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y="6858000" cx="9144000"/>
  <p:notesSz cx="7077075" cy="9004300"/>
  <p:embeddedFontLst>
    <p:embeddedFont>
      <p:font typeface="Garamond"/>
      <p:regular r:id="rId62"/>
      <p:bold r:id="rId63"/>
      <p:italic r:id="rId64"/>
      <p:boldItalic r:id="rId65"/>
    </p:embeddedFont>
    <p:embeddedFont>
      <p:font typeface="Constantia"/>
      <p:regular r:id="rId66"/>
      <p:bold r:id="rId67"/>
      <p:italic r:id="rId68"/>
      <p:boldItalic r:id="rId69"/>
    </p:embeddedFont>
    <p:embeddedFont>
      <p:font typeface="Average"/>
      <p:regular r:id="rId70"/>
    </p:embeddedFont>
    <p:embeddedFont>
      <p:font typeface="Oswald"/>
      <p:regular r:id="rId71"/>
      <p:bold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2" Type="http://schemas.openxmlformats.org/officeDocument/2006/relationships/font" Target="fonts/Oswald-bold.fntdata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Oswald-regular.fntdata"/><Relationship Id="rId70" Type="http://schemas.openxmlformats.org/officeDocument/2006/relationships/font" Target="fonts/Average-regular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Garamond-regular.fntdata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font" Target="fonts/Garamond-italic.fntdata"/><Relationship Id="rId63" Type="http://schemas.openxmlformats.org/officeDocument/2006/relationships/font" Target="fonts/Garamond-bold.fntdata"/><Relationship Id="rId22" Type="http://schemas.openxmlformats.org/officeDocument/2006/relationships/slide" Target="slides/slide18.xml"/><Relationship Id="rId66" Type="http://schemas.openxmlformats.org/officeDocument/2006/relationships/font" Target="fonts/Constantia-regular.fntdata"/><Relationship Id="rId21" Type="http://schemas.openxmlformats.org/officeDocument/2006/relationships/slide" Target="slides/slide17.xml"/><Relationship Id="rId65" Type="http://schemas.openxmlformats.org/officeDocument/2006/relationships/font" Target="fonts/Garamond-boldItalic.fntdata"/><Relationship Id="rId24" Type="http://schemas.openxmlformats.org/officeDocument/2006/relationships/slide" Target="slides/slide20.xml"/><Relationship Id="rId68" Type="http://schemas.openxmlformats.org/officeDocument/2006/relationships/font" Target="fonts/Constantia-italic.fntdata"/><Relationship Id="rId23" Type="http://schemas.openxmlformats.org/officeDocument/2006/relationships/slide" Target="slides/slide19.xml"/><Relationship Id="rId67" Type="http://schemas.openxmlformats.org/officeDocument/2006/relationships/font" Target="fonts/Constantia-bold.fntdata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Constantia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4008437" y="0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551861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4008437" y="8551861"/>
            <a:ext cx="3067049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287462" y="674687"/>
            <a:ext cx="4502100" cy="33765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708025" y="4276725"/>
            <a:ext cx="5661000" cy="405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4008437" y="8551861"/>
            <a:ext cx="3066899" cy="4509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708025" y="4276725"/>
            <a:ext cx="5661024" cy="4052886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287462" y="674687"/>
            <a:ext cx="4502150" cy="3376611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4350278" y="3807169"/>
            <a:ext cx="443588" cy="140842"/>
            <a:chOff x="4137525" y="2915950"/>
            <a:chExt cx="869100" cy="207000"/>
          </a:xfrm>
        </p:grpSpPr>
        <p:sp>
          <p:nvSpPr>
            <p:cNvPr id="15" name="Shape 15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671257" y="1321066"/>
            <a:ext cx="7801500" cy="2306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671250" y="4233167"/>
            <a:ext cx="78015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11700" y="1673700"/>
            <a:ext cx="8520600" cy="2520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11700" y="43045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9351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TwoObj">
  <p:cSld name="Title, Text, and 2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648200" y="1600200"/>
            <a:ext cx="40386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x="4648200" y="3938587"/>
            <a:ext cx="4038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1" type="body"/>
          </p:nvPr>
        </p:nvSpPr>
        <p:spPr>
          <a:xfrm>
            <a:off x="457200" y="274637"/>
            <a:ext cx="8229600" cy="58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920084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648200" y="1920084"/>
            <a:ext cx="40386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5100" lvl="2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35255" lvl="3" marL="1187450" marR="0" rtl="0" algn="l">
              <a:spcBef>
                <a:spcPts val="36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43192" lvl="4" marL="1462087" marR="0" rtl="0" algn="l">
              <a:spcBef>
                <a:spcPts val="36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x">
  <p:cSld name="Title, Content and 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6204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  <a:defRPr sz="26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116522" lvl="1" marL="639762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160655" lvl="2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127000" lvl="3" marL="11874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134937" lvl="4" marL="1462087" marR="0" rtl="0" algn="l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ct val="25000"/>
              <a:buFont typeface="Garamond"/>
              <a:buNone/>
            </a:pPr>
            <a:fld id="{00000000-1234-1234-1234-123412341234}" type="slidenum">
              <a:rPr b="0" i="0" lang="en-US" sz="1200" u="none">
                <a:solidFill>
                  <a:srgbClr val="045C75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71250" y="2855000"/>
            <a:ext cx="7852200" cy="1148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90250" y="701800"/>
            <a:ext cx="62271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5" name="Shape 4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Shape 46"/>
          <p:cNvSpPr txBox="1"/>
          <p:nvPr>
            <p:ph type="title"/>
          </p:nvPr>
        </p:nvSpPr>
        <p:spPr>
          <a:xfrm>
            <a:off x="265500" y="1441866"/>
            <a:ext cx="4045200" cy="228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265500" y="3793601"/>
            <a:ext cx="4045200" cy="179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90250" y="6241345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0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Relationship Id="rId4" Type="http://schemas.openxmlformats.org/officeDocument/2006/relationships/image" Target="../media/image4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learn.uakron.edu/beyond/nativeAm_earlyState.htm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thefullwiki.org/Non-native_territorial_evolution_of_North_America_1763_to_present" TargetMode="External"/><Relationship Id="rId4" Type="http://schemas.openxmlformats.org/officeDocument/2006/relationships/hyperlink" Target="http://www.thefullwiki.org/Non-native_territorial_evolution_of_North_America_1763_to_presen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37.png"/><Relationship Id="rId5" Type="http://schemas.openxmlformats.org/officeDocument/2006/relationships/image" Target="../media/image1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Relationship Id="rId4" Type="http://schemas.openxmlformats.org/officeDocument/2006/relationships/image" Target="../media/image35.png"/><Relationship Id="rId5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jpg"/><Relationship Id="rId4" Type="http://schemas.openxmlformats.org/officeDocument/2006/relationships/image" Target="../media/image45.png"/><Relationship Id="rId5" Type="http://schemas.openxmlformats.org/officeDocument/2006/relationships/image" Target="../media/image4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g"/><Relationship Id="rId4" Type="http://schemas.openxmlformats.org/officeDocument/2006/relationships/image" Target="../media/image41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7.png"/><Relationship Id="rId4" Type="http://schemas.openxmlformats.org/officeDocument/2006/relationships/hyperlink" Target="http://www.youtube.com/watch?v=50_iRIcxsz0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5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5" Type="http://schemas.openxmlformats.org/officeDocument/2006/relationships/image" Target="../media/image08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12_15_05copy" id="103" name="Shape 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800" y="0"/>
            <a:ext cx="9194799" cy="68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>
            <p:ph type="ctrTitle"/>
          </p:nvPr>
        </p:nvSpPr>
        <p:spPr>
          <a:xfrm>
            <a:off x="75825" y="4365475"/>
            <a:ext cx="86775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ct val="25000"/>
              <a:buFont typeface="Calibri"/>
              <a:buNone/>
            </a:pPr>
            <a:r>
              <a:rPr b="1" i="0" lang="en-US" sz="5600" u="none" cap="none" strike="noStrik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Launching the New Nation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234450" y="5519875"/>
            <a:ext cx="85188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rIns="18275" tIns="45700">
            <a:noAutofit/>
          </a:bodyPr>
          <a:lstStyle/>
          <a:p>
            <a:pPr indent="0" lvl="0" marL="0" marR="457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lang="en-US"/>
              <a:t>3.3 Migration within North America and competition over resources, boundaries, and trade-intensified conflicts among peoples and nations.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46825" y="15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First Political Parties and Rebellion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02025" y="1399136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Sparked by the Hamilton/Jefferson rift.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Federalists: 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Favored strong central government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era can be called </a:t>
            </a:r>
            <a:r>
              <a:rPr lang="en-US" sz="1800" u="sng"/>
              <a:t>T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 </a:t>
            </a:r>
            <a:r>
              <a:rPr lang="en-US" sz="1800" u="sng"/>
              <a:t>F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ederalist </a:t>
            </a:r>
            <a:r>
              <a:rPr lang="en-US" sz="1800" u="sng"/>
              <a:t>E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ra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Democratic-Republicans: 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Wanted strong state governments.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Two-Party System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was established.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Hamilton’s Financial Plan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920084"/>
            <a:ext cx="4038600" cy="443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3 Steps: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Pay off War Debts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Raise Government Revenue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Create National Bank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Agreed that National Government would pay off war debt of the states.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Most southern states had paid theirs off and did not want to help northern states.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Compromise:  National Capital would be in the south.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648200" y="1920084"/>
            <a:ext cx="4038600" cy="443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Favored Tariffs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Taxes on imported goods.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Benefits of Tariffs?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-US" sz="1800"/>
              <a:t>Create National Bank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Issue loans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Safe place to keep money</a:t>
            </a:r>
          </a:p>
          <a:p>
            <a:pPr indent="-342900" lvl="1" marL="914400" rtl="0">
              <a:spcBef>
                <a:spcPts val="0"/>
              </a:spcBef>
              <a:buSzPct val="100000"/>
            </a:pPr>
            <a:r>
              <a:rPr lang="en-US" sz="1800"/>
              <a:t>Issue bank notes (paper money)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08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Whiskey Rebellion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457200" y="14703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1789 Congress passed the </a:t>
            </a: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protective tariff</a:t>
            </a:r>
          </a:p>
          <a:p>
            <a:pPr indent="-3429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An import tax on goods produced in Europe.</a:t>
            </a:r>
          </a:p>
          <a:p>
            <a:pPr indent="-3429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Meant to encourage American production.</a:t>
            </a:r>
          </a:p>
          <a:p>
            <a:pPr indent="-3429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Brought in revenue but Hamilton wanted MORE!!</a:t>
            </a:r>
          </a:p>
          <a:p>
            <a:pPr indent="-342900" lvl="1" marL="9144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Pushed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excise tax</a:t>
            </a:r>
          </a:p>
          <a:p>
            <a:pPr indent="-342900" lvl="1" marL="9144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Tax on a product’s manufacture, sale or distribution to be levied on Whiskey.</a:t>
            </a:r>
          </a:p>
          <a:p>
            <a:pPr indent="-342900" lvl="1" marL="9144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Who produced Whiskey?</a:t>
            </a:r>
          </a:p>
          <a:p>
            <a: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Small Farmers and main source of income.</a:t>
            </a:r>
          </a:p>
          <a:p>
            <a: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Penn farmers refused to pay tax and beat up federal marshals and threatened to 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secede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from the Union.</a:t>
            </a:r>
          </a:p>
        </p:txBody>
      </p:sp>
      <p:pic>
        <p:nvPicPr>
          <p:cNvPr descr="C:\Documents and Settings\clittle\Local Settings\Temporary Internet Files\Content.IE5\30PFZD73\MCj04077040000[1].wmf" id="194" name="Shape 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3550" y="208250"/>
            <a:ext cx="1219200" cy="12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clittle\Local Settings\Temporary Internet Files\Content.IE5\6ZNJPLMW\MCj04104650000[1].wmf" id="195" name="Shape 1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5410200"/>
            <a:ext cx="1528762" cy="118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Whiskey Rebellion Cont.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600200"/>
            <a:ext cx="4871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P2:  Explain how president Washington used the Whiskey rebellion to reinforce his power as president.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 Hamilton and Washington wanted to show them what federal government was made of.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Brought in 15,000 militiamen.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Scattered rebels without loss of a single life.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Question-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was the purpose of Hamilton’s response to the Whiskey Rebellion?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>
              <a:lnSpc>
                <a:spcPct val="100000"/>
              </a:lnSpc>
              <a:spcBef>
                <a:spcPts val="480"/>
              </a:spcBef>
              <a:buSzPct val="100000"/>
            </a:pPr>
            <a:r>
              <a:rPr lang="en-US" sz="1800"/>
              <a:t>Moonshine Still- Gillian Welch - (Play Song)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kegcut" id="202" name="Shape 20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7825" y="5536325"/>
            <a:ext cx="1409700" cy="113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socialstudiesforkids.com/graphics/whiskeyrebellion.jpg"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8525" y="1542400"/>
            <a:ext cx="2660700" cy="163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4.bp.blogspot.com/_r6Dsik5iv_k/SsC4OmxLaxI/AAAAAAAABEM/hqHrmUOarVM/s400/WhiskeyRebellion400.jpg"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3675" y="3456800"/>
            <a:ext cx="2941200" cy="19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U.S. response to events in Europe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Initially Americans supported the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French Revolution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because it was inspired by the idea of republican rule.  The alliance between France and the U.S was created by the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Treaty of 1778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Nonetheless, Americans became divided over the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French Revolution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became one of the most important 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foreign policy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question that the young nation faced.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radical group in France seized control and started beheading all royalty- they also declared war on various other monarchies like Great Britain.  Being buddies with the U.S they wanted our support. 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Washington issued a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declaration of neutrality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–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274800" y="1196150"/>
            <a:ext cx="6096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OR</a:t>
            </a:r>
          </a:p>
        </p:txBody>
      </p:sp>
      <p:pic>
        <p:nvPicPr>
          <p:cNvPr descr="C:\Documents and Settings\clittle\Local Settings\Temporary Internet Files\Content.IE5\9C4G538X\MPj04007540000[1].jpg" id="211" name="Shape 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925" y="934250"/>
            <a:ext cx="1341300" cy="893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clittle\Local Settings\Temporary Internet Files\Content.IE5\30PFZD73\MPj04366000000[1].jpg" id="212" name="Shape 2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3975" y="289025"/>
            <a:ext cx="2208300" cy="16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Expansion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844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U.S. also wanted to secure land claims west of the Appalachian Mts. and gain shipping rights on the Mississippi River.  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Needed agreement with Spain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26666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us_1790" id="219" name="Shape 2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2253" y="1274375"/>
            <a:ext cx="3089699" cy="39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Expansion Cont.</a:t>
            </a:r>
          </a:p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Negotiations with Spain stalled because of craziness in Europe.  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Thomas Pinckney</a:t>
            </a: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eventually was able to meet with Spain and both sides signed the treaty. 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Spain gave up all claims to land east of the Mississippi except (Florida) and recognized boundary between (31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parallel) 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Pinckney’s Trea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ty)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Mississippi river open to Spanish and Americans to use as well as the Port of New Orleans.</a:t>
            </a:r>
          </a:p>
        </p:txBody>
      </p:sp>
      <p:pic>
        <p:nvPicPr>
          <p:cNvPr descr="C:\Program Files\Microsoft Office\MEDIA\CAGCAT10\j0216516.wmf"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2975" y="4524550"/>
            <a:ext cx="914400" cy="105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clittle\Local Settings\Temporary Internet Files\Content.IE5\30PFZD73\MCj04137120000[1].wmf"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550" y="4395925"/>
            <a:ext cx="2300400" cy="13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Native Americans 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Pioneers assumed after Treaty of Paris (Great Britain ceded its land rights), that they got free reign over all land.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Native Americans excluded from all Treaty’s. 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Read Excerpt from Treaty of Hopewell</a:t>
            </a: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2505" y="1542375"/>
            <a:ext cx="3460500" cy="452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Native Americans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Continued to claim their tribal lands and demanded direct negotiation with the United States.</a:t>
            </a:r>
          </a:p>
          <a:p>
            <a:pPr indent="-279717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sng" cap="none" strike="noStrik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Treaty of Greenville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 gain control over a tribal land in Ohio the federal government sent an army.  The troops clashed with a confederacy of Native Americans led by </a:t>
            </a: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Little Turtle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(Called </a:t>
            </a: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First Battle of Fallen Timbers)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Native Americans won battle.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following year the US army defeated the </a:t>
            </a: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confederacy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 the Second </a:t>
            </a: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Battle of Fallen Timbers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victory ended Native American resistance in Ohio</a:t>
            </a:r>
          </a:p>
        </p:txBody>
      </p:sp>
      <p:pic>
        <p:nvPicPr>
          <p:cNvPr descr="C:\Documents and Settings\clittle\Local Settings\Temporary Internet Files\Content.IE5\30PFZD73\MCAN01537_0000[1].wmf" id="241" name="Shape 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7800" y="533400"/>
            <a:ext cx="1722437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clittle\Local Settings\Temporary Internet Files\Content.IE5\6ZNJPLMW\MCAN01531_0000[1].wmf" id="242" name="Shape 2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3800" y="533400"/>
            <a:ext cx="1209675" cy="12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Jay’s Treaty</a:t>
            </a:r>
          </a:p>
        </p:txBody>
      </p:sp>
      <p:pic>
        <p:nvPicPr>
          <p:cNvPr descr="300px-Alberta_1890s_fur_trader" id="248" name="Shape 2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75" y="1923374"/>
            <a:ext cx="2417400" cy="24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idx="1" type="body"/>
          </p:nvPr>
        </p:nvSpPr>
        <p:spPr>
          <a:xfrm>
            <a:off x="3689125" y="1600200"/>
            <a:ext cx="4997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54634" lvl="0" marL="2730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At the time of the Battle of Fallen Timbers, </a:t>
            </a: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John Jay the chief justice of the Supreme Court</a:t>
            </a: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was in London to negotiate a treaty with Britain</a:t>
            </a:r>
          </a:p>
          <a:p>
            <a:pPr indent="-254634" lvl="0" marL="27305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U.S. wanted some of the  territory west of the Appalachians.  British agreed to evacuate their posts in the Northwest Territory and a treaty was signed Nov 19</a:t>
            </a:r>
            <a:r>
              <a:rPr b="0" baseline="3000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, 1794.  </a:t>
            </a: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(Jay’s Treaty)</a:t>
            </a:r>
          </a:p>
          <a:p>
            <a:pPr indent="-254634" lvl="0" marL="27305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Some Americans still angry because treaty still allowed British to continue fur trade in that area.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North America from 1700..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sng" cap="none" strike="noStrik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3"/>
              </a:rPr>
              <a:t>Wiki interactive map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sng">
              <a:solidFill>
                <a:schemeClr val="hlink"/>
              </a:solidFill>
              <a:latin typeface="Constantia"/>
              <a:ea typeface="Constantia"/>
              <a:cs typeface="Constantia"/>
              <a:sym typeface="Constantia"/>
              <a:hlinkClick r:id="rId4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533400" y="20574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American’s were pretty upset about Jay’s Treaty.  (Why?- because some people didn’t like British)</a:t>
            </a:r>
          </a:p>
          <a:p>
            <a:pPr indent="-230505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There was a growing division between the two parties (Federalists and Dem-Rep) Washington decided not to seek a third term. (He hated political parties!)</a:t>
            </a:r>
          </a:p>
          <a:p>
            <a:pPr indent="-2797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his 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farewell address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 urged the U.S. to “steer clear of permanent alliances” with other nations</a:t>
            </a:r>
          </a:p>
          <a:p>
            <a:pPr indent="-2797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Did we take his advice?</a:t>
            </a:r>
          </a:p>
          <a:p>
            <a:pPr indent="-230505" lvl="0" marL="27305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Presidential Election of 1796</a:t>
            </a:r>
          </a:p>
          <a:p>
            <a:pPr indent="-2797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John Adams (Federalists)</a:t>
            </a:r>
          </a:p>
          <a:p>
            <a:pPr indent="-279717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Thomas Jefferson (Dem-Rep)</a:t>
            </a:r>
          </a:p>
          <a:p>
            <a:pPr indent="-284162" lvl="1" marL="639762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Adams won however Jefferson had to be appointed VP (runner-up)</a:t>
            </a:r>
          </a:p>
          <a:p>
            <a:pPr indent="-273050" lvl="0" marL="273050" marR="0" rtl="0" algn="l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ct val="116111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3048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Mr. John Adams</a:t>
            </a:r>
            <a:b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/>
              <a:t>Nickname</a:t>
            </a: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 “His Rotundity”</a:t>
            </a:r>
          </a:p>
        </p:txBody>
      </p:sp>
      <p:pic>
        <p:nvPicPr>
          <p:cNvPr descr="C:\Documents and Settings\clittle\Local Settings\Temporary Internet Files\Content.IE5\9C4G538X\MCj01500960000[1].wmf"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0874" y="493975"/>
            <a:ext cx="894000" cy="13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488750" y="3333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President John Adams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844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Sectionalism:</a:t>
            </a:r>
            <a:r>
              <a:rPr b="0" i="0"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The growing danger of placing the interests of the one region over those of the nation as a whole.  (Almost all the electors from the southern states voted for Jefferson, while all the electors from the northern states voted for Adams.)</a:t>
            </a:r>
          </a:p>
          <a:p>
            <a:pPr indent="-218440" lvl="0" marL="2730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Avoiding War:  France mad about </a:t>
            </a:r>
            <a:r>
              <a:rPr b="1" i="0"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Jay’s Treaty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They Started Seizing American Ships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Sent three man delegation:  Chief Justice John Marshall, Minister to France Charles Pinckney, Elbridge Gerry</a:t>
            </a:r>
          </a:p>
        </p:txBody>
      </p:sp>
      <p:pic>
        <p:nvPicPr>
          <p:cNvPr descr="C:\Documents and Settings\clittle\Local Settings\Temporary Internet Files\Content.IE5\3QAH29VI\MCj01514030000[1].wmf" id="263" name="Shape 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0"/>
            <a:ext cx="129857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457200" y="570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XYZ Affair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American delegation went over and planned to meet with French foreign minister, Talleyrand.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They got sent three low-level officials called XYZ.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Demanded Bribe 250,000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U.S. decided to seize French ships (we were mad!)</a:t>
            </a:r>
          </a:p>
          <a:p>
            <a:pPr indent="-274955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For the next two years an undeclared naval war raged between France and the U.S.  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AKA The Quasi War</a:t>
            </a:r>
          </a:p>
          <a:p>
            <a:pPr indent="-273050" lvl="0" marL="273050" marR="0" rtl="0" algn="l">
              <a:spcBef>
                <a:spcPts val="4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http://subinev.com/newblog/archives/xyzaffair-drawn.gif"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075" y="4188175"/>
            <a:ext cx="2305200" cy="19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Alien and Sedition Acts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252250" y="2203186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To counter what they saw as growing resentment against the government. (Possible French agents, new arrivals from foreign countries) passed in 1798 four measures called the </a:t>
            </a: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Alien and Sedition Acts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</a:p>
          <a:p>
            <a:pPr indent="-241617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Alien Act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raised the residence requirement for American citizenship from five years to 14 years. And allowed the president to deport or jail any alien considered undesirable. </a:t>
            </a:r>
          </a:p>
          <a:p>
            <a:pPr indent="-283844" lvl="2" marL="9144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Is this constitutional?  Could our government pass this law today?</a:t>
            </a:r>
          </a:p>
          <a:p>
            <a:pPr indent="-241617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Sedition Act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 fines and jail terms for anyone trying to hinder the operation of the government or expressing “false statements” against the government. </a:t>
            </a:r>
          </a:p>
          <a:p>
            <a:pPr indent="-283844" lvl="2" marL="914400" marR="0" rtl="0" algn="l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What 1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amendment right is this in violation of?</a:t>
            </a:r>
          </a:p>
        </p:txBody>
      </p:sp>
      <p:pic>
        <p:nvPicPr>
          <p:cNvPr descr="C:\Documents and Settings\clittle\Local Settings\Temporary Internet Files\Content.IE5\6ZNJPLMW\MCj02908850000[1].wmf" id="277" name="Shape 2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950" y="528125"/>
            <a:ext cx="17589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Virginia and Kentucky Resolutions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315300" y="2179536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844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Dem-Rep leaders saw the </a:t>
            </a: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Alien and Sedition Acts 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as a serious misuse of power.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Organized an opposition by appealing to the states.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James Madison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drew up resolutions adopted by the Virginia legislature. 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Jefferson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wrote resolutions approved in Kentucky. These asserted the principle of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nullification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</a:p>
          <a:p>
            <a:pPr indent="-27940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Nullification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states had the right to nullify or consider void, any act of Congress that they deemed unconstitutional.</a:t>
            </a:r>
          </a:p>
          <a:p>
            <a:pPr indent="-27940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Virginia and Kentucky Resolutions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viewed the Alien and Sedition Acts as unconstitutional.</a:t>
            </a:r>
          </a:p>
        </p:txBody>
      </p:sp>
      <p:pic>
        <p:nvPicPr>
          <p:cNvPr descr="C:\Documents and Settings\clittle\Local Settings\Temporary Internet Files\Content.IE5\3QAH29VI\MCj03979270000[1].wmf" id="284" name="Shape 2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200" y="825050"/>
            <a:ext cx="912900" cy="10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09900" y="2713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200"/>
              <a:t>Let's</a:t>
            </a:r>
            <a:r>
              <a:rPr b="0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take a closer look…………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504500" y="163561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John Pierre </a:t>
            </a:r>
            <a:r>
              <a:rPr lang="en-US" sz="1800"/>
              <a:t>Lafleur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(an American citizen) said some nasty remarks about John Adams. He is arrested and jailed without any explanation.  Explain why there are anti-French sentiments at this time and why it is legal to jail someone without explanation.  Also discuss what some Americans did in order to overturn these unconstitutional laws.  </a:t>
            </a: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Your explanation should be at least ½ page.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Use the following terms:</a:t>
            </a:r>
          </a:p>
          <a:p>
            <a:pPr indent="-274955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XYZ Affair</a:t>
            </a:r>
          </a:p>
          <a:p>
            <a:pPr indent="-274955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Alien and Sedition Acts</a:t>
            </a:r>
          </a:p>
          <a:p>
            <a:pPr indent="-274955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VA and KY Resolutions</a:t>
            </a:r>
          </a:p>
        </p:txBody>
      </p:sp>
      <p:pic>
        <p:nvPicPr>
          <p:cNvPr descr="C:\Documents and Settings\KellyDunbar\Local Settings\Temporary Internet Files\Content.IE5\1SJY2R3O\MC900312584[1].wmf" id="291" name="Shape 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600" y="304800"/>
            <a:ext cx="1868487" cy="152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70950" y="696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Jefferson and the Election of 1800</a:t>
            </a:r>
          </a:p>
        </p:txBody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1844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Jefferson Wins Presidential Election of 1800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Defeated Adams by 8 electoral votes.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Aaron Burr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(also running) received the same amount of votes as Jefferson.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77777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5400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Hamilton-burr-duel" id="298" name="Shape 2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8750" y="4372300"/>
            <a:ext cx="2739600" cy="20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5358750" y="4005700"/>
            <a:ext cx="45720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Duel:  Hamilton v. Burr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495800" y="1600200"/>
            <a:ext cx="4572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House had to decide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Hamilton as speaker persuades them to cast votes for Jefferson.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Burr upset and challenges Hamilton to a duel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Hamilton shot dead by Burr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457200" y="2555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Jefferson’s Presidency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257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Shrank government costs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Reduced size of the army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Halted expansion of navy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Greeted foreign dignitaries in his pajamas!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Had one of the largest slave operated estates in the country!  “All men are created equal”??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Lowered expenses of government social functions (thus PJ’s)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Favored free trade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Decline of </a:t>
            </a: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Federalists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was hastened by Jefferson’s political moderation</a:t>
            </a:r>
          </a:p>
        </p:txBody>
      </p:sp>
      <p:pic>
        <p:nvPicPr>
          <p:cNvPr descr="http://t3.gstatic.com/images?q=tbn:ANd9GcQ0k5_s4miAeVyTR_iv9bZfNn0foi_5dkQ0hsqkH3c20yuFwVNP"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5325" y="255550"/>
            <a:ext cx="1905000" cy="23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457200" y="2555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John Marshal and the Supreme Court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86250" y="1525261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305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John Marshal:  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Staunch federalist and chief justice</a:t>
            </a:r>
          </a:p>
          <a:p>
            <a:pPr indent="-2305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Judiciary Act of 1801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Increased number of federal judges by 16</a:t>
            </a:r>
          </a:p>
          <a:p>
            <a:pPr indent="-230505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Marbury v Madison</a:t>
            </a:r>
            <a:r>
              <a:rPr b="1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- </a:t>
            </a: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Confusion over midnight judges that Adams signed on in the last night as president.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Jefferson argues they are invalid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Supreme court declare</a:t>
            </a:r>
            <a:r>
              <a:rPr lang="en-US" sz="1800"/>
              <a:t>d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them unconstitutional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Led to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Marbury v. Madison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(Know this!)</a:t>
            </a:r>
          </a:p>
        </p:txBody>
      </p:sp>
      <p:pic>
        <p:nvPicPr>
          <p:cNvPr descr="C:\Documents and Settings\clittle\Local Settings\Temporary Internet Files\Content.IE5\9C4G538X\MPj04024510000[1].jpg"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5925" y="3678600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Marbury v Madison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Created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Judicial Review: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</a:p>
          <a:p>
            <a:pPr indent="-274955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ability of the Supreme Court to declare an act of Congress unconstitutional.</a:t>
            </a: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81666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54000" lvl="2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r>
              <a:t/>
            </a:r>
            <a:endParaRPr sz="1800"/>
          </a:p>
        </p:txBody>
      </p:sp>
      <p:pic>
        <p:nvPicPr>
          <p:cNvPr descr="MCj02169780000[1]" id="321" name="Shape 3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7175" y="2144125"/>
            <a:ext cx="3352800" cy="24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>
            <a:off x="3133125" y="1657150"/>
            <a:ext cx="381000" cy="381000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chemeClr val="accent1"/>
          </a:solidFill>
          <a:ln cap="flat" cmpd="sng" w="25400">
            <a:solidFill>
              <a:srgbClr val="0850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History Shaped By Environment:</a:t>
            </a:r>
            <a:br>
              <a:rPr b="0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European Settlers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65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7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Make several inferences about the relationship between people and place.</a:t>
            </a:r>
          </a:p>
          <a:p>
            <a: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did these people affect their	 environment?</a:t>
            </a:r>
          </a:p>
          <a:p>
            <a: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did these people learn to adapt to their environment?</a:t>
            </a:r>
          </a:p>
        </p:txBody>
      </p:sp>
      <p:pic>
        <p:nvPicPr>
          <p:cNvPr id="118" name="Shape 1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187" y="1600200"/>
            <a:ext cx="1952624" cy="2185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3127" y="1676400"/>
            <a:ext cx="3361500" cy="25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8100" y="3931175"/>
            <a:ext cx="3796800" cy="27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Expanding West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495800" y="17894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30505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Louisiana Territory sold to America for 15 million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Eager to explore Lewis and Clark left for their expedition.</a:t>
            </a:r>
          </a:p>
          <a:p>
            <a:pPr indent="-241617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Sacagawea</a:t>
            </a:r>
          </a:p>
          <a:p>
            <a:pPr indent="-241617" lvl="1" marL="639762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Two years and four months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273050" lvl="0" marL="27305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844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Louisiana Purchase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1800 Napoleon persuaded Spain to return Louisiana Territory.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Jefferson agreed that the U.S needed to expand west and decided to set up negotiations with Napoleon.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http://t2.gstatic.com/images?q=tbn:ANd9GcQXNCGcmDgBl6qvr-hIC2nve7hwKen05ux503LraYb0ZlHvfoiv"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52400"/>
            <a:ext cx="1904999" cy="1354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 Dunbar\Local Settings\Temporary Internet Files\Content.IE5\GHIJ2345\MC900212919[1].wmf" id="331" name="Shape 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7150" y="3967650"/>
            <a:ext cx="838200" cy="10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Kelly Dunbar\Local Settings\Temporary Internet Files\Content.IE5\678RSTUD\MC900230526[1].wmf" id="332" name="Shape 3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73000" y="3731175"/>
            <a:ext cx="1382700" cy="135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civics-online.org/library/formatted/images/lpurchase.jpg" id="337" name="Shape 3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400" y="1725000"/>
            <a:ext cx="7202100" cy="38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>
            <p:ph type="title"/>
          </p:nvPr>
        </p:nvSpPr>
        <p:spPr>
          <a:xfrm>
            <a:off x="88775" y="142000"/>
            <a:ext cx="8699400" cy="11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United States By 1803 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War of 1812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descr="USS_Constitution_vs_Guerriere" id="344" name="Shape 3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057400"/>
            <a:ext cx="6381749" cy="438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 of 1812</a:t>
            </a:r>
          </a:p>
        </p:txBody>
      </p:sp>
      <p:pic>
        <p:nvPicPr>
          <p:cNvPr descr="MCj02955880000[1]" id="350" name="Shape 35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3600" y="304800"/>
            <a:ext cx="22194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Shape 351"/>
          <p:cNvSpPr txBox="1"/>
          <p:nvPr>
            <p:ph idx="1" type="body"/>
          </p:nvPr>
        </p:nvSpPr>
        <p:spPr>
          <a:xfrm>
            <a:off x="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Jefferson won second term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Attacks against America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British trying to attack France by using 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blockade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Started seizing American ships as well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Impressments:  S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eizing Americans and forcing them to fight in the British Navy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Chesapeake incident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British searching American ship opened fire and killed three Americans.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Jefferson convinces congress to declare an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embargo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:  ban on all goods coming from Britain</a:t>
            </a:r>
          </a:p>
          <a:p>
            <a:pPr indent="-217487" lvl="4" marL="146208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105555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Tecumseh’s Confederacy</a:t>
            </a:r>
          </a:p>
        </p:txBody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1844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Meanwhile…….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General </a:t>
            </a: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William Henry Harrison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invited several Chiefs to Indiana to sign away land.</a:t>
            </a:r>
          </a:p>
          <a:p>
            <a:pPr indent="-23082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Tecumseh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wanted to protect land and formed 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confederacy</a:t>
            </a:r>
          </a:p>
          <a:p>
            <a:pPr indent="-27940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Began negotiations with the British</a:t>
            </a:r>
          </a:p>
          <a:p>
            <a:pPr indent="-27940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Tried to recruit followers</a:t>
            </a:r>
          </a:p>
          <a:p>
            <a:pPr indent="-279400" lvl="2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Was able to acquire weapons from the British</a:t>
            </a: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452px-TecumsehColor" id="358" name="Shape 3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4599" y="1781500"/>
            <a:ext cx="2421000" cy="32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  Hawks</a:t>
            </a:r>
          </a:p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4257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Tecumseh’s brother led attack on Harrison and troops.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Harrison defeated them and burned the Shawnee Capital.</a:t>
            </a:r>
          </a:p>
          <a:p>
            <a:pPr indent="-242570" lvl="0" marL="2730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Found out Native Americans were using guns from Britain</a:t>
            </a:r>
          </a:p>
          <a:p>
            <a:pPr indent="-25241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Young Congressmen called </a:t>
            </a: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War Hawks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demanded for war against British!!</a:t>
            </a:r>
          </a:p>
        </p:txBody>
      </p:sp>
      <p:pic>
        <p:nvPicPr>
          <p:cNvPr descr="MPj04005320000[1]" id="365" name="Shape 36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9750" y="1866900"/>
            <a:ext cx="20955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8550" y="3983425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093230000[1]" id="367" name="Shape 367"/>
          <p:cNvPicPr preferRelativeResize="0"/>
          <p:nvPr>
            <p:ph idx="2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0250" y="572825"/>
            <a:ext cx="2141400" cy="210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James Madison </a:t>
            </a:r>
            <a:r>
              <a:rPr b="0" i="0" lang="en-US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(He was only 5’4”!)</a:t>
            </a: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304800" y="1371600"/>
            <a:ext cx="6172199" cy="464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Election of 1808 James Madison won as a </a:t>
            </a:r>
            <a:r>
              <a:rPr b="0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Dem-Rep</a:t>
            </a:r>
          </a:p>
          <a:p>
            <a:pPr indent="-230505" lvl="0" marL="27305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1812 he decided to go to war against Britain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American military not prepared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Detroit Captured</a:t>
            </a:r>
          </a:p>
          <a:p>
            <a:pPr indent="-230822" lvl="1" marL="6397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Badly outnumbered at sea</a:t>
            </a:r>
          </a:p>
          <a:p>
            <a:pPr indent="-274955" lvl="2" marL="9144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3 war ships that were super speedy and sneaky!</a:t>
            </a:r>
          </a:p>
          <a:p>
            <a:pPr indent="-241300" lvl="3" marL="118745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Things started looking up</a:t>
            </a:r>
          </a:p>
          <a:p>
            <a:pPr indent="-274955" lvl="2" marL="914400" marR="0" rtl="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However they blockaded the Delaware and Chesapeake Bays</a:t>
            </a:r>
          </a:p>
        </p:txBody>
      </p:sp>
      <p:pic>
        <p:nvPicPr>
          <p:cNvPr descr="http://www.americaslibrary.gov/assets/aa/madison/aa_madison_subj_e.jpg" id="374" name="Shape 3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00800" y="1447800"/>
            <a:ext cx="2286000" cy="34559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0.gstatic.com/images?q=tbn:ANd9GcQ41-S2JPTkJEtRJvgRqExQweGF0xqpXv548gU3LBhEXKwpCSna" id="375" name="Shape 3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7550" y="3938750"/>
            <a:ext cx="1714500" cy="23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3048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War!</a:t>
            </a:r>
          </a:p>
        </p:txBody>
      </p:sp>
      <p:pic>
        <p:nvPicPr>
          <p:cNvPr descr="MMj01725110000[1]" id="381" name="Shape 38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5600" y="1733875"/>
            <a:ext cx="1828800" cy="9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Shape 382"/>
          <p:cNvSpPr txBox="1"/>
          <p:nvPr>
            <p:ph idx="1" type="body"/>
          </p:nvPr>
        </p:nvSpPr>
        <p:spPr>
          <a:xfrm>
            <a:off x="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British burned White House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Retaliation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Battle of New Orleans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Font typeface="Constantia"/>
            </a:pPr>
            <a:r>
              <a:rPr b="1" i="0" lang="en-US" sz="1800" u="sng" cap="none" strike="noStrike">
                <a:solidFill>
                  <a:schemeClr val="hlink"/>
                </a:solidFill>
                <a:latin typeface="Constantia"/>
                <a:ea typeface="Constantia"/>
                <a:cs typeface="Constantia"/>
                <a:sym typeface="Constantia"/>
                <a:hlinkClick r:id="rId4"/>
              </a:rPr>
              <a:t>Battle of New Orlean's Song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General Andrew Jackson- Saved Us!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Treaty of Ghent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Signed Christmas Eve 1814 declared an armistice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1815 commercial trade opened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1817 agreement to number of warships in great lakes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Northern Boundary of Louisiana Territory at the 49</a:t>
            </a:r>
            <a:r>
              <a:rPr b="0" baseline="3000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parallel 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Ten year joint occupation of Oregon Territory</a:t>
            </a:r>
          </a:p>
        </p:txBody>
      </p:sp>
      <p:pic>
        <p:nvPicPr>
          <p:cNvPr descr="MMj02363570000[1]" id="383" name="Shape 383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1150" y="1910125"/>
            <a:ext cx="447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494240000[1]" id="384" name="Shape 384"/>
          <p:cNvPicPr preferRelativeResize="0"/>
          <p:nvPr>
            <p:ph idx="4294967295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3100" y="861850"/>
            <a:ext cx="457200" cy="882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Mj02363570000[1]" id="385" name="Shape 385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45175" y="2086300"/>
            <a:ext cx="447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j01494240000[1]" id="386" name="Shape 3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2400" y="358775"/>
            <a:ext cx="457200" cy="8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 !</a:t>
            </a:r>
          </a:p>
        </p:txBody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first student to slap the correct word after 10 second gets the point.  Once you slap a card you cannot slap again. 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was set up by Washington and created the federal court system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 !</a:t>
            </a:r>
          </a:p>
        </p:txBody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1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treaty gave us all land east of the Mississippi River and was negotiated with Spain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Cherokee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365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7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Make several inferences about the relationship between people and place.</a:t>
            </a:r>
          </a:p>
          <a:p>
            <a: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did these people affect their	 environment?</a:t>
            </a:r>
          </a:p>
          <a:p>
            <a:pPr indent="-323850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5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How did these people learn to adapt to their environment and the changes that were taking place in the nation?</a:t>
            </a:r>
          </a:p>
        </p:txBody>
      </p:sp>
      <p:pic>
        <p:nvPicPr>
          <p:cNvPr id="127" name="Shape 1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914" l="0" r="0" t="5914"/>
          <a:stretch/>
        </p:blipFill>
        <p:spPr>
          <a:xfrm>
            <a:off x="4572000" y="1828800"/>
            <a:ext cx="4038599" cy="243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9650" y="4014950"/>
            <a:ext cx="33909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game!</a:t>
            </a:r>
          </a:p>
        </p:txBody>
      </p:sp>
      <p:sp>
        <p:nvSpPr>
          <p:cNvPr id="404" name="Shape 40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1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Gave the Supreme Court the power of Judicial Review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game!</a:t>
            </a:r>
          </a:p>
        </p:txBody>
      </p:sp>
      <p:sp>
        <p:nvSpPr>
          <p:cNvPr id="410" name="Shape 41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1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favored a uniform currency and paying off all national and state debts.</a:t>
            </a: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Game!</a:t>
            </a:r>
          </a:p>
        </p:txBody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“Hands Off” Government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Farmers revolt against the excise tax on Whiskey, Hamilton brings in troops.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First Ten Amendments to the Constitution</a:t>
            </a:r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Game!</a:t>
            </a:r>
          </a:p>
        </p:txBody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Bought from France for 15 Million Dollars!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40" name="Shape 44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Chief Justice of the Supreme Court- Decided Marbury v. Madison</a:t>
            </a:r>
          </a:p>
          <a:p>
            <a:pPr indent="-273050" lvl="0" marL="273050" marR="0" rtl="0" algn="l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Signed away land by Native American Groups in Ohio- Little Turtle refused.</a:t>
            </a:r>
          </a:p>
        </p:txBody>
      </p:sp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Issued the proclamation of neutrality during the French Revolution</a:t>
            </a:r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Refusal to trade with another country- Jefferson put this on Britain before the War of 1812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4200" y="1404894"/>
            <a:ext cx="1981200" cy="3014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type="title"/>
          </p:nvPr>
        </p:nvSpPr>
        <p:spPr>
          <a:xfrm>
            <a:off x="299550" y="1787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Slavery in the New Government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676400"/>
            <a:ext cx="5410200" cy="4770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7937" lvl="4" marL="125253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0CF9B"/>
              </a:buClr>
              <a:buSzPct val="250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342900" lvl="0" marL="4572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1619 the first black slaves were imported to Virginia, ninety black women were aboard this ship.</a:t>
            </a:r>
          </a:p>
          <a:p>
            <a:pPr indent="-342900" lvl="0" marL="45720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Slavery in Appalachia?</a:t>
            </a:r>
          </a:p>
          <a:p>
            <a:pPr indent="-342900" lvl="1" marL="9144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Vance Birthplace</a:t>
            </a:r>
          </a:p>
          <a:p>
            <a:pPr indent="-342900" lvl="1" marL="9144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Social Hierarchy</a:t>
            </a:r>
          </a:p>
          <a:p>
            <a:pPr indent="-342900" lvl="1" marL="914400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Banjo</a:t>
            </a:r>
          </a:p>
          <a:p>
            <a:pPr indent="-246062" lvl="1" marL="639762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46062" lvl="1" marL="639762" marR="0" rtl="0" algn="l">
              <a:lnSpc>
                <a:spcPct val="7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1250" y="3290162"/>
            <a:ext cx="1786200" cy="15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457200" y="5278825"/>
            <a:ext cx="4989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nstantia"/>
              <a:buNone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Harriet Tubman said, </a:t>
            </a:r>
            <a:r>
              <a:rPr b="0" i="1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"I looked at my hands to see if I was the same person now I was free. There was such a glory through the trees and over the fields, and I felt like I was in heaven." </a:t>
            </a:r>
          </a:p>
        </p:txBody>
      </p:sp>
      <p:pic>
        <p:nvPicPr>
          <p:cNvPr descr="v0427" id="138" name="Shape 138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2775" y="4327625"/>
            <a:ext cx="3144300" cy="22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 - Double</a:t>
            </a:r>
          </a:p>
        </p:txBody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Slap both correctly to get any points!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 the Northwest Territory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Acquired the territory up to the Mississippi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Believed in a strict interpretation of the constitution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Double!</a:t>
            </a:r>
          </a:p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Group of states or tribes that have come together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Tax on imported goods!</a:t>
            </a:r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These people demanded for war against the British!</a:t>
            </a: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Incident between us and the French- created anti-French sentiments in the US!</a:t>
            </a:r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Double</a:t>
            </a:r>
          </a:p>
        </p:txBody>
      </p:sp>
      <p:sp>
        <p:nvSpPr>
          <p:cNvPr id="494" name="Shape 494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Slap both two to get any points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The act of a state to declare a federal law unconstitutional- and void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Game</a:t>
            </a:r>
          </a:p>
        </p:txBody>
      </p:sp>
      <p:sp>
        <p:nvSpPr>
          <p:cNvPr id="500" name="Shape 500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In this he warned us again making alliances and creating political parties</a:t>
            </a:r>
          </a:p>
        </p:txBody>
      </p:sp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Slap Triple! </a:t>
            </a:r>
          </a:p>
        </p:txBody>
      </p:sp>
      <p:sp>
        <p:nvSpPr>
          <p:cNvPr id="506" name="Shape 506"/>
          <p:cNvSpPr txBox="1"/>
          <p:nvPr>
            <p:ph idx="1" type="body"/>
          </p:nvPr>
        </p:nvSpPr>
        <p:spPr>
          <a:xfrm>
            <a:off x="457200" y="1935161"/>
            <a:ext cx="8229600" cy="4389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You have to slap all three correct to get any points!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Power to declare laws unconstitutional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 up the federal courts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Char char="●"/>
            </a:pPr>
            <a:r>
              <a:rPr b="0" i="0" lang="en-US" sz="2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Nullified the alien and sedition acts!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31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Washington Heads the New Government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597675"/>
            <a:ext cx="40386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George Washington had no desire to be president after the Constitutional Convention. 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 just wanted to chill out in his big ol’ house up in Mt. Vernon.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 got put on the ballot anyway, and reluctantly accepted.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Nonetheless his salary was about 25,000/year equivalent to about 1 million dollars today.  Oh and at least 7% of that was spent on alcohol!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4444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46062" lvl="1" marL="63976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ct val="105555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45" name="Shape 145"/>
          <p:cNvSpPr txBox="1"/>
          <p:nvPr>
            <p:ph idx="2" type="body"/>
          </p:nvPr>
        </p:nvSpPr>
        <p:spPr>
          <a:xfrm>
            <a:off x="4648200" y="1564861"/>
            <a:ext cx="40386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Judiciary Act of 1789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/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 law that established the federal court system and the number of Supreme Court Justices, and provided for the appeal of certain state court decisions to the federal courts.</a:t>
            </a:r>
          </a:p>
        </p:txBody>
      </p:sp>
      <p:pic>
        <p:nvPicPr>
          <p:cNvPr descr="C:\Documents and Settings\clittle\Local Settings\Temporary Internet Files\Content.IE5\6ZNJPLMW\MCj03014380000[1].wmf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5228900"/>
            <a:ext cx="838200" cy="139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7296825" y="1500375"/>
            <a:ext cx="381000" cy="457200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0850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Judiciary Act Cont. (Know This!)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Supreme Court of one chief justice and five associate justices.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Set up 3 federal circuit courts and 13 federal district courts throughout the country.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MCj03195160000[1]" id="154" name="Shape 1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0450" y="1639600"/>
            <a:ext cx="1730400" cy="14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09900" y="1451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Shaping the Executive Branch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It only had two officials, VP and President.  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 needed some help!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Created three departments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Department of State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Thomas Jefferson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Department of War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Henry Knox</a:t>
            </a:r>
          </a:p>
          <a:p>
            <a: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1" i="0" lang="en-US" sz="1800" u="sng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Department of Treasury</a:t>
            </a:r>
          </a:p>
          <a:p>
            <a: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1" i="0" lang="en-US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Alexander Hamilton</a:t>
            </a:r>
          </a:p>
        </p:txBody>
      </p:sp>
      <p:sp>
        <p:nvSpPr>
          <p:cNvPr id="161" name="Shape 161"/>
          <p:cNvSpPr txBox="1"/>
          <p:nvPr>
            <p:ph idx="2" type="body"/>
          </p:nvPr>
        </p:nvSpPr>
        <p:spPr>
          <a:xfrm>
            <a:off x="4648200" y="1920875"/>
            <a:ext cx="4038599" cy="4433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This was then called the </a:t>
            </a:r>
            <a:r>
              <a:rPr b="1" i="0"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President’s </a:t>
            </a:r>
            <a:r>
              <a:rPr b="1" i="0" lang="en-US" sz="18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Cabinet</a:t>
            </a: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73050" lvl="0" marL="273050" marR="0" rtl="0" algn="l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ans Symbols"/>
              <a:buNone/>
            </a:pPr>
            <a:r>
              <a:t/>
            </a:r>
            <a:endParaRPr b="1" i="0" sz="32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descr="MCj02806880000[1]"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875" y="3486800"/>
            <a:ext cx="1909800" cy="22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3576150" y="4834750"/>
            <a:ext cx="304800" cy="381000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0850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543925" y="2318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Hamilton vs Jefferson </a:t>
            </a:r>
          </a:p>
        </p:txBody>
      </p:sp>
      <p:pic>
        <p:nvPicPr>
          <p:cNvPr descr="MCj02295170000[1]" id="169" name="Shape 1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6600" y="914400"/>
            <a:ext cx="1825625" cy="91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2" type="body"/>
          </p:nvPr>
        </p:nvSpPr>
        <p:spPr>
          <a:xfrm>
            <a:off x="4582525" y="1637850"/>
            <a:ext cx="4038600" cy="44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3050" lvl="0" marL="2730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22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Hamilton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Strong Central Gov.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Fear of mob rule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Loose Interpretation of Constitution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National Bank Constitutional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Economy based on shipping and manufacturing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Payment of national and state debts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Supporters:  merchants, manufacturers, landowners, investors, lawyers, clergy.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ct val="100000"/>
            </a:pPr>
            <a:r>
              <a:rPr lang="en-US" sz="1800"/>
              <a:t>Federalist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543925" y="13427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t/>
            </a:r>
            <a:endParaRPr b="1" sz="2400" u="sng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25000"/>
              <a:buFont typeface="Noto Sans Symbols"/>
              <a:buNone/>
            </a:pPr>
            <a:r>
              <a:rPr b="1" i="0" lang="en-US" sz="2400" u="sng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Jefferson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Sharing power with state and local government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Fear of absolute power of ruler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Democracy of virtuous farmers and trades people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Strict interpretation of Constitution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Economy based on farming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Payment of only national debt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</a:pPr>
            <a:r>
              <a:rPr b="0" i="0" lang="en-US" sz="1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Supporters:  Plain People</a:t>
            </a:r>
          </a:p>
          <a:p>
            <a:pPr indent="-342900" lvl="0" marL="4572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SzPct val="100000"/>
            </a:pPr>
            <a:r>
              <a:rPr lang="en-US" sz="1800"/>
              <a:t>Democratic- Republican</a:t>
            </a:r>
          </a:p>
        </p:txBody>
      </p:sp>
      <p:sp>
        <p:nvSpPr>
          <p:cNvPr id="172" name="Shape 172"/>
          <p:cNvSpPr/>
          <p:nvPr/>
        </p:nvSpPr>
        <p:spPr>
          <a:xfrm>
            <a:off x="2009700" y="1740950"/>
            <a:ext cx="304800" cy="304800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0850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200225" y="1637850"/>
            <a:ext cx="304800" cy="304800"/>
          </a:xfrm>
          <a:custGeom>
            <a:pathLst>
              <a:path extrusionOk="0" h="120000" w="12000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close/>
              </a:path>
            </a:pathLst>
          </a:custGeom>
          <a:solidFill>
            <a:srgbClr val="FFFF00"/>
          </a:solidFill>
          <a:ln cap="flat" cmpd="sng" w="25400">
            <a:solidFill>
              <a:srgbClr val="08509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