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6858000" cx="9144000"/>
  <p:notesSz cx="6858000" cy="9144000"/>
  <p:embeddedFontLst>
    <p:embeddedFont>
      <p:font typeface="Proxima Nova"/>
      <p:regular r:id="rId57"/>
      <p:bold r:id="rId58"/>
      <p:italic r:id="rId59"/>
      <p:boldItalic r:id="rId60"/>
    </p:embeddedFont>
    <p:embeddedFont>
      <p:font typeface="Constantia"/>
      <p:regular r:id="rId61"/>
      <p:bold r:id="rId62"/>
      <p:italic r:id="rId63"/>
      <p:boldItalic r:id="rId64"/>
    </p:embeddedFont>
    <p:embeddedFont>
      <p:font typeface="Tahoma"/>
      <p:regular r:id="rId65"/>
      <p:bold r:id="rId66"/>
    </p:embeddedFont>
    <p:embeddedFont>
      <p:font typeface="Merriweather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0" Type="http://schemas.openxmlformats.org/officeDocument/2006/relationships/font" Target="fonts/Merriweather-bold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Constantia-bold.fntdata"/><Relationship Id="rId61" Type="http://schemas.openxmlformats.org/officeDocument/2006/relationships/font" Target="fonts/Constantia-regular.fntdata"/><Relationship Id="rId20" Type="http://schemas.openxmlformats.org/officeDocument/2006/relationships/slide" Target="slides/slide16.xml"/><Relationship Id="rId64" Type="http://schemas.openxmlformats.org/officeDocument/2006/relationships/font" Target="fonts/Constantia-boldItalic.fntdata"/><Relationship Id="rId63" Type="http://schemas.openxmlformats.org/officeDocument/2006/relationships/font" Target="fonts/Constantia-italic.fntdata"/><Relationship Id="rId22" Type="http://schemas.openxmlformats.org/officeDocument/2006/relationships/slide" Target="slides/slide18.xml"/><Relationship Id="rId66" Type="http://schemas.openxmlformats.org/officeDocument/2006/relationships/font" Target="fonts/Tahoma-bold.fntdata"/><Relationship Id="rId21" Type="http://schemas.openxmlformats.org/officeDocument/2006/relationships/slide" Target="slides/slide17.xml"/><Relationship Id="rId65" Type="http://schemas.openxmlformats.org/officeDocument/2006/relationships/font" Target="fonts/Tahoma-regular.fntdata"/><Relationship Id="rId24" Type="http://schemas.openxmlformats.org/officeDocument/2006/relationships/slide" Target="slides/slide20.xml"/><Relationship Id="rId68" Type="http://schemas.openxmlformats.org/officeDocument/2006/relationships/font" Target="fonts/Merriweather-bold.fntdata"/><Relationship Id="rId23" Type="http://schemas.openxmlformats.org/officeDocument/2006/relationships/slide" Target="slides/slide19.xml"/><Relationship Id="rId67" Type="http://schemas.openxmlformats.org/officeDocument/2006/relationships/font" Target="fonts/Merriweather-regular.fntdata"/><Relationship Id="rId60" Type="http://schemas.openxmlformats.org/officeDocument/2006/relationships/font" Target="fonts/ProximaNova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Merriweather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font" Target="fonts/ProximaNova-regular.fntdata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font" Target="fonts/ProximaNova-italic.fntdata"/><Relationship Id="rId14" Type="http://schemas.openxmlformats.org/officeDocument/2006/relationships/slide" Target="slides/slide10.xml"/><Relationship Id="rId58" Type="http://schemas.openxmlformats.org/officeDocument/2006/relationships/font" Target="fonts/ProximaNov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4243083"/>
            <a:ext cx="8123100" cy="84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321966"/>
            <a:ext cx="8520600" cy="2557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4095066"/>
            <a:ext cx="8520600" cy="12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855248"/>
            <a:ext cx="4040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645025" y="1859757"/>
            <a:ext cx="4041900" cy="65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sz="2400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4606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5400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0955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1748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3" type="body"/>
          </p:nvPr>
        </p:nvSpPr>
        <p:spPr>
          <a:xfrm>
            <a:off x="457200" y="2514600"/>
            <a:ext cx="40401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4" type="body"/>
          </p:nvPr>
        </p:nvSpPr>
        <p:spPr>
          <a:xfrm>
            <a:off x="4645025" y="2514600"/>
            <a:ext cx="4041900" cy="38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0335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2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38112" lvl="1" marL="639762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7399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43510" lvl="3" marL="1187450" marR="0" rtl="0" algn="l">
              <a:spcBef>
                <a:spcPts val="32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51447" lvl="4" marL="1462087" marR="0" rtl="0" algn="l">
              <a:spcBef>
                <a:spcPts val="32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920084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648200" y="1920084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Tahoma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743200"/>
            <a:ext cx="8123100" cy="1038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701800"/>
            <a:ext cx="57975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607766"/>
            <a:ext cx="4045200" cy="2012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9100"/>
            <a:ext cx="5998800" cy="798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yNAOHtmy4j0" TargetMode="External"/><Relationship Id="rId4" Type="http://schemas.openxmlformats.org/officeDocument/2006/relationships/image" Target="../media/image0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S_DQUAuNUvw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Relationship Id="rId4" Type="http://schemas.openxmlformats.org/officeDocument/2006/relationships/image" Target="../media/image3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travelchannel.com/videos/the-sacco-and-vanzetti-trial-0193811" TargetMode="External"/><Relationship Id="rId4" Type="http://schemas.openxmlformats.org/officeDocument/2006/relationships/image" Target="../media/image0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png"/><Relationship Id="rId4" Type="http://schemas.openxmlformats.org/officeDocument/2006/relationships/image" Target="../media/image46.png"/><Relationship Id="rId5" Type="http://schemas.openxmlformats.org/officeDocument/2006/relationships/image" Target="../media/image4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-559925" y="0"/>
            <a:ext cx="9270600" cy="2011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n-US" u="none" cap="none" strike="noStrike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Everything You Need to Know From 1920-2000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533400" y="32289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 sz="2600">
                <a:latin typeface="Merriweather"/>
                <a:ea typeface="Merriweather"/>
                <a:cs typeface="Merriweather"/>
                <a:sym typeface="Merriweather"/>
              </a:rPr>
              <a:t>Periods 7-9 AP </a:t>
            </a:r>
            <a:r>
              <a:rPr b="0" i="0" lang="en-US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U.S History</a:t>
            </a:r>
          </a:p>
          <a:p>
            <a: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j0301252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4038600"/>
            <a:ext cx="1830386" cy="156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385499"/>
            <a:ext cx="8229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Superficial Prosperity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40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Installment Plan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= Credit</a:t>
            </a:r>
          </a:p>
          <a:p>
            <a:pPr indent="-2940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Most people focused their attention on the present with little thought of the future.</a:t>
            </a:r>
          </a:p>
          <a:p>
            <a:pPr indent="-2940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lang="en-US" sz="2800"/>
              <a:t>This causes significant changes in social norms.</a:t>
            </a:r>
          </a:p>
          <a:p>
            <a: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1920s The Charleston!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940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End Part I:  The early 1920s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charleston.jpg"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050" y="3982900"/>
            <a:ext cx="1980124" cy="253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 II:  1920s New Urban Life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86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Prohibition </a:t>
            </a: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18</a:t>
            </a:r>
            <a:r>
              <a:rPr b="0" baseline="3000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Amendment-  Ban on manufacture, sale and transportation of alcohol was prohibited.</a:t>
            </a:r>
          </a:p>
          <a:p>
            <a:pPr indent="-2686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Repealed in 1933 with the </a:t>
            </a:r>
          </a:p>
          <a:p>
            <a:pPr indent="-2689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Speakeasies</a:t>
            </a:r>
          </a:p>
          <a:p>
            <a:pPr indent="-2689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Bootleggers </a:t>
            </a:r>
            <a:r>
              <a:rPr b="0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Al Capone and Organized Crime.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reuther.wayne.edu/faces/prohibition%20raid.jpg"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905000"/>
            <a:ext cx="3910012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imdb.com/Photos/Mptv/1328/21296_0001.jpg"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9725" y="4023275"/>
            <a:ext cx="1981200" cy="25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Fundamentalism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32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Fundamentalists – skeptical of scientific discoveries and theories, especially evolution!</a:t>
            </a:r>
          </a:p>
          <a:p>
            <a:pPr indent="-243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Clarence Darrow and Scopes Trial – fight over evolution in the schools.</a:t>
            </a:r>
          </a:p>
          <a:p>
            <a:pPr indent="-24352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Clarence Darrow was the lawyer for the ACLU.  </a:t>
            </a:r>
            <a:r>
              <a:rPr b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William Jennings </a:t>
            </a:r>
            <a:r>
              <a:rPr lang="en-US" sz="2000" u="sng"/>
              <a:t>Bryan</a:t>
            </a:r>
            <a:r>
              <a:rPr b="0" i="0" lang="en-US" sz="2000" u="sng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served as the prosecutor.  </a:t>
            </a:r>
          </a:p>
          <a:p>
            <a:pPr indent="-274319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Inherit the Wind-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http://www.youtube.com/watch?v=S_DQUAuNUvw</a:t>
            </a:r>
          </a:p>
          <a:p>
            <a:pPr indent="-24352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Scopes trial was a fight over evolution and the role of science and religion in public schools.</a:t>
            </a:r>
          </a:p>
          <a:p>
            <a:pPr indent="-24352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TN authority fined scopes $100 and kept the law outlawing evolution.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13333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26666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www.spartacus.schoolnet.co.uk/USAdarrow2.jpg"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685800"/>
            <a:ext cx="769937" cy="1138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Harlem Renaissance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935161"/>
            <a:ext cx="6019799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Great Migration 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Daily discrimination led to activism in the NAACP and Back to </a:t>
            </a:r>
            <a:r>
              <a:rPr lang="en-US" sz="1800"/>
              <a:t>Africa</a:t>
            </a: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movement started by Marcus Garvey.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Harlem Renaissance </a:t>
            </a: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became a haven for creativity.  Defined as a literary and artistic movement celebrating African American culture.</a:t>
            </a:r>
          </a:p>
          <a:p>
            <a:pPr indent="-2416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Langston Hughes – Poet</a:t>
            </a:r>
          </a:p>
          <a:p>
            <a:pPr indent="-2416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Paul Robeson – Actor</a:t>
            </a:r>
          </a:p>
          <a:p>
            <a:pPr indent="-2416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Louis Armstrong – Jazz Trumpet Player</a:t>
            </a:r>
          </a:p>
          <a:p>
            <a:pPr indent="-2416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Bessie Smith – Singer</a:t>
            </a: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16111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www.louis-armstrong.info/images/wallpapers/3.bmp"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3525" y="4402025"/>
            <a:ext cx="1401900" cy="177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agecache2.allposters.com/images/pic/KNO/7100P~The-Harlem-Renaissance-Posters.jpg"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100" y="0"/>
            <a:ext cx="2895600" cy="20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Troubles on the Horizon:</a:t>
            </a: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1928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886200" y="1524000"/>
            <a:ext cx="4800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Economic troubles (Causes of the Great Depression)</a:t>
            </a:r>
          </a:p>
          <a:p>
            <a:pPr indent="-441960" lvl="1" marL="850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Farmers – boosted production to fast</a:t>
            </a:r>
          </a:p>
          <a:p>
            <a:pPr indent="-441960" lvl="1" marL="850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People Living on credit</a:t>
            </a:r>
          </a:p>
          <a:p>
            <a:pPr indent="-441960" lvl="1" marL="850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Uneven distribution of income – rich got richer and poor got poorer.</a:t>
            </a:r>
          </a:p>
          <a:p>
            <a:pPr indent="-441960" lvl="1" marL="850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Dreams of Riches in the stock market.  People buying on margin (paying part of stock borrowing money for rest)</a:t>
            </a:r>
          </a:p>
        </p:txBody>
      </p:sp>
      <p:pic>
        <p:nvPicPr>
          <p:cNvPr descr="http://www.todaysteacher.com/TheGreatDepressionWebQuest/images/depress.gif"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514600"/>
            <a:ext cx="35813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Hoover in 1928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Stock Market Crashes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</a:t>
            </a:r>
            <a:r>
              <a:rPr lang="en-US"/>
              <a:t>c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tober 29</a:t>
            </a:r>
            <a:r>
              <a:rPr b="0" baseline="3000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known as </a:t>
            </a:r>
            <a:r>
              <a:rPr b="1" lang="en-US"/>
              <a:t>B</a:t>
            </a:r>
            <a:r>
              <a:rPr b="1" i="0" lang="en-US" sz="2600" u="none">
                <a:solidFill>
                  <a:schemeClr val="dk1"/>
                </a:solidFill>
              </a:rPr>
              <a:t>lack Tuesday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Stockholders frantically tried to sell stocks before prices plunged lower.  </a:t>
            </a:r>
            <a:r>
              <a:rPr lang="en-US"/>
              <a:t>Investers Lost 30 Million = Spent in WWI</a:t>
            </a:r>
          </a:p>
        </p:txBody>
      </p:sp>
      <p:pic>
        <p:nvPicPr>
          <p:cNvPr descr="http://www.whitehousehistory.org/04/subs_pph/images/uploads/31/1073.jpg"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447800"/>
            <a:ext cx="3429000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1164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/>
              <a:t>The </a:t>
            </a: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Collapse 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457200" y="15293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Great depression – 1929 – 1940 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which the economy plummeted and unemployment skyrocketed.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Bank and business failures.  GNP cut in half.  Other countries suffered as well.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Hawley Smoot Tariff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attempted to protect American farmers and manufactures but had opposite </a:t>
            </a:r>
            <a:r>
              <a:rPr lang="en-US" sz="2000"/>
              <a:t>effect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 Reduced flow of goods into U.S.  (Hoover)</a:t>
            </a:r>
          </a:p>
          <a:p>
            <a:pPr indent="0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Effects of the Depression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32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Soup Kitchens, </a:t>
            </a:r>
            <a:r>
              <a:rPr lang="en-US" sz="2000"/>
              <a:t>Breadlines</a:t>
            </a:r>
          </a:p>
          <a:p>
            <a:pPr indent="-243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Shantytowns – shacks</a:t>
            </a:r>
          </a:p>
          <a:p>
            <a:pPr indent="-2435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Hobo Symbols – page 681</a:t>
            </a:r>
          </a:p>
          <a:p>
            <a:pPr indent="-2432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Dust Bowl – Kansas, Oklahoma, NM and Colorado.</a:t>
            </a:r>
          </a:p>
          <a:p>
            <a:pPr indent="-2432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 direct relief – or federal cash payments.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C:\Documents and Settings\Patron95\Local Settings\Temporary Internet Files\Content.IE5\1Z2L35TO\MCSL01546_0000[1].wmf"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4419600"/>
            <a:ext cx="1866900" cy="188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tron95\Local Settings\Temporary Internet Files\Content.IE5\ZXZKL8UD\MCj02168040000[1].wmf"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4356100"/>
            <a:ext cx="32766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tries to be done….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Hoover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Reassurance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 nothing philosophy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Some construction projects – Boulder Dam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Federal Home Loan Bank Act. – lowered mortgage rates.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Reconstruction finance Corp – 2 billion for emergency financing for banks.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Bonus Army </a:t>
            </a:r>
          </a:p>
        </p:txBody>
      </p:sp>
      <p:sp>
        <p:nvSpPr>
          <p:cNvPr id="219" name="Shape 219"/>
          <p:cNvSpPr txBox="1"/>
          <p:nvPr>
            <p:ph idx="2" type="body"/>
          </p:nvPr>
        </p:nvSpPr>
        <p:spPr>
          <a:xfrm>
            <a:off x="4648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Roosevelt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 Deal:  Three general Goals – Relief, economic recovery, and financial reform.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100 days –passed more than 15 acts of legislature..</a:t>
            </a:r>
          </a:p>
        </p:txBody>
      </p:sp>
      <p:pic>
        <p:nvPicPr>
          <p:cNvPr descr="C:\Documents and Settings\Patron95\Local Settings\Temporary Internet Files\Content.IE5\1Z2L35TO\MCj03979330000[1].wmf"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6625" y="4550150"/>
            <a:ext cx="1500300" cy="20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Roosevelt’s Plan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First 100 days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Glass Steagall Act – FDIC Insurance up to 5,000 dollars.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Agricultural Adjustment Act – raise crop prices by lowering production.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Civilian Conservation Corps, National Industrial Recovery Act (Schools, community buildings.)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Deficit Spending</a:t>
            </a:r>
          </a:p>
        </p:txBody>
      </p:sp>
      <p:pic>
        <p:nvPicPr>
          <p:cNvPr descr="C:\Documents and Settings\Patron95\Local Settings\Temporary Internet Files\Content.IE5\1Z2L35TO\MCj04127780000[1].wmf"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28600"/>
            <a:ext cx="2603499" cy="194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tron95\Local Settings\Temporary Internet Files\Content.IE5\6FXSJXIE\MCj04247640000[1].wmf" id="228" name="Shape 2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7725" y="4974675"/>
            <a:ext cx="2009700" cy="17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838200" y="3048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 I:  The early 1920s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524000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Sense of </a:t>
            </a:r>
            <a:r>
              <a:rPr b="1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isolationism </a:t>
            </a:r>
            <a:r>
              <a:rPr b="0" i="0" lang="en-U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and sadness at the loss of life in WWI led to ideas of:</a:t>
            </a:r>
          </a:p>
          <a:p>
            <a:pPr lvl="1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2916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Normalcy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Nativism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prejudice against foreign born people.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Fear of Communism following the Bolshevik Revolution and Stalin’s Takeover – </a:t>
            </a: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Red Scare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What is communism? (Simulation)</a:t>
            </a:r>
          </a:p>
        </p:txBody>
      </p:sp>
      <p:pic>
        <p:nvPicPr>
          <p:cNvPr descr="http://www.atomicplatters.com/images/rediceberg_cvr_510.jpg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28600"/>
            <a:ext cx="2133599" cy="226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Roosevelt’s Plan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Second 100 days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Works Progress Administration – Created Jobs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Wagner Act – protected workers.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Youth Administration – Jobs for young people.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Social Security Act – old age insurance, unemployment compensation, aid to families with dependent children and the disabled.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 Deal Coalition – brought together various groups in the support of the Democratic Party.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Tennessee Valley Authority – water power, dams</a:t>
            </a:r>
          </a:p>
          <a:p>
            <a:pPr indent="-254000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Complete New Deals Activity- See Chart</a:t>
            </a:r>
          </a:p>
        </p:txBody>
      </p:sp>
      <p:pic>
        <p:nvPicPr>
          <p:cNvPr descr="C:\Documents and Settings\Patron95\Local Settings\Temporary Internet Files\Content.IE5\QNMFZ5ZX\MCj04361630000[1].wmf"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609600"/>
            <a:ext cx="1841499" cy="16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533400" y="914400"/>
            <a:ext cx="7467600" cy="19510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 III:  World War II and Its Aftermath…</a:t>
            </a: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1931-1960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156845" lvl="0" marL="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Nationalism 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Stalin – Russia – Totalitarian (complete control)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Mussolini- </a:t>
            </a:r>
            <a:r>
              <a:rPr lang="en-US"/>
              <a:t>Italy's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</a:t>
            </a:r>
            <a:r>
              <a:rPr lang="en-US"/>
              <a:t>Fascist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(state above individual)</a:t>
            </a:r>
          </a:p>
          <a:p>
            <a:pPr indent="-24606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Hitler – Germany – Nazism (extreme nationalism)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War breaks out in Europe – Austria and Czech fall to Hitler.</a:t>
            </a:r>
          </a:p>
        </p:txBody>
      </p:sp>
      <p:pic>
        <p:nvPicPr>
          <p:cNvPr descr="C:\Documents and Settings\Patron95\Local Settings\Temporary Internet Files\Content.IE5\6FXSJXIE\MCj02288530000[1].wmf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914400"/>
            <a:ext cx="2590800" cy="245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German Offensive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Blitzkrieg warfare – lighting war.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America remains isolationist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Fall of France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Battle of Britain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www.touregypt.net/featurestories/wwii1-2.jpg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5150" y="1920875"/>
            <a:ext cx="3581400" cy="39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Holocaust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257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Systematic murder of 11 million people across Europe – more than half Jews.</a:t>
            </a:r>
          </a:p>
          <a:p>
            <a:pPr indent="-24257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Kristallnacht – “Night of Broken Glass”</a:t>
            </a:r>
          </a:p>
          <a:p>
            <a:pPr indent="-24257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Hitler’s Final Solution – Genocide- deliberate killing of entire population.</a:t>
            </a:r>
          </a:p>
          <a:p>
            <a:pPr indent="-279717" lvl="1" marL="63976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Concentration Camps, Mass Exterminations in the final stage.</a:t>
            </a:r>
          </a:p>
        </p:txBody>
      </p:sp>
      <p:pic>
        <p:nvPicPr>
          <p:cNvPr descr="http://isurvived.org/Pictures_iSurvived-3/Poland-Holocaust_BIG.GIF"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276600"/>
            <a:ext cx="3848099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tron95\Local Settings\Temporary Internet Files\Content.IE5\QNMFZ5ZX\MCj04363560000[1].png" id="257" name="Shape 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129540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97350" y="2174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America Joins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517050" y="129381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America begins to provide arms to France and Britain.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Get wind of Japan, Germany, and Italy joining to become Axis Powers.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Roosevelt wins a third term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Japan Attacks U.S. – Pearl Harbor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Eastern Front – Europe, Eisenhower great general.</a:t>
            </a:r>
          </a:p>
          <a:p>
            <a:pPr indent="-274955" lvl="2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D-Day – June 6, 1944 largest operation in history land, sea air.</a:t>
            </a:r>
          </a:p>
          <a:p>
            <a:pPr indent="-274955" lvl="2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VE Day – (Victory in Europe) May 8, 1945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Western – Pacific – General </a:t>
            </a:r>
            <a:r>
              <a:rPr lang="en-US" sz="1800"/>
              <a:t>MaCarthur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- Battle of Midway Turning Point., kamikaze, Hiroshima and Nagasaki.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Roosevelt Dies- Truman takes over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Hiroshima and Nagasaki and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unconditional surrender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105555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C:\Documents and Settings\Patron95\Local Settings\Temporary Internet Files\Content.IE5\QNMFZ5ZX\MCj04151900000[1].wmf"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6425" y="217425"/>
            <a:ext cx="1524000" cy="12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/>
              <a:t>E</a:t>
            </a: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ffects of War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Immediate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Defeat of Axis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Loss of life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Recognition of Holocaust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lang="en-US"/>
              <a:t>Nuremberg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Trials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Internment Camps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Nuclear Bomb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1" name="Shape 271"/>
          <p:cNvSpPr txBox="1"/>
          <p:nvPr>
            <p:ph idx="2" type="body"/>
          </p:nvPr>
        </p:nvSpPr>
        <p:spPr>
          <a:xfrm>
            <a:off x="4648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Long Term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Rise of US and Soviets as world powers.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Cold War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Nuclear Capability</a:t>
            </a:r>
          </a:p>
        </p:txBody>
      </p:sp>
      <p:pic>
        <p:nvPicPr>
          <p:cNvPr descr="http://www.photovoice.org/html/projects/forumprojects/images/achildsview1.jpg"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799" y="4587150"/>
            <a:ext cx="2790899" cy="211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Patron95\Local Settings\Temporary Internet Files\Content.IE5\1Z2L35TO\MCj02908190000[1].wmf"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8800" y="533400"/>
            <a:ext cx="2387600" cy="116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88800" y="260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Cold War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47341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Truman is president 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Satellite nations – countries dominated by Soviet Union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U.S policy of containment – “iron curtain”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Cold War – conflict between the U.S and the Soviet Union.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Truman Doctrine – policy of U.S. to support free people who are resisting communism.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Marshall Plan – Aid European nations that needed it.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Berlin Airlift – Gave those taken over by the soviets food and supplies.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NATO – Pledged military support to each other.</a:t>
            </a:r>
          </a:p>
        </p:txBody>
      </p:sp>
      <p:pic>
        <p:nvPicPr>
          <p:cNvPr descr="C:\Documents and Settings\Patron95\Local Settings\Temporary Internet Files\Content.IE5\ZXZKL8UD\MCj03259320000[1].wmf"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0775" y="51300"/>
            <a:ext cx="1774500" cy="18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thumb/f/fa/Flag_of_the_People's_Republic_of_China.svg/800px-Flag_of_the_People's_Republic_of_China.svg.png"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0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>
            <p:ph type="title"/>
          </p:nvPr>
        </p:nvSpPr>
        <p:spPr>
          <a:xfrm>
            <a:off x="350599" y="228600"/>
            <a:ext cx="8793300" cy="193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China becomes Communist</a:t>
            </a:r>
          </a:p>
        </p:txBody>
      </p:sp>
      <p:pic>
        <p:nvPicPr>
          <p:cNvPr descr="j0195534" id="287" name="Shape 28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0525" y="4502275"/>
            <a:ext cx="1476300" cy="18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idx="1" type="body"/>
          </p:nvPr>
        </p:nvSpPr>
        <p:spPr>
          <a:xfrm>
            <a:off x="296225" y="256515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sz="2400"/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Chiang Kai-shek (U.S Supported) v. Mao Zedong (Communist)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38</a:t>
            </a:r>
            <a:r>
              <a:rPr b="0" baseline="3000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4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Parallel and the Korean War – 1950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faculty.umb.edu/hannah_sevian/G660/TechPres/Fall2003/McCarthyism_files/image002.jpg"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905000"/>
            <a:ext cx="3905249" cy="45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Cold War at Home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Fear of Communist Influence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Hollywood Ten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Ethel and Julius Rosenberg – pleaded fifth and sentenced to death.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McCarthyism 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Living on the Edge…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Warsaw Pact – Russia and 7 Eastern European Nations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H-Bomb Race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Eisenhower Doctrine – U.S. would defend the Middle East from Communism.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C:\Documents and Settings\Patron95\Local Settings\Temporary Internet Files\Content.IE5\QNMFZ5ZX\MCj02155600000[1].wmf"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4114800"/>
            <a:ext cx="1490661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/>
              <a:t>The </a:t>
            </a: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Red Scare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542700" y="234561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352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Communis</a:t>
            </a:r>
            <a:r>
              <a:rPr b="1" lang="en-US" sz="2000"/>
              <a:t>t State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An economic and political system based on a single-party government ruled by a dictatorship.</a:t>
            </a:r>
          </a:p>
          <a:p>
            <a:pPr indent="-274319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Russian regime overthrown and Lenin established a new Communist state. (Bolshevik Revolution)</a:t>
            </a:r>
          </a:p>
          <a:p>
            <a:pPr indent="-274319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Communist Party in the U.S. formed shortly after.  </a:t>
            </a:r>
          </a:p>
          <a:p>
            <a:pPr indent="-274319" lvl="2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Some members of the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Industrial Workers of the World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were involved.  </a:t>
            </a:r>
          </a:p>
          <a:p>
            <a:pPr indent="-241617" lvl="3" marL="1187450" marR="0" rtl="0" algn="l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When several dozen bombs were mailed to government and business leaders, people became fearful that the communists were taking over!</a:t>
            </a:r>
          </a:p>
          <a:p>
            <a:pPr indent="-273050" lvl="0" marL="273050" marR="0" rtl="0" algn="l">
              <a:spcBef>
                <a:spcPts val="460"/>
              </a:spcBef>
              <a:spcAft>
                <a:spcPts val="0"/>
              </a:spcAft>
              <a:buClr>
                <a:srgbClr val="0BD0D9"/>
              </a:buClr>
              <a:buSzPct val="121388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www.avclub.com/content/files/images/animated-soviet-propaganda_.jp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0225" y="265250"/>
            <a:ext cx="1880100" cy="18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Postwar Boom</a:t>
            </a:r>
          </a:p>
        </p:txBody>
      </p:sp>
      <p:pic>
        <p:nvPicPr>
          <p:cNvPr descr="j0185604" id="308" name="Shape 3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2362200"/>
            <a:ext cx="1982787" cy="198596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/>
          <p:nvPr>
            <p:ph idx="1" type="body"/>
          </p:nvPr>
        </p:nvSpPr>
        <p:spPr>
          <a:xfrm>
            <a:off x="5334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Suburbs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GI Bill of Rights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Truman as President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Baby Boom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Mass Media and the FCC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Beat Movement – SF expressed the social and literary nonconformity of artists.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White Flight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Living with Great Turmoil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Kennedy and the Cold War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Debate Nixon v. Kennedy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Kennedy and Civil Rights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Cuban Dilemma – Missile Crisis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 Frontier! – Space, Other Countries – Peace Corps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Assassination of Kennedy - 1963</a:t>
            </a:r>
          </a:p>
        </p:txBody>
      </p:sp>
      <p:pic>
        <p:nvPicPr>
          <p:cNvPr descr="C:\Documents and Settings\Patron95\Local Settings\Temporary Internet Files\Content.IE5\1Z2L35TO\MCj03979350000[1].wmf"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0125" y="4532275"/>
            <a:ext cx="1436700" cy="20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Lyndon B Johnson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War on Poverty – Economic Opportunity Act – Job Corps, VISTA, Head Start, Community Action.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Medicare, Medicaid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Immigration Act of 1965</a:t>
            </a:r>
          </a:p>
        </p:txBody>
      </p:sp>
      <p:pic>
        <p:nvPicPr>
          <p:cNvPr descr="C:\Documents and Settings\Patron95\Local Settings\Temporary Internet Files\Content.IE5\ZXZKL8UD\MCj03909840000[1].wmf"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7375" y="3421200"/>
            <a:ext cx="1827300" cy="17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37475" y="277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Civil Rights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585475" y="14648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Segregation – Plessy v. Ferguson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Brown v. Board of Ed. Overturned Plessy.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Rosa Parks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MLK </a:t>
            </a:r>
            <a:r>
              <a:rPr lang="en-US"/>
              <a:t>or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r>
              <a:rPr lang="en-US"/>
              <a:t>Malcolm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X</a:t>
            </a:r>
          </a:p>
          <a:p>
            <a:pPr indent="-254000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Nonviolent Coordinating Committee</a:t>
            </a:r>
          </a:p>
          <a:p>
            <a:pPr indent="-254000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Sit-ins, Freedom riders,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Civil Rights Act of 1964 – prohibited discrimination because of race, religion, national origin, and gender.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Voting Rights of 1965 – Eliminated literacy tests.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Affirmative Action</a:t>
            </a:r>
          </a:p>
        </p:txBody>
      </p:sp>
      <p:pic>
        <p:nvPicPr>
          <p:cNvPr descr="C:\Documents and Settings\Patron95\Local Settings\Temporary Internet Files\Content.IE5\6FXSJXIE\MCj01551480000[1].wmf"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1400" y="208475"/>
            <a:ext cx="1520700" cy="18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3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Vietnam Years</a:t>
            </a: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1965-1969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471611"/>
            <a:ext cx="5638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2570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Domino Theory – Communist Countries</a:t>
            </a:r>
          </a:p>
          <a:p>
            <a:pPr indent="-24257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Vietcong – Opposition group in South Vietnam.  See Tunnels of the Vietcong.</a:t>
            </a:r>
          </a:p>
          <a:p>
            <a:pPr indent="-24257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Geneva Accords – divided Vietnam along 38</a:t>
            </a:r>
            <a:r>
              <a:rPr b="0" baseline="3000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parallel.</a:t>
            </a:r>
          </a:p>
          <a:p>
            <a:pPr indent="-24257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Tonkin Gulf Resolution – Granted Johnson broad military power in Vietnam. </a:t>
            </a:r>
          </a:p>
          <a:p>
            <a:pPr indent="-24257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Napalm (gasoline base that set fire to the jungle) and Agent Orange – leaf killing toxic chemical.</a:t>
            </a:r>
          </a:p>
          <a:p>
            <a:pPr indent="-24257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American search and destroy missions – uprooted civilians and killed farms and livestock if ties to Vietcong.  </a:t>
            </a:r>
          </a:p>
        </p:txBody>
      </p:sp>
      <p:pic>
        <p:nvPicPr>
          <p:cNvPr descr="C:\Documents and Settings\Patron95\Local Settings\Temporary Internet Files\Content.IE5\ZXZKL8UD\MCj04103670000[1].wmf"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7637" y="3978750"/>
            <a:ext cx="2003400" cy="1149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howcase.netins.net/web/rradars/4.jpg" id="338" name="Shape 3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5850" y="489500"/>
            <a:ext cx="2667000" cy="26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 Divided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Draft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African Americans accounted for more than 20% of American combat deaths despite representing only 10% of the U.S. population.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 Left – Changed for American Society.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Doves (withdraw) Hawks (greater military force)</a:t>
            </a:r>
          </a:p>
        </p:txBody>
      </p:sp>
      <p:pic>
        <p:nvPicPr>
          <p:cNvPr descr="http://www.icdc.com/~paulwolf/cointelpro/doc187.gif"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609600"/>
            <a:ext cx="3067049" cy="571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1968: A Crazy Year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Tet Offensive – January 30</a:t>
            </a:r>
            <a:r>
              <a:rPr b="0" baseline="3000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Japanese New Year’s Eve.  Festivities known as Tet.  Weeklong truce, and funerals being held.  These coffins contained weapons and Vietcong agents.  Attacked over 100 town and 12 U.S. air bases.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Changed public opinion – more supported withdrawal.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Johnson steps down and Nixon takes office</a:t>
            </a:r>
          </a:p>
        </p:txBody>
      </p:sp>
      <p:pic>
        <p:nvPicPr>
          <p:cNvPr descr="C:\Documents and Settings\Patron95\Local Settings\Temporary Internet Files\Content.IE5\1Z2L35TO\MCj00977230000[1].wmf"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6400" y="0"/>
            <a:ext cx="1200150" cy="180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Legacy of War…</a:t>
            </a:r>
          </a:p>
        </p:txBody>
      </p:sp>
      <p:pic>
        <p:nvPicPr>
          <p:cNvPr descr="j0233070" id="358" name="Shape 3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1066800"/>
            <a:ext cx="1666875" cy="8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Shape 359"/>
          <p:cNvSpPr txBox="1"/>
          <p:nvPr>
            <p:ph idx="1" type="body"/>
          </p:nvPr>
        </p:nvSpPr>
        <p:spPr>
          <a:xfrm>
            <a:off x="-76950" y="197262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Nixon and Vietnamization</a:t>
            </a:r>
          </a:p>
          <a:p>
            <a:pPr indent="-252412" lvl="1" marL="639762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Kissinger – idea for gradual withdrawal of troops and allow south Vietnam to take power.  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Kent State University – students protest led to the burning of the ROTC building.  Gunfire wounded nine people and killed four.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Pentagon Papers – 7,000 page document called for U.S to enter the war even if Lyndon Johnson did not want to send troops.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War Powers Act – president must inform Congress within 48 hours of sending forces into a hostile area without a declaration of war.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Social Equality:  Women, Latinos, Native Americans</a:t>
            </a:r>
          </a:p>
        </p:txBody>
      </p:sp>
      <p:pic>
        <p:nvPicPr>
          <p:cNvPr descr="j0291984" id="365" name="Shape 3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8650" y="4375725"/>
            <a:ext cx="1808100" cy="19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>
            <p:ph idx="1" type="body"/>
          </p:nvPr>
        </p:nvSpPr>
        <p:spPr>
          <a:xfrm>
            <a:off x="0" y="1929875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Cesar Chavez – Mexican-American farm worker trying to organize a union for CA Spanish-speaking farm workers.</a:t>
            </a:r>
          </a:p>
          <a:p>
            <a:pPr indent="-218440" lvl="0" marL="2730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American Indian Movement</a:t>
            </a:r>
          </a:p>
          <a:p>
            <a:pPr indent="-218440" lvl="0" marL="2730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Feminism – women should have political, economic, and social equality with men.  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Betty </a:t>
            </a:r>
            <a:r>
              <a:rPr lang="en-US" sz="1800"/>
              <a:t>Friedan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and the Feminine Mystique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Organization for Women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Gloria Steinem – journalist, political activist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Counterculture</a:t>
            </a:r>
          </a:p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 movement made up mostly of white, middle class college youths who had grown disillusioned with the war in Vietnam and injustices in American in the 1960s.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Haight-Ashbury – hippie capital in San Francisco, did not outlaw hallucinogenic drugs until 1966.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Fighting Communism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04800" y="1447800"/>
            <a:ext cx="62483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114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U.S. attorney general appoints </a:t>
            </a:r>
            <a:r>
              <a:rPr b="1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J. Edgar Hoover </a:t>
            </a: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to hunt down Communists, Socialists, and Anarchists.</a:t>
            </a:r>
          </a:p>
          <a:p>
            <a:pPr indent="-2435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Sacco and Vanzetti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arrested and charged with robbery and murder.  </a:t>
            </a:r>
          </a:p>
          <a:p>
            <a:pPr indent="-287655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Prejudicial remarks were given by the judge.  </a:t>
            </a:r>
          </a:p>
          <a:p>
            <a:pPr indent="-287655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Guilty and sentenced to death.  </a:t>
            </a:r>
          </a:p>
          <a:p>
            <a:pPr indent="-287655" lvl="2" marL="91440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Evidence circumstantial.  </a:t>
            </a:r>
          </a:p>
          <a:p>
            <a:pPr indent="-2435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Reactions! Protests rang out in the U.S.  These men were immigrants.   Both died by electric chair.</a:t>
            </a:r>
          </a:p>
          <a:p>
            <a:pPr indent="-2435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lang="en-US" sz="2000"/>
              <a:t>Video Clip: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Sacco and Vanzetti</a:t>
            </a:r>
          </a:p>
          <a:p>
            <a:pPr indent="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pic>
        <p:nvPicPr>
          <p:cNvPr descr="http://www.law.umkc.edu/faculty/projects/ftrials/SaccoV/SACCO&amp;V.jpg"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300" y="376675"/>
            <a:ext cx="2582700" cy="2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Changing Culture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Music – Beatles, Woodstock, Grateful Dead, Bob Dylan, Joan Baez, Jimi Hendrix, Jefferson Airplane.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Conservatives attack counterculture – </a:t>
            </a:r>
            <a:r>
              <a:rPr b="1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FBI director J Edgar Hoover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issues a warning that “revolutionary terrorism” is plunging society into anarchy.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Passage to a New Century</a:t>
            </a: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1968-2001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Nixon and new conservatism.</a:t>
            </a:r>
          </a:p>
          <a:p>
            <a:pPr indent="-2308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Family Assistance Program – every family of four with no outside income would receive a basic federal payment of 1,600 a year.</a:t>
            </a:r>
          </a:p>
          <a:p>
            <a:pPr indent="-2308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Slows Integration – No support for busing.</a:t>
            </a:r>
          </a:p>
          <a:p>
            <a:pPr indent="-2308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 Inflation and high unemployment –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stagflation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indent="-2308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Realpolitik 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politics based on power not principals.  Détente – eased Cold War Tensions.  Nixon visited China and Moscow.</a:t>
            </a:r>
          </a:p>
          <a:p>
            <a:pPr indent="-23082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SALT I Treaty – 5-year agreement, limits number of missiles that can be made.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Watergate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Nixon administration attempted to cover up a burglary of the Democratic National Committee.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Nixon Resigns, Ford takes over.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Liberalism: Part IV</a:t>
            </a:r>
            <a:b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descr="j0293240" id="396" name="Shape 3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381000"/>
            <a:ext cx="1565274" cy="1154111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>
            <p:ph idx="1" type="body"/>
          </p:nvPr>
        </p:nvSpPr>
        <p:spPr>
          <a:xfrm>
            <a:off x="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Jimmy Carter </a:t>
            </a: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Peanut Farmer and governor of Georgia.  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Energy Act – tax placed on gas guzzling cars.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Promoted Human Rights – Moral Princip</a:t>
            </a:r>
            <a:r>
              <a:rPr lang="en-US" sz="1800"/>
              <a:t>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 guide his policy.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Yielding Panama Canal 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Camp David Accords – Israel agrees to withdraw from Sinai Peninsula which it had seized from Egypt.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Environmental Activism – Rachel Carson and Silent Spring.  Earth Day, EPA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U.S Invasion of Lebanon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Iran Contra Affair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26666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Conservatism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The New Right – Focused on controversial social issues such as abortion, blocking equal rights amendment, and evading court ordered busing.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Criticized affirmative action. 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Moral Majority – Evangelical fundamental Christians interpreted the Bible literally.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Texas v Johnson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Swann v Charlotte Mecklenburg Schools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Ronald Reagan</a:t>
            </a:r>
          </a:p>
        </p:txBody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Reaganomics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Budget cuts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Tax cuts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Increased Defense Spending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If people paid few taxes they would buy more stuff!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Strategic Defense Initiative – Star Wars.  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Sandra Day </a:t>
            </a:r>
            <a:r>
              <a:rPr lang="en-US" sz="2800"/>
              <a:t>O'Connor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– First woman appointed to Supreme Court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Anita Hill v. Clarence Thomas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Deregulating the Economy</a:t>
            </a:r>
          </a:p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Deregulation – cutting back on federal regulation – like the EPA.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George Bush Sr. Elected!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Health Education and Cities in Crisis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AIDS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Drug Abuse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Abortion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Operation Desert Storm</a:t>
            </a:r>
          </a:p>
        </p:txBody>
      </p:sp>
      <p:sp>
        <p:nvSpPr>
          <p:cNvPr id="421" name="Shape 421"/>
          <p:cNvSpPr txBox="1"/>
          <p:nvPr>
            <p:ph idx="1" type="body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Liberate Kuwait from Iraqi control.</a:t>
            </a:r>
          </a:p>
        </p:txBody>
      </p:sp>
      <p:pic>
        <p:nvPicPr>
          <p:cNvPr descr="j0233070" id="422" name="Shape 4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6362" y="3295650"/>
            <a:ext cx="2962275" cy="14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Clinton</a:t>
            </a:r>
          </a:p>
        </p:txBody>
      </p:sp>
      <p:pic>
        <p:nvPicPr>
          <p:cNvPr descr="j0186002" id="428" name="Shape 4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587" y="3217861"/>
            <a:ext cx="1774825" cy="18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>
            <p:ph idx="1" type="body"/>
          </p:nvPr>
        </p:nvSpPr>
        <p:spPr>
          <a:xfrm>
            <a:off x="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First member of the Baby Boom to win the Presidency.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Health Care reform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Balanced Budget and Economic Boom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NAFTA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Energy Boom!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Solar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Crime and Terrorism</a:t>
            </a:r>
          </a:p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Columbine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Oklahoma City Bombing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September 11</a:t>
            </a:r>
            <a:r>
              <a:rPr b="0" baseline="3000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, 2001.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5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Limiting Immigration and the Influence of Nativism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62324" y="1905000"/>
            <a:ext cx="56289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KKK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on rise again…why?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Quota System </a:t>
            </a: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– Established the max number of people who could enter the US from each foreign country. 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 response to </a:t>
            </a: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nativist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pressure.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/>
              <a:t>Connections to today?</a:t>
            </a:r>
          </a:p>
          <a:p>
            <a: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lang="en-US"/>
              <a:t>Connections to past historical events?</a:t>
            </a:r>
          </a:p>
        </p:txBody>
      </p:sp>
      <p:pic>
        <p:nvPicPr>
          <p:cNvPr descr="http://www.marionkaplan.com/lib/mkosm217.jpg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975" y="1790700"/>
            <a:ext cx="26670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Trade and Global Economy</a:t>
            </a:r>
          </a:p>
        </p:txBody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North American Free Trade Agreement.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Newt Gingrich and the Contract with America.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Ten items Rep promised if they won control of Congress.  Balanced Budget, tax cuts, tougher crime laws, and welfare reform.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Clinton Impeached.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Bush</a:t>
            </a:r>
          </a:p>
        </p:txBody>
      </p:sp>
      <p:sp>
        <p:nvSpPr>
          <p:cNvPr id="447" name="Shape 447"/>
          <p:cNvSpPr txBox="1"/>
          <p:nvPr>
            <p:ph idx="1" type="body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Election night confusion:  Al Gore v. George Bush.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Growth of jobs in service sector – nearly 80% did service jobs. (Teachers, doctors, lawyers)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Traditional workplaces decline (factories, farms)</a:t>
            </a:r>
          </a:p>
          <a:p>
            <a:pPr indent="-2524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Bill Gates, Shawn Fanning and NAPSTER, Internet, Genetic Engineering</a:t>
            </a:r>
          </a:p>
        </p:txBody>
      </p:sp>
      <p:pic>
        <p:nvPicPr>
          <p:cNvPr descr="j0233312" id="448" name="Shape 4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4343400"/>
            <a:ext cx="2133599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92020" id="449" name="Shape 44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3535362"/>
            <a:ext cx="1828800" cy="1735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40719" id="450" name="Shape 4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338137"/>
            <a:ext cx="1676399" cy="263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457200" y="381000"/>
            <a:ext cx="82296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Controversies</a:t>
            </a:r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457200" y="19812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Immigration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Aging America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Urban Flight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Anything Else?????</a:t>
            </a:r>
          </a:p>
        </p:txBody>
      </p:sp>
      <p:pic>
        <p:nvPicPr>
          <p:cNvPr descr="j0302953" id="457" name="Shape 4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114800"/>
            <a:ext cx="1414462" cy="198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213725" y="183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Time of Labor Unrest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101449" y="1447800"/>
            <a:ext cx="6375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527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Boston Police Strike, Steel Mill Strike, Coal Miners Strike </a:t>
            </a: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(A lot of unions tended to be socialist..why?)</a:t>
            </a:r>
          </a:p>
          <a:p>
            <a:pPr indent="-2543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During WWI the government wouldn’t allow workers to strike because they didn’t want it to interfere with the war effort.  </a:t>
            </a:r>
          </a:p>
          <a:p>
            <a:pPr indent="-2543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However in 1919 there were more than 3,000 strikes and more than 4 million workers walked off the job.</a:t>
            </a:r>
          </a:p>
          <a:p>
            <a:pPr indent="-2543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John L. Lewis-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Leader of the United Mine Workers – 1890.  Was able to achieve  a 17% wage increase for coal miners.</a:t>
            </a:r>
          </a:p>
          <a:p>
            <a:pPr indent="-2543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Don’t forget </a:t>
            </a: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19</a:t>
            </a:r>
            <a:r>
              <a:rPr b="1" baseline="3000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Amendment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!</a:t>
            </a: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16111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www.lwvwa.org/snohomish/graphics/votes-women.jpg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2362200"/>
            <a:ext cx="2070099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nataliedee.com/030603/teapot.jpg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1800" y="685800"/>
            <a:ext cx="1681161" cy="182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228600" y="228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Harding Presidency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04800" y="1676400"/>
            <a:ext cx="746760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1140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Woodrow Wilson’s term ends in 1921 </a:t>
            </a:r>
          </a:p>
          <a:p>
            <a:pPr indent="-231140" lvl="0" marL="27305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Harding becomes president.  </a:t>
            </a:r>
          </a:p>
          <a:p>
            <a:pPr indent="-231140" lvl="0" marL="273050" marR="0" rtl="0" algn="l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Tea-Pot Dome Scandal:</a:t>
            </a: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indent="-281622" lvl="1" marL="63976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Lots of corruption in the administration already.  Oil rich public lands for navy.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Albert B Fall </a:t>
            </a: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managed to get the oil reserves transferred to his department then leased the land to oil companies.  </a:t>
            </a:r>
          </a:p>
          <a:p>
            <a:pPr indent="-281622" lvl="1" marL="639762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Albert Fall Secretary of the Interior suddenly receives $400,000 dollars and becomes the first person holding a cabinet post to be convicted of a felony.</a:t>
            </a:r>
          </a:p>
          <a:p>
            <a:pPr indent="-243205" lvl="0" marL="273050" marR="0" rtl="0" algn="l">
              <a:lnSpc>
                <a:spcPct val="7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Fordney McCumber Tariff- </a:t>
            </a: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Raised Taxes on U.S imports to 60%.  Protected U.S businesses but made it impossible for Britain and France to pay war debts.  Causes resentment…why?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23500"/>
              <a:buFont typeface="Noto Sans Symbols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Ohio Gang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04800" y="1524000"/>
            <a:ext cx="4800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0">
            <a:noAutofit/>
          </a:bodyPr>
          <a:lstStyle/>
          <a:p>
            <a:pPr indent="-26733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Harding appoints his buddies to his cabinet called the </a:t>
            </a:r>
            <a:r>
              <a:rPr b="1" i="0" lang="en-US" sz="20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Ohio Gang- poker playing buddies.</a:t>
            </a:r>
          </a:p>
          <a:p>
            <a:pPr indent="-2651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 buddy was caught illegally selling government medical supplies to private companies.  </a:t>
            </a:r>
          </a:p>
          <a:p>
            <a:pPr indent="-265112" lvl="1" marL="63976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Harding declared, “I have no trouble with my enemies…but my friends, they’re the ones that keep me walking the floor at night!”</a:t>
            </a:r>
          </a:p>
          <a:p>
            <a:pPr indent="-300990" lvl="2" marL="91440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One month later Harding dies from a stroke.  Calvin Coolidge assumes presidency.</a:t>
            </a:r>
          </a:p>
          <a:p>
            <a:pPr indent="-273050" lvl="0" marL="2730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descr="http://1.bp.blogspot.com/_okSIvb7zcQE/SZguPmO4AlI/AAAAAAAAEI8/1rD6Vx61zGk/s400/warren-g-harding.jpg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725" y="1225500"/>
            <a:ext cx="34386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ermes-online.com/direct/dbimage/50191919/Vacuum_Cleaner.jpg"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0400" y="4800600"/>
            <a:ext cx="1909761" cy="190976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Business in America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81000" y="1600200"/>
            <a:ext cx="76962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1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Calvin Coolidge </a:t>
            </a:r>
            <a:r>
              <a:rPr b="0" i="0" lang="en-US" sz="2800" u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President – Pro Business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Automobile led to: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Construction of paved roads, houses with garages, liberated an isolated rural family, etc.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Urban Sprawl – define?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Charles </a:t>
            </a:r>
            <a:r>
              <a:rPr b="1" lang="en-US"/>
              <a:t>Lindbergh</a:t>
            </a: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May</a:t>
            </a: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20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1927, made first </a:t>
            </a:r>
            <a:r>
              <a:rPr lang="en-US"/>
              <a:t>nonstop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solo flight across the Atlantic.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Electrical Appliances – Vacuum Cleaner, Washing Machine. 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Standard of Living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Grows.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