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247175"/>
  <p:embeddedFontLst>
    <p:embeddedFont>
      <p:font typeface="Tahoma"/>
      <p:regular r:id="rId35"/>
      <p:bold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Tahom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36" Type="http://schemas.openxmlformats.org/officeDocument/2006/relationships/font" Target="fonts/Tahoma-bold.fntdata"/><Relationship Id="rId17" Type="http://schemas.openxmlformats.org/officeDocument/2006/relationships/slide" Target="slides/slide12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92400"/>
            <a:ext cx="5486399" cy="41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93525"/>
            <a:ext cx="4572225" cy="34676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738687" y="1516062"/>
            <a:ext cx="2133599" cy="752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5303837" y="5719762"/>
            <a:ext cx="2830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4649787" y="5719762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7643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1732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733" lvl="3" marL="112395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3" type="body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4" type="body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7643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1732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7733" lvl="3" marL="112395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57987" lvl="5" marL="1517904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5955" lvl="6" marL="1719072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53923" lvl="7" marL="1920240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1891" lvl="8" marL="2121408" marR="0" rtl="0" algn="l">
              <a:spcBef>
                <a:spcPts val="32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274637"/>
            <a:ext cx="8229600" cy="5821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 rot="5400000">
            <a:off x="2677318" y="689769"/>
            <a:ext cx="3508375" cy="6777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44936" y="0"/>
            <a:ext cx="10458962" cy="7117348"/>
            <a:chOff x="0" y="0"/>
            <a:chExt cx="2147483646" cy="2147483647"/>
          </a:xfrm>
        </p:grpSpPr>
        <p:grpSp>
          <p:nvGrpSpPr>
            <p:cNvPr id="7" name="Shape 7"/>
            <p:cNvGrpSpPr/>
            <p:nvPr/>
          </p:nvGrpSpPr>
          <p:grpSpPr>
            <a:xfrm>
              <a:off x="132421657" y="0"/>
              <a:ext cx="1877489186" cy="2069231606"/>
              <a:chOff x="0" y="0"/>
              <a:chExt cx="2147483646" cy="2147483646"/>
            </a:xfrm>
          </p:grpSpPr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590558074" cy="2147483549"/>
                <a:chOff x="0" y="0"/>
                <a:chExt cx="2147483646" cy="2147483647"/>
              </a:xfrm>
            </p:grpSpPr>
            <p:sp>
              <p:nvSpPr>
                <p:cNvPr id="9" name="Shape 9"/>
                <p:cNvSpPr txBox="1"/>
                <p:nvPr/>
              </p:nvSpPr>
              <p:spPr>
                <a:xfrm>
                  <a:off x="780903455" y="0"/>
                  <a:ext cx="136658019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" name="Shape 10"/>
                <p:cNvSpPr txBox="1"/>
                <p:nvPr/>
              </p:nvSpPr>
              <p:spPr>
                <a:xfrm>
                  <a:off x="0" y="0"/>
                  <a:ext cx="3904517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" name="Shape 11"/>
                <p:cNvSpPr txBox="1"/>
                <p:nvPr/>
              </p:nvSpPr>
              <p:spPr>
                <a:xfrm>
                  <a:off x="195225858" y="0"/>
                  <a:ext cx="65075287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>
                <a:off x="99171964" y="0"/>
                <a:ext cx="590558061" cy="2147483549"/>
                <a:chOff x="0" y="0"/>
                <a:chExt cx="2147483647" cy="2147483647"/>
              </a:xfrm>
            </p:grpSpPr>
            <p:sp>
              <p:nvSpPr>
                <p:cNvPr id="13" name="Shape 13"/>
                <p:cNvSpPr txBox="1"/>
                <p:nvPr/>
              </p:nvSpPr>
              <p:spPr>
                <a:xfrm>
                  <a:off x="780903424" y="0"/>
                  <a:ext cx="13665802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Shape 14"/>
                <p:cNvSpPr txBox="1"/>
                <p:nvPr/>
              </p:nvSpPr>
              <p:spPr>
                <a:xfrm>
                  <a:off x="0" y="0"/>
                  <a:ext cx="39045173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" name="Shape 15"/>
                <p:cNvSpPr txBox="1"/>
                <p:nvPr/>
              </p:nvSpPr>
              <p:spPr>
                <a:xfrm>
                  <a:off x="195225856" y="0"/>
                  <a:ext cx="65075288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" name="Shape 16"/>
              <p:cNvGrpSpPr/>
              <p:nvPr/>
            </p:nvGrpSpPr>
            <p:grpSpPr>
              <a:xfrm rot="10800000">
                <a:off x="1556925576" y="97"/>
                <a:ext cx="590558070" cy="2147483549"/>
                <a:chOff x="0" y="0"/>
                <a:chExt cx="2147483647" cy="2147483647"/>
              </a:xfrm>
            </p:grpSpPr>
            <p:sp>
              <p:nvSpPr>
                <p:cNvPr id="17" name="Shape 17"/>
                <p:cNvSpPr txBox="1"/>
                <p:nvPr/>
              </p:nvSpPr>
              <p:spPr>
                <a:xfrm>
                  <a:off x="780903446" y="0"/>
                  <a:ext cx="1366580200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" name="Shape 18"/>
                <p:cNvSpPr txBox="1"/>
                <p:nvPr/>
              </p:nvSpPr>
              <p:spPr>
                <a:xfrm>
                  <a:off x="0" y="0"/>
                  <a:ext cx="39045172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" name="Shape 19"/>
                <p:cNvSpPr txBox="1"/>
                <p:nvPr/>
              </p:nvSpPr>
              <p:spPr>
                <a:xfrm>
                  <a:off x="195225860" y="0"/>
                  <a:ext cx="65075287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0" name="Shape 20"/>
              <p:cNvSpPr txBox="1"/>
              <p:nvPr/>
            </p:nvSpPr>
            <p:spPr>
              <a:xfrm>
                <a:off x="894784799" y="0"/>
                <a:ext cx="66214089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Shape 21"/>
              <p:cNvSpPr txBox="1"/>
              <p:nvPr/>
            </p:nvSpPr>
            <p:spPr>
              <a:xfrm>
                <a:off x="680036617" y="0"/>
                <a:ext cx="10737423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Shape 22"/>
              <p:cNvSpPr txBox="1"/>
              <p:nvPr/>
            </p:nvSpPr>
            <p:spPr>
              <a:xfrm>
                <a:off x="733723693" y="0"/>
                <a:ext cx="178957061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" name="Shape 23"/>
            <p:cNvSpPr/>
            <p:nvPr/>
          </p:nvSpPr>
          <p:spPr>
            <a:xfrm>
              <a:off x="129814066" y="1519352510"/>
              <a:ext cx="1877815368" cy="354451708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129814066" y="1046111505"/>
              <a:ext cx="1877815368" cy="26871285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127532141" y="1701847327"/>
              <a:ext cx="617029258" cy="365468293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129814066" y="1594553801"/>
              <a:ext cx="1877815368" cy="44593839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571154415" y="1548570839"/>
              <a:ext cx="1433867444" cy="51874469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747495074" y="862658974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896129572" y="1244892049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898085247" y="480425898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743583570" y="98192857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1048675575" y="1624251065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53866828" y="1267883510"/>
              <a:ext cx="259132817" cy="418636201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137310967" y="1629999030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143178099" y="859785067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291812637" y="1244892049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442403017" y="1632872937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446314495" y="862658974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295724115" y="471804103"/>
              <a:ext cx="328886434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1530108036" y="1250639893"/>
              <a:ext cx="328560557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1800000">
              <a:off x="1682654038" y="1635746798"/>
              <a:ext cx="328560557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800000">
              <a:off x="1682654038" y="865532911"/>
              <a:ext cx="328560557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1800000">
              <a:off x="1838133670" y="1223816523"/>
              <a:ext cx="255221114" cy="418636201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1800000">
              <a:off x="1838133788" y="455997333"/>
              <a:ext cx="254895237" cy="419115336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5" name="Shape 45"/>
          <p:cNvSpPr txBox="1"/>
          <p:nvPr/>
        </p:nvSpPr>
        <p:spPr>
          <a:xfrm>
            <a:off x="4560887" y="-22225"/>
            <a:ext cx="3679824" cy="6272212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4649787" y="-22225"/>
            <a:ext cx="3505200" cy="2312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738687" y="1516062"/>
            <a:ext cx="2133599" cy="752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5303837" y="5719762"/>
            <a:ext cx="2830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4649787" y="5719762"/>
            <a:ext cx="6429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567149" y="0"/>
            <a:ext cx="10458962" cy="7117348"/>
            <a:chOff x="0" y="0"/>
            <a:chExt cx="2147483646" cy="2147483647"/>
          </a:xfrm>
        </p:grpSpPr>
        <p:grpSp>
          <p:nvGrpSpPr>
            <p:cNvPr id="62" name="Shape 62"/>
            <p:cNvGrpSpPr/>
            <p:nvPr/>
          </p:nvGrpSpPr>
          <p:grpSpPr>
            <a:xfrm>
              <a:off x="132421645" y="0"/>
              <a:ext cx="1877489021" cy="2069231606"/>
              <a:chOff x="0" y="0"/>
              <a:chExt cx="2147483646" cy="2147483646"/>
            </a:xfrm>
          </p:grpSpPr>
          <p:grpSp>
            <p:nvGrpSpPr>
              <p:cNvPr id="63" name="Shape 63"/>
              <p:cNvGrpSpPr/>
              <p:nvPr/>
            </p:nvGrpSpPr>
            <p:grpSpPr>
              <a:xfrm>
                <a:off x="0" y="0"/>
                <a:ext cx="590558074" cy="2147483549"/>
                <a:chOff x="0" y="0"/>
                <a:chExt cx="2147483646" cy="2147483647"/>
              </a:xfrm>
            </p:grpSpPr>
            <p:sp>
              <p:nvSpPr>
                <p:cNvPr id="64" name="Shape 64"/>
                <p:cNvSpPr txBox="1"/>
                <p:nvPr/>
              </p:nvSpPr>
              <p:spPr>
                <a:xfrm>
                  <a:off x="780903455" y="0"/>
                  <a:ext cx="136658019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5" name="Shape 65"/>
                <p:cNvSpPr txBox="1"/>
                <p:nvPr/>
              </p:nvSpPr>
              <p:spPr>
                <a:xfrm>
                  <a:off x="0" y="0"/>
                  <a:ext cx="3904517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6" name="Shape 66"/>
                <p:cNvSpPr txBox="1"/>
                <p:nvPr/>
              </p:nvSpPr>
              <p:spPr>
                <a:xfrm>
                  <a:off x="195225858" y="0"/>
                  <a:ext cx="65075287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67" name="Shape 67"/>
              <p:cNvGrpSpPr/>
              <p:nvPr/>
            </p:nvGrpSpPr>
            <p:grpSpPr>
              <a:xfrm>
                <a:off x="99171964" y="0"/>
                <a:ext cx="590558061" cy="2147483549"/>
                <a:chOff x="0" y="0"/>
                <a:chExt cx="2147483647" cy="2147483647"/>
              </a:xfrm>
            </p:grpSpPr>
            <p:sp>
              <p:nvSpPr>
                <p:cNvPr id="68" name="Shape 68"/>
                <p:cNvSpPr txBox="1"/>
                <p:nvPr/>
              </p:nvSpPr>
              <p:spPr>
                <a:xfrm>
                  <a:off x="780903424" y="0"/>
                  <a:ext cx="1366580222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9" name="Shape 69"/>
                <p:cNvSpPr txBox="1"/>
                <p:nvPr/>
              </p:nvSpPr>
              <p:spPr>
                <a:xfrm>
                  <a:off x="0" y="0"/>
                  <a:ext cx="390451731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0" name="Shape 70"/>
                <p:cNvSpPr txBox="1"/>
                <p:nvPr/>
              </p:nvSpPr>
              <p:spPr>
                <a:xfrm>
                  <a:off x="195225856" y="0"/>
                  <a:ext cx="65075288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71" name="Shape 71"/>
              <p:cNvGrpSpPr/>
              <p:nvPr/>
            </p:nvGrpSpPr>
            <p:grpSpPr>
              <a:xfrm rot="10800000">
                <a:off x="1556925576" y="97"/>
                <a:ext cx="590558070" cy="2147483549"/>
                <a:chOff x="0" y="0"/>
                <a:chExt cx="2147483647" cy="2147483647"/>
              </a:xfrm>
            </p:grpSpPr>
            <p:sp>
              <p:nvSpPr>
                <p:cNvPr id="72" name="Shape 72"/>
                <p:cNvSpPr txBox="1"/>
                <p:nvPr/>
              </p:nvSpPr>
              <p:spPr>
                <a:xfrm>
                  <a:off x="780903446" y="0"/>
                  <a:ext cx="1366580200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3" name="Shape 73"/>
                <p:cNvSpPr txBox="1"/>
                <p:nvPr/>
              </p:nvSpPr>
              <p:spPr>
                <a:xfrm>
                  <a:off x="0" y="0"/>
                  <a:ext cx="39045172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4" name="Shape 74"/>
                <p:cNvSpPr txBox="1"/>
                <p:nvPr/>
              </p:nvSpPr>
              <p:spPr>
                <a:xfrm>
                  <a:off x="195225860" y="0"/>
                  <a:ext cx="650752875" cy="2147483647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75" name="Shape 75"/>
              <p:cNvSpPr txBox="1"/>
              <p:nvPr/>
            </p:nvSpPr>
            <p:spPr>
              <a:xfrm>
                <a:off x="894784799" y="0"/>
                <a:ext cx="66214089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" name="Shape 76"/>
              <p:cNvSpPr txBox="1"/>
              <p:nvPr/>
            </p:nvSpPr>
            <p:spPr>
              <a:xfrm>
                <a:off x="680036617" y="0"/>
                <a:ext cx="107374236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7" name="Shape 77"/>
              <p:cNvSpPr txBox="1"/>
              <p:nvPr/>
            </p:nvSpPr>
            <p:spPr>
              <a:xfrm>
                <a:off x="733723693" y="0"/>
                <a:ext cx="178957061" cy="2147483549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8" name="Shape 78"/>
            <p:cNvSpPr/>
            <p:nvPr/>
          </p:nvSpPr>
          <p:spPr>
            <a:xfrm>
              <a:off x="129814054" y="1519352510"/>
              <a:ext cx="1877815013" cy="354451708"/>
            </a:xfrm>
            <a:custGeom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129814054" y="1046111505"/>
              <a:ext cx="1877815013" cy="268712853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27532130" y="1701847327"/>
              <a:ext cx="617029203" cy="365468293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29814054" y="1594553801"/>
              <a:ext cx="1877815013" cy="445938395"/>
            </a:xfrm>
            <a:custGeom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571154365" y="1548570839"/>
              <a:ext cx="1433867128" cy="518744697"/>
            </a:xfrm>
            <a:custGeom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19607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800000">
              <a:off x="747494790" y="862658967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1800000">
              <a:off x="896129275" y="1244892042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800000">
              <a:off x="898084949" y="480425892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1800000">
              <a:off x="743583286" y="98192851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1800000">
              <a:off x="1048675264" y="1624251135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549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1800000">
              <a:off x="53866823" y="1267883510"/>
              <a:ext cx="259132795" cy="418636201"/>
            </a:xfrm>
            <a:custGeom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1800000">
              <a:off x="137310750" y="1629998948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800000">
              <a:off x="143177882" y="859785060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1800000">
              <a:off x="291812393" y="1244892042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800000">
              <a:off x="442402760" y="1632873006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1800000">
              <a:off x="446314263" y="862658967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800000">
              <a:off x="295723896" y="471804096"/>
              <a:ext cx="328886617" cy="419115047"/>
            </a:xfrm>
            <a:prstGeom prst="hexagon">
              <a:avLst>
                <a:gd fmla="val 5347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rot="1800000">
              <a:off x="1530107901" y="1250639893"/>
              <a:ext cx="328560528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1682653890" y="1635746798"/>
              <a:ext cx="328560528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rot="1800000">
              <a:off x="1682653890" y="865532911"/>
              <a:ext cx="328560528" cy="419115047"/>
            </a:xfrm>
            <a:prstGeom prst="hexagon">
              <a:avLst>
                <a:gd fmla="val 5352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450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1800000">
              <a:off x="1838133494" y="1223816525"/>
              <a:ext cx="255221309" cy="418636201"/>
            </a:xfrm>
            <a:custGeom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rot="1800000">
              <a:off x="1838133418" y="455997333"/>
              <a:ext cx="254895215" cy="419115336"/>
            </a:xfrm>
            <a:custGeom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0" name="Shape 100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560887" y="-22225"/>
            <a:ext cx="3679824" cy="700086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1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7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990" lvl="1" marL="639763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208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48082" lvl="3" marL="1123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6146" lvl="4" marL="1325563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1517904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5608" lvl="6" marL="1719072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3575" lvl="7" marL="1920240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1543" lvl="8" marL="2121408" marR="0" rtl="0" algn="l">
              <a:spcBef>
                <a:spcPts val="280"/>
              </a:spcBef>
              <a:buClr>
                <a:schemeClr val="accent1"/>
              </a:buClr>
              <a:buSzPct val="7600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997575" y="2238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Relationship Id="rId6" Type="http://schemas.openxmlformats.org/officeDocument/2006/relationships/image" Target="../media/image01.jpg"/><Relationship Id="rId7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08.png"/><Relationship Id="rId10" Type="http://schemas.openxmlformats.org/officeDocument/2006/relationships/image" Target="../media/image23.jpg"/><Relationship Id="rId9" Type="http://schemas.openxmlformats.org/officeDocument/2006/relationships/image" Target="../media/image15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thumb/1/12/American_progress.JPG/300px-American_progress.JPG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212" y="3840175"/>
            <a:ext cx="2857499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type="ctrTitle"/>
          </p:nvPr>
        </p:nvSpPr>
        <p:spPr>
          <a:xfrm>
            <a:off x="288937" y="2160575"/>
            <a:ext cx="74073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entury Gothic"/>
              <a:buNone/>
            </a:pPr>
            <a:r>
              <a:rPr lang="en-US">
                <a:solidFill>
                  <a:srgbClr val="FF0000"/>
                </a:solidFill>
              </a:rPr>
              <a:t>Period 5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Expansion</a:t>
            </a:r>
          </a:p>
        </p:txBody>
      </p:sp>
      <p:sp>
        <p:nvSpPr>
          <p:cNvPr descr="data:image/jpeg;base64,/9j/4AAQSkZJRgABAQAAAQABAAD/2wCEAAkGBhQSEBUUExQVFRUVGBUYFhgYFxgXGBcYFhcVFBYYFxUXGyYeFxojGhQXHy8gIycpLCwsFR4xNTAqNSYrLCkBCQoKDgwOGg8PGikcHB0pKSkpKSkpKSkpKSkpKSkpKSkpKSkpKSkpKSkpKSk1KSkpKSkpKSwsLCwpKSksKSkpLP/AABEIALYA8AMBIgACEQEDEQH/xAAcAAACAwEBAQEAAAAAAAAAAAADBAECBQAGBwj/xAA4EAABAwIEAwcCBQQCAwEAAAABAAIRAyEEMUFRBRJhE3GBkaGx8CLBBhQyQuEVUtHxI4JicpKi/8QAGgEAAwEBAQEAAAAAAAAAAAAAAQIDAAQFBv/EACERAAICAgMBAQEBAQAAAAAAAAABAhESIQMxQVETBGEi/9oADAMBAAIRAxEAPwD5k7NFpUpQnZo+FqQeiqMWdShAcnXPlBbhwtZilDNFdRvZHo0dNdER7YzCFhAU27rSwrbDv85RcAALEAznv4FaODwgm8FovmJStis1uFs+i4WvRoiJyt7JGmWkS05eSae4kAN+bKKk10akzqWNLnECyljCc1dtA5kX1KMyIj5KzRhnCNtdOdjOSy6NQgrRw+KU2mOjmshHDpGeSqMSCERjx/pRd2U8IlcKcqHV9h/lEw7xnMbrZtAxTJZhSTdQ+lGyIcSDYKOwuhm/Q4A+zUFpRyIQw8FZysKjQNcWoi7tuk96S2ug1YKFIaiEgqC1N+mgYA+zVeVGaeik00uZsQELuVGdSUiijmCj891aUEq7GBRVzPeqDNeqSNDD4eckLFv5UOlWLXWyUYl/N4LAKMrGeqc7cnNZ7DCK1yNGNGli+VEZjzos8X0VqdklGPScPxsLVw/EvrF15TDOT+HdcSpyRj2rMcCYnP0RmvJzHj7LzmG3W3hcRpCR6MPBohEfVazMx59y6gxZuOwznVy1riCQ3OeU8v1RbMSR4qPJNpaK8cMmbTGWlWiF5/AcYIeWPHK8EyLAOGRkaaX7t1vNdI+XScfI3qQ0+PHosCrgyqhpRKWd+t9uoTNoCQU4V4gwe/TzEwjVOZokmcvX/RKATy6E+Iy6QPur1Gk3uQCNd8v9qTaY6ODyRmua2FUMVwyEljHcysKS4hRdLYaLigUVtMeCowOKs1rgpsNBG0wMlV7gEQGdCrAbhJZqFpBuihis7DjZTTpwmyFo/PtTDiTvf7pOsw7LWcLmOqFUcveujkMlXpla7sLIu259Eo7AEI2YSdS2VqQTb6ULuW2SNhKMYrtp9EWhhy4gSGg2kzCO2nynl1tfMHrOyUFkYSiVq4elH3TVHDUiGnmIEQTEnv7jsodVY0jlBPzqkbs1jWCp99/sV6DC0iRPReZp48zZuXzZaGH4u7Rnr/ClJM1o9NRp+CTxJNKqaruYtyECYkNzjrPmvN4r8VVmVTyxyiIBEjrexWth8YcRQFRwgGBygkjUk3vmAuXk0rOrii07EPxdhXAsxAEg/qB0nQxpHsnvw7xgOaA42OV9c4v3Ba+GxbXNjMbWKWr/AIeo1J7L/iqZiP0E6BzdjuFz5pqvToaNahi4/a0d5M+4TDK7Tm1vg7l95lYfDsSTLHNioww5pg9LHW/ut+lQJbzARbmyzEkEReCCNJCdSb7ISjRxa07iesq1QtAIDpmMh1Bv5JavWLRJnlJiQBE7GMj0MIDcc3dagaGwOqJSG6VbiW7orKw0IStMfRoU2CFY0km3EQVY4sqNSDQyGQiNakO1vKK7EEjNBxYaGRGhXNISdMdUalG3og4moYUwgCodkVhKGIh+fq1Yg2A133SVXGOGg71p1aXgPJZmJYzrPovokcZzOKVP7vQK35h5zcVXCYPnqAZc0+GycpUGMcWvvaPXOfPyWtAOoYPnEl0ALUrcPpcsh0QBM72n1KxqrCDHNbTzTNHifK2Np10Pz1QYHYZlMczbyBeJ++6cqVWH9vjrt3eCx3VJuBHRXw+JOXj8lY1G5hOJkgAwCD9J0tYyOqYdi252y01WOymdxpb+UWm6Mx4pGAcfjQBYfO9TSxRIIFt5hLGrOiJTfeRaIlK+gx07BcSrZsiwDT57L2H4cxbXYZnKJgcjmk7Z5ZHUd68vXwofeTzWGe3TxVeBVjSrGCeQnl7+pGsSuaaTjR3puWz6JwvCs5YAAkSJJOsXJ6kbZrLxL30qoJBAkyNoOU62T2AxIFxFpkaQTcdybxP1NlhBixBnmHQkZ965KsZTa7BjDMrFtcZwA/qBke8Zd0bJ7+stY4MHLMEGTDQHEuP1TY39FmcBf/yOp/3A277H3UVeDTTDmA822bXXgxNwZmxzhPBWJyF6nHw10coeOUtfs/bytdYbqp5iYjpJt905h8AXZxGp0CaqYCmLBzif+oHqZ9lS60iVGazFHdGGOO/mi1OGWJzAz0t1ExF0vUw7dLIZGoPTx7kzT4kVmjDnSFUEjMHy/hbs1m6ziMHIFON4gIyHzvXmm4sTqjjFCDdTa+jKTPQUca2U4zFtOq8ocWQFNLiSX8r2bM9d+ZG6n8w3cLyf9QG/2R2cSAgE59Uv5oOR8gxOJJmQAO6SkH1tlapUvebqoAK93o5SRUIIMyiVHgy6TKo2nf8Ayiswp1t8ugGiH4sHPNTTM7K/IB9kRlOcm5ZXWbo1BqNOYsjCj838USiCB+m4RbEaCdFBzdlFACxuQyRYkZqrwBkFTmtkls2IaY1Vqbv/ACCAHqzamw9EA4jVS0nbql8PVIptgwXEd+d7+ARGvkQfFUwWBII5iC1s8vje6Gq2MtHsuH4oiCIIi9j1Bg+HqtTti6OVhmMwb2vEdF5vhdSXBkwDc+FyvbcKYDNxIDSBmWm5BjujyK5ZFDJo1uTFMcRAdF9Dlf2UnEim9xP0u5jvoTqLOHfcJriDWuJabTcalrtD3gnpmUsC4ksrgRYOI/UP7XjqN9QfJUF7RSvxZv7GmcwXRyidWs6bmfRZbXFxAm5OsnNTxLh76R3BMcwmJGnQxB7krTqOByKW2KeuLBTpuaJc7lAMCSScyYyAHn3LzpxYO/8A8uJTmC/EJYZc0mcyCQZ0cNActLodfiYcDDGiTJMCSTe39vgs2CgTcWBqbR+0orMSCYk+oSLuItBiYvF+6Vw4k2Ylx/8AUWQtro2Nj5A1A+/qqmk2co88/ZLDitPKD5fyp/qNPOD/APKy5JeqzYfC1enBjm7pV2teNJ7iFWhi2vytGciM0aZEG/zqqfpFCtMq3nObfZVfXZMOgbiY9JVucAKvbR391/NVXLESn4fInG5UB6L2MklSac2H+16ZIhr0yyo4C5kbHboqUaHjGiu5rGm5N0rChmkWn4E7SaRmEphWtJtCeDIsozLRVhQ0wfZSaO6vSCLy+S53JlsQYp2/2udQ8kw0FWakcwULtoq35cax5JhrURzUHMFCjgGtJPqq0sUCYtuL56ec6dE9Vpy2IkHpYpBvBGXkvgzsLnZCM4vs1Gnwy9RvUwdRsfdey4Hig972icyAJP1ctiCZsSBZeMwVLs4jQg3ztvC3OA1frN4uSDsZmyjKRSMU7PRcWwVu0Z/2BzIvM9YP3VKLe0YBm4D/AIyf3N1Y7+cs0/RxQfLHfrG1naXAP6m6xmLhKuwbqb7NJaTP0jI/3Rp1RJitBjXfQ+eRw7MzmInsz/7NuPDvnymJw7qdRzSLtcQSNY1g6HPuXt8WWGm4uFxHMR3gA91tcjM5rNOLpEQ8NeMpI+rbP9TT1y6LOjJN9Hm8jds+SvTriP031yyT3E+EQDUokvZaQbuboDYQRpOlt5WWHQLi6TENlmuBdPK2PXvlGa1u3sgdsNF1J9t7nPvWoVyGuUbBQWAftnyVfzM/PvK51bcfPBLTNZZtsgQpFbf7oH5xom485XGqDF0ad7FbGPzXyFzawJv7fZLUcvm6M2lnlpme9HQLPmgz81flkopZeyuwdy9yyRDacZfLFDfhQTJHkfJGxLuUTE/Bl1Umtac+5Ttj0hjD4dovEW6+KcEDJINed0w2sBEmPgUZJl4tIbFjqrNKpI70r/UDb6CJyOfmFLFso3RoFhix8kWmwlZo4pfQ+EZFM4PEOcCXHlbaIzIP+I9UJRZOxvLNLcH4k5lcAmWucQ5pyvke+YuiY7HM7SkACRJLokTDcvA+wWficEe05mkzMiSOi0Y2qYO+j6QMYywiAZkbdyy+P1mkMiOa890N07/uvEswDz+4g9+gHfrknuH0HNJm5M3zsYj2lQ/FR6kGmaIKZoVy10hLgKZhI1YU6dnrcI5uIZnDgLO2/j2XUKhcSxznNe0kGDnGw/x/rz3D+Idm4bey28Y7n5ajbnI3iY/TffqgnWikkntDuHrPDuRw7QXvIBA1uYkX/SQlsTwIcxFM3sY1g7bjumI8UXCV3aQ/oZa8eKbpfXoQQCTJaYAzN4PzNEkm10IYCm9rzzDIQ6f3A6g7ESlcRwAyeWDsOa/kYnwWxXxJDTyOBIFpuLXMA5a5FYTOL1ZJ5jf9v0kDpBFglk0jdiVTBctiOU7R9kCnS9ytPFY19QfVeMhYAJEOImWmxP2S5AoXfVh4YBeJm8RIGY7xZCc5rnFrjJByFuvih43CVHmbtGQA20m9z/CA3gpNyDOu59VVKNdmUUNvcxl7Z3NjGiszGgi0+R9krR4GQDne1yPPzTVPhRmC++f6pMdYzHRZuK9NSFzxN0lt7dQBnulvzZ54Mg2kXJ6XWl/R2hzQ57ZIPLY3gXvqnqGBptuXdNAEXyRXhtHzefdCrPcTyjPvzQKlR0lwymOiLTeJk2Xr0c3ZGHxZP0uvpPv4piiImYAjM+6TZ9LzlIJjzRsSzmbLbxYjVBjRejSo4hs2cDsiVGNdE2vY7FYWFYbkj6SIzAvp5LWwdfmmRAECd/BTlGhozGMLi8hbOxTZaZkRqB88FmVGlzzECBHec07hcTIzyzz9lKUfUWzCU8KQZtMzlrc/dGZhrZ37oCmnWGqapt6qEpNGWxdvDhzBxJkZR331TjMMyP0i26uyimWsCjLk+jUUbQGgB/hEFHwVxSbCpQqsePpfIFrGVJyvoy0d+XlRUYACTkJJRuT/AMvMKjy4A2B+ajVBStgxFMHjWVCQ2ZbEgjfTwWrwnGDmNIn6TH/Um49V5k/h6ZIc8Ek5xkTJ/TdaDGlpaf7RBtnlcmenirSUPGNC/TWxdY0SQXEAGJvAMxZOYL8TOLQQA4TYxBBFs8vBYfFq3aF5ABL2iATYPgtc69hofFYtChXpg8jokkkNM6agjvFtUFC13sRxdmxi+MPZVPLIY4OBvbmmfpHSYWK3iT3OB7WqOYkAczRBEaAZLUx7edtN3K0PgX1m2sbyhPadm814/wA5awE8ZJIZRKcP/EJbUYKjnclQGC6CWuBGozF/VenYRprmvGU8Bzu/5BIEa5yZ7x4L0LMQAAGtMC0C/ldS54rWIFE1obop7Jqz2YknJrh6fdZfG+PGmeUEh+2/jl86KEeOU3SM6iejqvY0SYA+ALB/qrBi3EkFvK1s7TJkb5rL4n+ITUogGZBEwASRER0MnNYYqiJIMjVdvD/K6bkRnPZvcf4v2rj2f6WAgHKSZk91gsmnXnO3iqU68kgCxVvyAz5h/srsjGMFiI3YrjAOU+m86LLe8tMZdNvNPB5tv7IOIoFxncd66OhGCotJufqv3Hw80zSZfrcOBsRex694QcNTg5p0cOJOclBtBihLGEj6Yhvub3lL0a5Y638Labw9xsSCL5iffLwUngQI/n7IZxC4PsUNXtIcLH0kbq9NrgZ5xPdmE3R4SGzG17o9PAlK5xGUWCpYzlHVM0uJuGoCu3hc5kK7eB9VCUuP0olIkcXd3hFZxYrqvCyxjnTk0z1GqTo0GvpVDlytJHdMHyU645K0NTQzi+MOtcReQRn090HAcV5HkblomIgXi21/RearvvaY8fSUxSeCeYkzLYA1gXM6Qr/jFRJ5ts9g7iLw4tsYJHeup8Vqc0FoAvqf2wTOwgrK4fxt1MnmgyZN7AnKCNI0QcRxx7qpe36AIiBGVpkZ659FzPg3VFUz0+Cq1Hgks5IMXsfLRNmjOYlTwqt2lJrzmQZO5BhNOIGZj06rzpy/6aSKVjoW7HoPRQaI2HhATTL3EX+6xPxHjuVrYcM2+hgwfFGClN0CUqH38OYblviuZw5hvE990u3Gl9IkENdFpjlmJyNyDMJLhnEXmmBcEEtjYGYHgPZUXHyV2I50bLmMpiSABbTwulOJ8Ra2kYdyzYEDmPgBqs+vjAGnmMzMDO2Q7lk4nFg04FgI1Dd8rSRurQ/nt2xXPQClxaoCSHHOTOucCyFj8S9xku5vX5/KzxiQ02B8THj3IjMb0Ftr+69JQSdpELG2NcG33nMeaX7EjxWjgQHgZgOsDMcsmL7i90Et5ZkIJ0NVgsNhHc1pNif8jqmWUj4IH57syCRJkW7tO5PNryQfGNp0QbYVFGY4gaiUCTlyyJMXuJ0UGqDqc9lUu6HorkmxihSGnlF+5XdX5SlwQfgURnI9UtBsddizPz5su/qLhqlqlYRkfP8AhB7UzbL50QwXwOTNWnjiTMJ3D4icyAOuixKBI1lEHMSYNsum+oU5QXQ8ZOz0tKs2/TfpqPJU/qbNHD291glhOpPdvki0sEXft81H8I3tlFNj+K4tzMc0dQTNo1jr/CT4Ti2xe4gtDJzBNx1N80HGU+RjrRv3KppinyPGhE9ZVFxxUa+mtt2d+ImiWkN5QZm83mT6lZ2FfDgfnRa/GDzcjbwea/cAQPH7KvDcC3meCMhT7wXNnwTRnUNiuFy0ZbqrhIi0mTeJJOuSq/EQd/bxXpMbQBpuEWLTA6jL1PushmGHa1GkZsgHvAv83RhyKSNOLXTPV8N41FBliAGDKInX1WXxjjfataASIcCeg0PVYbKrjT5L/SYInQ5KjMQARIBH+FKP88U2wSm2eq/qwFIuMktsLm5CzeI4xrmjckGL2PtdLHEA03A3vnJEkzF9YWeMTIaDoI+2+yMOJJ2Tb/09DT4hysBzLgdxAStLFu54bN8x1872OaBSqh4LQf0tN4tMygVn8r2mInO99LT4LKHYbH21PDx/ys3i0y06AZ6TMp+qDM2E6dLXlK4mqItoebyNgnjpjt2hCjVOcDy8ZQw0uvEnoPnXzWmGj6wIHNbxi4G2nmpovs8ARJPwbqmRPErw4EQCLFu9iDkbdUxicZZsiSf8qjqcuaBp4WERMdfcq1UNnc/NgpumyiVIhwAqNJuOUjLWbnxkq+HcRI0GROg28PuhMBE3O9v8q9KpNtlqDZk8hQ6zyDBJPirOMnRDrC0roOc51c6WGwVe2O5V6NKSZRBRGqwC9HEEt+3VFZyi5Hh/KFTp5x0XGrBgZ75x0QY6Hu2aB+7xXVajXCGz0PzL+EqSYvfLTayPQqARuUjXo6lYzhqdUxciLWic8yjvpkfqd5m/hCpTpOcZBt0KO7DsGd/VRctlFEXe9r2uaCLjMz7ASUesA5sE2iDMNm0XJuB3bKHgkQ1tsrfLJb8kSc0NfRuhihWptYGk8zhFwNRFwTYKe2ILnC/NG8iJt6qlDDNByv1uj1b6x0CV0ZAO1cTe22Q6ZTdKVrPJzsABfIXThGxEoBF8injQkmKsceYmLkAdIQzw4m+XmnH1+W/KYymBmVXEYzmZdt8hJ+ypb8JUA/KFrSOX0nySxwpmPumMA9xdZx1zKLiHOEgkEDQ3TW0zVqytBgpj9UOy877Jckl24Cl1Mm4tOmkfPZUZhnBahRl1bK4tvtaQhYmsIg7mMvhQgDzC05WV8ZSOW3rvcaIpbM2dhCZN46o4f/if9pGhIzmFapVJRoydGtQqSLCPur1W28CkO1IaRMWU0cUXNjUWHgpuD7LKa6JGIIYc5Fto1BjwCtw12cm5vEpHFEz16az7KlFxBsnUdEXKmSaetlIoqFycVDFOj/8ApXa3JcuRCWdEJUVL+K5csMFqU77ZJqnhBM7dVC5TkyqQ/wA/KFLHyCYtHie9QuXOUshtQ5DvXTGualcsAh9SeiF2ZnNQuTID6OFYRMX+apYY8udFhmuXJoon8Jp1yZnaDbQ3QqjOWRofNSuT+h8A0zyGyOakrlyahV0c1lidQfRdTxErlyCNIO6mM4Hh6KHU/NcuSoVoC7qAqiiNs1y5OL6dVw869EHm5Vy5ZBKubPupZS1XLkQH/9k=" id="175" name="Shape 175"/>
          <p:cNvSpPr txBox="1"/>
          <p:nvPr/>
        </p:nvSpPr>
        <p:spPr>
          <a:xfrm>
            <a:off x="0" y="-782637"/>
            <a:ext cx="2124074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data:image/jpeg;base64,/9j/4AAQSkZJRgABAQAAAQABAAD/2wCEAAkGBhQSEBUUExQVFRUVGBUYFhgYFxgXGBcYFhcVFBYYFxUXGyYeFxojGhQXHy8gIycpLCwsFR4xNTAqNSYrLCkBCQoKDgwOGg8PGikcHB0pKSkpKSkpKSkpKSkpKSkpKSkpKSkpKSkpKSkpKSk1KSkpKSkpKSwsLCwpKSksKSkpLP/AABEIALYA8AMBIgACEQEDEQH/xAAcAAACAwEBAQEAAAAAAAAAAAADBAECBQAGBwj/xAA4EAABAwIEAwcCBQQCAwEAAAABAAIRAyEEMUFRBRJhE3GBkaGx8CLBBhQyQuEVUtHxI4JicpKi/8QAGgEAAwEBAQEAAAAAAAAAAAAAAQIDAAQFBv/EACERAAICAgMBAQEBAQAAAAAAAAABAhESIQMxQVETBGEi/9oADAMBAAIRAxEAPwD5k7NFpUpQnZo+FqQeiqMWdShAcnXPlBbhwtZilDNFdRvZHo0dNdER7YzCFhAU27rSwrbDv85RcAALEAznv4FaODwgm8FovmJStis1uFs+i4WvRoiJyt7JGmWkS05eSae4kAN+bKKk10akzqWNLnECyljCc1dtA5kX1KMyIj5KzRhnCNtdOdjOSy6NQgrRw+KU2mOjmshHDpGeSqMSCERjx/pRd2U8IlcKcqHV9h/lEw7xnMbrZtAxTJZhSTdQ+lGyIcSDYKOwuhm/Q4A+zUFpRyIQw8FZysKjQNcWoi7tuk96S2ug1YKFIaiEgqC1N+mgYA+zVeVGaeik00uZsQELuVGdSUiijmCj891aUEq7GBRVzPeqDNeqSNDD4eckLFv5UOlWLXWyUYl/N4LAKMrGeqc7cnNZ7DCK1yNGNGli+VEZjzos8X0VqdklGPScPxsLVw/EvrF15TDOT+HdcSpyRj2rMcCYnP0RmvJzHj7LzmG3W3hcRpCR6MPBohEfVazMx59y6gxZuOwznVy1riCQ3OeU8v1RbMSR4qPJNpaK8cMmbTGWlWiF5/AcYIeWPHK8EyLAOGRkaaX7t1vNdI+XScfI3qQ0+PHosCrgyqhpRKWd+t9uoTNoCQU4V4gwe/TzEwjVOZokmcvX/RKATy6E+Iy6QPur1Gk3uQCNd8v9qTaY6ODyRmua2FUMVwyEljHcysKS4hRdLYaLigUVtMeCowOKs1rgpsNBG0wMlV7gEQGdCrAbhJZqFpBuihis7DjZTTpwmyFo/PtTDiTvf7pOsw7LWcLmOqFUcveujkMlXpla7sLIu259Eo7AEI2YSdS2VqQTb6ULuW2SNhKMYrtp9EWhhy4gSGg2kzCO2nynl1tfMHrOyUFkYSiVq4elH3TVHDUiGnmIEQTEnv7jsodVY0jlBPzqkbs1jWCp99/sV6DC0iRPReZp48zZuXzZaGH4u7Rnr/ClJM1o9NRp+CTxJNKqaruYtyECYkNzjrPmvN4r8VVmVTyxyiIBEjrexWth8YcRQFRwgGBygkjUk3vmAuXk0rOrii07EPxdhXAsxAEg/qB0nQxpHsnvw7xgOaA42OV9c4v3Ba+GxbXNjMbWKWr/AIeo1J7L/iqZiP0E6BzdjuFz5pqvToaNahi4/a0d5M+4TDK7Tm1vg7l95lYfDsSTLHNioww5pg9LHW/ut+lQJbzARbmyzEkEReCCNJCdSb7ISjRxa07iesq1QtAIDpmMh1Bv5JavWLRJnlJiQBE7GMj0MIDcc3dagaGwOqJSG6VbiW7orKw0IStMfRoU2CFY0km3EQVY4sqNSDQyGQiNakO1vKK7EEjNBxYaGRGhXNISdMdUalG3og4moYUwgCodkVhKGIh+fq1Yg2A133SVXGOGg71p1aXgPJZmJYzrPovokcZzOKVP7vQK35h5zcVXCYPnqAZc0+GycpUGMcWvvaPXOfPyWtAOoYPnEl0ALUrcPpcsh0QBM72n1KxqrCDHNbTzTNHifK2Np10Pz1QYHYZlMczbyBeJ++6cqVWH9vjrt3eCx3VJuBHRXw+JOXj8lY1G5hOJkgAwCD9J0tYyOqYdi252y01WOymdxpb+UWm6Mx4pGAcfjQBYfO9TSxRIIFt5hLGrOiJTfeRaIlK+gx07BcSrZsiwDT57L2H4cxbXYZnKJgcjmk7Z5ZHUd68vXwofeTzWGe3TxVeBVjSrGCeQnl7+pGsSuaaTjR3puWz6JwvCs5YAAkSJJOsXJ6kbZrLxL30qoJBAkyNoOU62T2AxIFxFpkaQTcdybxP1NlhBixBnmHQkZ965KsZTa7BjDMrFtcZwA/qBke8Zd0bJ7+stY4MHLMEGTDQHEuP1TY39FmcBf/yOp/3A277H3UVeDTTDmA822bXXgxNwZmxzhPBWJyF6nHw10coeOUtfs/bytdYbqp5iYjpJt905h8AXZxGp0CaqYCmLBzif+oHqZ9lS60iVGazFHdGGOO/mi1OGWJzAz0t1ExF0vUw7dLIZGoPTx7kzT4kVmjDnSFUEjMHy/hbs1m6ziMHIFON4gIyHzvXmm4sTqjjFCDdTa+jKTPQUca2U4zFtOq8ocWQFNLiSX8r2bM9d+ZG6n8w3cLyf9QG/2R2cSAgE59Uv5oOR8gxOJJmQAO6SkH1tlapUvebqoAK93o5SRUIIMyiVHgy6TKo2nf8Ayiswp1t8ugGiH4sHPNTTM7K/IB9kRlOcm5ZXWbo1BqNOYsjCj838USiCB+m4RbEaCdFBzdlFACxuQyRYkZqrwBkFTmtkls2IaY1Vqbv/ACCAHqzamw9EA4jVS0nbql8PVIptgwXEd+d7+ARGvkQfFUwWBII5iC1s8vje6Gq2MtHsuH4oiCIIi9j1Bg+HqtTti6OVhmMwb2vEdF5vhdSXBkwDc+FyvbcKYDNxIDSBmWm5BjujyK5ZFDJo1uTFMcRAdF9Dlf2UnEim9xP0u5jvoTqLOHfcJriDWuJabTcalrtD3gnpmUsC4ksrgRYOI/UP7XjqN9QfJUF7RSvxZv7GmcwXRyidWs6bmfRZbXFxAm5OsnNTxLh76R3BMcwmJGnQxB7krTqOByKW2KeuLBTpuaJc7lAMCSScyYyAHn3LzpxYO/8A8uJTmC/EJYZc0mcyCQZ0cNActLodfiYcDDGiTJMCSTe39vgs2CgTcWBqbR+0orMSCYk+oSLuItBiYvF+6Vw4k2Ylx/8AUWQtro2Nj5A1A+/qqmk2co88/ZLDitPKD5fyp/qNPOD/APKy5JeqzYfC1enBjm7pV2teNJ7iFWhi2vytGciM0aZEG/zqqfpFCtMq3nObfZVfXZMOgbiY9JVucAKvbR391/NVXLESn4fInG5UB6L2MklSac2H+16ZIhr0yyo4C5kbHboqUaHjGiu5rGm5N0rChmkWn4E7SaRmEphWtJtCeDIsozLRVhQ0wfZSaO6vSCLy+S53JlsQYp2/2udQ8kw0FWakcwULtoq35cax5JhrURzUHMFCjgGtJPqq0sUCYtuL56ec6dE9Vpy2IkHpYpBvBGXkvgzsLnZCM4vs1Gnwy9RvUwdRsfdey4Hig972icyAJP1ctiCZsSBZeMwVLs4jQg3ztvC3OA1frN4uSDsZmyjKRSMU7PRcWwVu0Z/2BzIvM9YP3VKLe0YBm4D/AIyf3N1Y7+cs0/RxQfLHfrG1naXAP6m6xmLhKuwbqb7NJaTP0jI/3Rp1RJitBjXfQ+eRw7MzmInsz/7NuPDvnymJw7qdRzSLtcQSNY1g6HPuXt8WWGm4uFxHMR3gA91tcjM5rNOLpEQ8NeMpI+rbP9TT1y6LOjJN9Hm8jds+SvTriP031yyT3E+EQDUokvZaQbuboDYQRpOlt5WWHQLi6TENlmuBdPK2PXvlGa1u3sgdsNF1J9t7nPvWoVyGuUbBQWAftnyVfzM/PvK51bcfPBLTNZZtsgQpFbf7oH5xom485XGqDF0ad7FbGPzXyFzawJv7fZLUcvm6M2lnlpme9HQLPmgz81flkopZeyuwdy9yyRDacZfLFDfhQTJHkfJGxLuUTE/Bl1Umtac+5Ttj0hjD4dovEW6+KcEDJINed0w2sBEmPgUZJl4tIbFjqrNKpI70r/UDb6CJyOfmFLFso3RoFhix8kWmwlZo4pfQ+EZFM4PEOcCXHlbaIzIP+I9UJRZOxvLNLcH4k5lcAmWucQ5pyvke+YuiY7HM7SkACRJLokTDcvA+wWficEe05mkzMiSOi0Y2qYO+j6QMYywiAZkbdyy+P1mkMiOa890N07/uvEswDz+4g9+gHfrknuH0HNJm5M3zsYj2lQ/FR6kGmaIKZoVy10hLgKZhI1YU6dnrcI5uIZnDgLO2/j2XUKhcSxznNe0kGDnGw/x/rz3D+Idm4bey28Y7n5ajbnI3iY/TffqgnWikkntDuHrPDuRw7QXvIBA1uYkX/SQlsTwIcxFM3sY1g7bjumI8UXCV3aQ/oZa8eKbpfXoQQCTJaYAzN4PzNEkm10IYCm9rzzDIQ6f3A6g7ESlcRwAyeWDsOa/kYnwWxXxJDTyOBIFpuLXMA5a5FYTOL1ZJ5jf9v0kDpBFglk0jdiVTBctiOU7R9kCnS9ytPFY19QfVeMhYAJEOImWmxP2S5AoXfVh4YBeJm8RIGY7xZCc5rnFrjJByFuvih43CVHmbtGQA20m9z/CA3gpNyDOu59VVKNdmUUNvcxl7Z3NjGiszGgi0+R9krR4GQDne1yPPzTVPhRmC++f6pMdYzHRZuK9NSFzxN0lt7dQBnulvzZ54Mg2kXJ6XWl/R2hzQ57ZIPLY3gXvqnqGBptuXdNAEXyRXhtHzefdCrPcTyjPvzQKlR0lwymOiLTeJk2Xr0c3ZGHxZP0uvpPv4piiImYAjM+6TZ9LzlIJjzRsSzmbLbxYjVBjRejSo4hs2cDsiVGNdE2vY7FYWFYbkj6SIzAvp5LWwdfmmRAECd/BTlGhozGMLi8hbOxTZaZkRqB88FmVGlzzECBHec07hcTIzyzz9lKUfUWzCU8KQZtMzlrc/dGZhrZ37oCmnWGqapt6qEpNGWxdvDhzBxJkZR331TjMMyP0i26uyimWsCjLk+jUUbQGgB/hEFHwVxSbCpQqsePpfIFrGVJyvoy0d+XlRUYACTkJJRuT/AMvMKjy4A2B+ajVBStgxFMHjWVCQ2ZbEgjfTwWrwnGDmNIn6TH/Um49V5k/h6ZIc8Ek5xkTJ/TdaDGlpaf7RBtnlcmenirSUPGNC/TWxdY0SQXEAGJvAMxZOYL8TOLQQA4TYxBBFs8vBYfFq3aF5ABL2iATYPgtc69hofFYtChXpg8jokkkNM6agjvFtUFC13sRxdmxi+MPZVPLIY4OBvbmmfpHSYWK3iT3OB7WqOYkAczRBEaAZLUx7edtN3K0PgX1m2sbyhPadm814/wA5awE8ZJIZRKcP/EJbUYKjnclQGC6CWuBGozF/VenYRprmvGU8Bzu/5BIEa5yZ7x4L0LMQAAGtMC0C/ldS54rWIFE1obop7Jqz2YknJrh6fdZfG+PGmeUEh+2/jl86KEeOU3SM6iejqvY0SYA+ALB/qrBi3EkFvK1s7TJkb5rL4n+ITUogGZBEwASRER0MnNYYqiJIMjVdvD/K6bkRnPZvcf4v2rj2f6WAgHKSZk91gsmnXnO3iqU68kgCxVvyAz5h/srsjGMFiI3YrjAOU+m86LLe8tMZdNvNPB5tv7IOIoFxncd66OhGCotJufqv3Hw80zSZfrcOBsRex694QcNTg5p0cOJOclBtBihLGEj6Yhvub3lL0a5Y638Labw9xsSCL5iffLwUngQI/n7IZxC4PsUNXtIcLH0kbq9NrgZ5xPdmE3R4SGzG17o9PAlK5xGUWCpYzlHVM0uJuGoCu3hc5kK7eB9VCUuP0olIkcXd3hFZxYrqvCyxjnTk0z1GqTo0GvpVDlytJHdMHyU645K0NTQzi+MOtcReQRn090HAcV5HkblomIgXi21/RearvvaY8fSUxSeCeYkzLYA1gXM6Qr/jFRJ5ts9g7iLw4tsYJHeup8Vqc0FoAvqf2wTOwgrK4fxt1MnmgyZN7AnKCNI0QcRxx7qpe36AIiBGVpkZ659FzPg3VFUz0+Cq1Hgks5IMXsfLRNmjOYlTwqt2lJrzmQZO5BhNOIGZj06rzpy/6aSKVjoW7HoPRQaI2HhATTL3EX+6xPxHjuVrYcM2+hgwfFGClN0CUqH38OYblviuZw5hvE990u3Gl9IkENdFpjlmJyNyDMJLhnEXmmBcEEtjYGYHgPZUXHyV2I50bLmMpiSABbTwulOJ8Ra2kYdyzYEDmPgBqs+vjAGnmMzMDO2Q7lk4nFg04FgI1Dd8rSRurQ/nt2xXPQClxaoCSHHOTOucCyFj8S9xku5vX5/KzxiQ02B8THj3IjMb0Ftr+69JQSdpELG2NcG33nMeaX7EjxWjgQHgZgOsDMcsmL7i90Et5ZkIJ0NVgsNhHc1pNif8jqmWUj4IH57syCRJkW7tO5PNryQfGNp0QbYVFGY4gaiUCTlyyJMXuJ0UGqDqc9lUu6HorkmxihSGnlF+5XdX5SlwQfgURnI9UtBsddizPz5su/qLhqlqlYRkfP8AhB7UzbL50QwXwOTNWnjiTMJ3D4icyAOuixKBI1lEHMSYNsum+oU5QXQ8ZOz0tKs2/TfpqPJU/qbNHD291glhOpPdvki0sEXft81H8I3tlFNj+K4tzMc0dQTNo1jr/CT4Ti2xe4gtDJzBNx1N80HGU+RjrRv3KppinyPGhE9ZVFxxUa+mtt2d+ImiWkN5QZm83mT6lZ2FfDgfnRa/GDzcjbwea/cAQPH7KvDcC3meCMhT7wXNnwTRnUNiuFy0ZbqrhIi0mTeJJOuSq/EQd/bxXpMbQBpuEWLTA6jL1PushmGHa1GkZsgHvAv83RhyKSNOLXTPV8N41FBliAGDKInX1WXxjjfataASIcCeg0PVYbKrjT5L/SYInQ5KjMQARIBH+FKP88U2wSm2eq/qwFIuMktsLm5CzeI4xrmjckGL2PtdLHEA03A3vnJEkzF9YWeMTIaDoI+2+yMOJJ2Tb/09DT4hysBzLgdxAStLFu54bN8x1872OaBSqh4LQf0tN4tMygVn8r2mInO99LT4LKHYbH21PDx/ys3i0y06AZ6TMp+qDM2E6dLXlK4mqItoebyNgnjpjt2hCjVOcDy8ZQw0uvEnoPnXzWmGj6wIHNbxi4G2nmpovs8ARJPwbqmRPErw4EQCLFu9iDkbdUxicZZsiSf8qjqcuaBp4WERMdfcq1UNnc/NgpumyiVIhwAqNJuOUjLWbnxkq+HcRI0GROg28PuhMBE3O9v8q9KpNtlqDZk8hQ6zyDBJPirOMnRDrC0roOc51c6WGwVe2O5V6NKSZRBRGqwC9HEEt+3VFZyi5Hh/KFTp5x0XGrBgZ75x0QY6Hu2aB+7xXVajXCGz0PzL+EqSYvfLTayPQqARuUjXo6lYzhqdUxciLWic8yjvpkfqd5m/hCpTpOcZBt0KO7DsGd/VRctlFEXe9r2uaCLjMz7ASUesA5sE2iDMNm0XJuB3bKHgkQ1tsrfLJb8kSc0NfRuhihWptYGk8zhFwNRFwTYKe2ILnC/NG8iJt6qlDDNByv1uj1b6x0CV0ZAO1cTe22Q6ZTdKVrPJzsABfIXThGxEoBF8injQkmKsceYmLkAdIQzw4m+XmnH1+W/KYymBmVXEYzmZdt8hJ+ypb8JUA/KFrSOX0nySxwpmPumMA9xdZx1zKLiHOEgkEDQ3TW0zVqytBgpj9UOy877Jckl24Cl1Mm4tOmkfPZUZhnBahRl1bK4tvtaQhYmsIg7mMvhQgDzC05WV8ZSOW3rvcaIpbM2dhCZN46o4f/if9pGhIzmFapVJRoydGtQqSLCPur1W28CkO1IaRMWU0cUXNjUWHgpuD7LKa6JGIIYc5Fto1BjwCtw12cm5vEpHFEz16az7KlFxBsnUdEXKmSaetlIoqFycVDFOj/8ApXa3JcuRCWdEJUVL+K5csMFqU77ZJqnhBM7dVC5TkyqQ/wA/KFLHyCYtHie9QuXOUshtQ5DvXTGualcsAh9SeiF2ZnNQuTID6OFYRMX+apYY8udFhmuXJoon8Jp1yZnaDbQ3QqjOWRofNSuT+h8A0zyGyOakrlyahV0c1lidQfRdTxErlyCNIO6mM4Hh6KHU/NcuSoVoC7qAqiiNs1y5OL6dVw869EHm5Vy5ZBKubPupZS1XLkQH/9k=" id="176" name="Shape 176"/>
          <p:cNvSpPr txBox="1"/>
          <p:nvPr/>
        </p:nvSpPr>
        <p:spPr>
          <a:xfrm>
            <a:off x="0" y="-782637"/>
            <a:ext cx="2124074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www.cyberbee.com/manifest_destiny/destiny.jpg"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75" y="628387"/>
            <a:ext cx="2895600" cy="189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oshelle.brenneise.org/Prairie%20Schooner.jpg"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138111"/>
            <a:ext cx="2590800" cy="153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2/20/Brigham_Young_by_Charles_William_Carter.jpg/175px-Brigham_Young_by_Charles_William_Carter.jpg" id="179" name="Shape 1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87" y="3829050"/>
            <a:ext cx="1666800" cy="24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reepages.genealogy.rootsweb.ancestry.com/~fancher/MexicanWar.jpg" id="180" name="Shape 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2200" y="1828800"/>
            <a:ext cx="2666999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Cont.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1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Middle Ground</a:t>
            </a: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 The place that neither the Native Americans or the settlers dominated.  This was west of the Mississippi.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1" i="0" lang="en-US" sz="22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 Laramie Treaty</a:t>
            </a: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In 1851, provided various Native American nations control of the central plains.  Government said they would make annual payments to the tribes.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agreements were not honored.</a:t>
            </a:r>
          </a:p>
          <a:p>
            <a:pPr indent="-277812" lvl="1" marL="62071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Verdana"/>
              <a:buChar char="◦"/>
            </a:pPr>
            <a:r>
              <a:rPr b="0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end Native Americans had to abandon their land and move to reservations.</a:t>
            </a:r>
          </a:p>
        </p:txBody>
      </p:sp>
      <p:pic>
        <p:nvPicPr>
          <p:cNvPr descr="C:\Documents and Settings\KellyDunbar\Local Settings\Temporary Internet Files\Content.IE5\OJF2A7V5\MC900020564[1].wmf"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5715000"/>
            <a:ext cx="1568449" cy="957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1SJY2R3O\MC900020530[1].wmf" id="258" name="Shape 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836" y="1116012"/>
            <a:ext cx="1614487" cy="941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OJF2A7V5\MC900020532[1].wmf" id="259" name="Shape 2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2425" y="1254125"/>
            <a:ext cx="2287587" cy="7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Westward Ho!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Fe Trail</a:t>
            </a: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led 780 miles from Independence Missouri to Santa Fe, NM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Donner Party- Video http://www.history.com/topics/donner-party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Trail:  </a:t>
            </a: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Started in Independence ended in Portland OR.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Territorial Disputes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territory point of contention between U.S. and Britain.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 </a:t>
            </a:r>
            <a:r>
              <a:rPr b="0" i="0" lang="en-US" sz="17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K. Polk </a:t>
            </a:r>
            <a:r>
              <a:rPr b="0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called for annexation of entire territory.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7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54-40 or fight!</a:t>
            </a:r>
          </a:p>
        </p:txBody>
      </p:sp>
      <p:pic>
        <p:nvPicPr>
          <p:cNvPr descr="C:\Documents and Settings\KellyDunbar\Local Settings\Temporary Internet Files\Content.IE5\OJF2A7V5\MC900038804[1].wmf"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457200"/>
            <a:ext cx="1674812" cy="92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838200" y="3810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54-40 or Fight!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04800" y="1676400"/>
            <a:ext cx="3200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 trade in decline in the mid 1840s so Britain’s interest waned.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countries agreed to extend boundary to where it is now.  </a:t>
            </a:r>
          </a:p>
        </p:txBody>
      </p:sp>
      <p:pic>
        <p:nvPicPr>
          <p:cNvPr descr="western_trails"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899" y="1980250"/>
            <a:ext cx="4166400" cy="3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762000" y="6096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Church of Jesus Christ of Latter-day Saints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838200" y="1981200"/>
            <a:ext cx="7772400" cy="4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7876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Mormon Migration:  Religious Community started in Fayette, NY that played a large role in the settlement of the west.</a:t>
            </a:r>
          </a:p>
          <a:p>
            <a:pPr indent="-277876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Started by </a:t>
            </a:r>
            <a:r>
              <a:rPr b="0" i="0" lang="en-US" sz="18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Joseph Smith </a:t>
            </a: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five associates of the Mormon Church. 20,000 people.  Settled in Nauvoo, Illinois.  However printed protests of polygamy from angry neighbors made Smith mad and destroyed their printing press.</a:t>
            </a:r>
          </a:p>
          <a:p>
            <a:pPr indent="-277876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Jailed and anti-Mormon mob broke into jail and murdered smith and his brother.</a:t>
            </a:r>
          </a:p>
          <a:p>
            <a:pPr indent="-277876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Successor </a:t>
            </a:r>
            <a:r>
              <a:rPr b="0" i="0" lang="en-US" sz="18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Brigham Young</a:t>
            </a: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Moved them to the Great Salt Lake in Utah.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1333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609600" y="3048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Great Salt Lake:  RAFT</a:t>
            </a:r>
          </a:p>
        </p:txBody>
      </p:sp>
      <p:pic>
        <p:nvPicPr>
          <p:cNvPr descr="spiral-jetty-footsteps-large" id="285" name="Shape 2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5" y="2971800"/>
            <a:ext cx="3749674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>
            <p:ph idx="2" type="body"/>
          </p:nvPr>
        </p:nvSpPr>
        <p:spPr>
          <a:xfrm>
            <a:off x="4953000" y="1447800"/>
            <a:ext cx="374967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½ page journal about your experience as a Mormon traveling west.  Answer the following in your letter: 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Why are you moving west?  After Joseph Smith’s murder why did you continue to follow Brigham Young?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Where is Brigham Young taking you? What has he promises has he made for your new life?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Describe your hopes and dreams for your new life in the west.</a:t>
            </a:r>
          </a:p>
          <a:p>
            <a:pPr indent="-2794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762000" y="1600200"/>
            <a:ext cx="3505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Role: 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Mormon Traveling West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Audience: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Your Journal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Format: 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Journal Entry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Period: 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1840s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533400" y="533400"/>
            <a:ext cx="70246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Expansion in Texas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1371600"/>
            <a:ext cx="7772400" cy="523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635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Mission System:  1821 Spain’s system  of Roman Catholic missions in CA, NM, and TX tried to convert Native Americans and settle them on mission lands.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declined in the 1830s after Mexico won its independence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Mexicans tried to capture native Americans for forced labor, however the Comanche, and Apache retaliated by terrorizing Mexican settlements in TX.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of Mexican Independence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1305" lvl="0" marL="36512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Trade opportunities between Mexico’s northern provinces and the US multiplied.</a:t>
            </a:r>
          </a:p>
          <a:p>
            <a:pPr indent="-281305" lvl="0" marL="36512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Trade restrictions were made easier.</a:t>
            </a:r>
          </a:p>
          <a:p>
            <a:pPr indent="-281305" lvl="0" marL="36512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Provinces were far away from the capit</a:t>
            </a:r>
            <a:r>
              <a:rPr lang="en-US" sz="1800"/>
              <a:t>a</a:t>
            </a: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therefore it made the country hard to control.</a:t>
            </a:r>
          </a:p>
          <a:p>
            <a:pPr indent="-281305" lvl="0" marL="36512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prevent border violations by horse thieves and to protect territory from Native Americans attacks, Mexican government encouraged Americans to settle in TX.</a:t>
            </a:r>
          </a:p>
          <a:p>
            <a:pPr indent="-281305" lvl="0" marL="36512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Stephen F. Austin:  established a colony in TX.  Word about the greatness of TX spread.  </a:t>
            </a:r>
          </a:p>
          <a:p>
            <a:pPr indent="-281305" lvl="0" marL="365125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Quincy offered to buy TX for 1m, Andrew Jackson for 5m.  Mexico refused to sell.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919162" y="273037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 Fight for Independence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1043037" y="1584225"/>
            <a:ext cx="67770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2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Americans population grew in TX, tensions grew over cultural differences and </a:t>
            </a: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slavery</a:t>
            </a: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settlers were southern cotton farmers who brought slaves with them.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Mexico outlawed </a:t>
            </a:r>
            <a:r>
              <a:rPr b="1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slavery in 1824</a:t>
            </a: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1830 Mexico sealed in borders and put a heavy tax on the importation of Americans goods.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Americans pop still doubled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Mexico: </a:t>
            </a:r>
            <a:r>
              <a:rPr b="1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Antonio Lopez de Santa Anna</a:t>
            </a: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-279400" lvl="0" marL="3429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Anna had Austin imprisoned for inciting a revolution.  (he had gone to Mexico city to present petitions for greater self-gov.)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795337" y="529137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Alamo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1043087" y="1672125"/>
            <a:ext cx="6777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6606" lvl="0" marL="3429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Determined to force Texas to obey laws Santa Anna marched toward San Antonio with a 4,000 member army.</a:t>
            </a:r>
          </a:p>
          <a:p>
            <a:pPr indent="-276606" lvl="0" marL="342900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Austin issued call for his people to arm themselves.</a:t>
            </a:r>
          </a:p>
          <a:p>
            <a:pPr indent="-276606" lvl="0" marL="342900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late 1835 they drove the Mexican forces from the Alamo (an abandoned mission used as a fort)</a:t>
            </a:r>
          </a:p>
          <a:p>
            <a:pPr indent="-276606" lvl="0" marL="342900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response Santa Anna drove northward and stormed and destroyed the small American garrison in the Alamo.</a:t>
            </a:r>
          </a:p>
          <a:p>
            <a:pPr indent="-281368" lvl="1" marL="639762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187 U.S. defenders died including </a:t>
            </a:r>
            <a:r>
              <a:rPr b="1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Bowie and Davy Crockett</a:t>
            </a:r>
          </a:p>
          <a:p>
            <a:pPr indent="-281368" lvl="1" marL="639762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 in the March of 1836 Santa Anna’s troops executed 300 rebels and Goliad.  6 weeks after the Alamo, Texans struck back.</a:t>
            </a:r>
          </a:p>
          <a:p>
            <a:pPr indent="-281368" lvl="1" marL="639762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Led by Sam Houston: defeated Santa Anna.  Killed SA’s soldiers in 18 minutes and captured Santa Anna</a:t>
            </a:r>
          </a:p>
          <a:p>
            <a:pPr indent="-281368" lvl="1" marL="639762" marR="0" rtl="0" algn="l">
              <a:lnSpc>
                <a:spcPct val="6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Signed </a:t>
            </a:r>
            <a:r>
              <a:rPr b="1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Treaty of Velasco </a:t>
            </a:r>
            <a:r>
              <a:rPr b="0" i="0" lang="en-US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granted independence to Texas.  Sam Houston was president.</a:t>
            </a:r>
          </a:p>
        </p:txBody>
      </p:sp>
      <p:pic>
        <p:nvPicPr>
          <p:cNvPr descr="C:\Documents and Settings\KellyDunbar\Local Settings\Temporary Internet Files\Content.IE5\WGKQ2HS7\MP900403227[1].jpg"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1450" y="5051950"/>
            <a:ext cx="2408100" cy="1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Texas in the Union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2001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1838 Sam Houston invited the U.S.  To annex or incorporate the Texas republic into the U.S.</a:t>
            </a:r>
          </a:p>
          <a:p>
            <a:pPr indent="-262001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people wanted this to happen.</a:t>
            </a:r>
          </a:p>
          <a:p>
            <a:pPr indent="-262001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Issue of slavery came up.</a:t>
            </a:r>
          </a:p>
          <a:p>
            <a:pPr indent="-262001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Dec 29 1845 TX became the 28</a:t>
            </a:r>
            <a:r>
              <a:rPr b="0" baseline="3000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state in the Union.</a:t>
            </a:r>
          </a:p>
          <a:p>
            <a:pPr indent="-262001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Mexico was furious.  Did they want war?</a:t>
            </a:r>
          </a:p>
        </p:txBody>
      </p:sp>
      <p:pic>
        <p:nvPicPr>
          <p:cNvPr descr="sam-houston" id="319" name="Shape 3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675" y="1600200"/>
            <a:ext cx="30416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533400" y="381000"/>
            <a:ext cx="84121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br>
              <a:rPr b="0" i="0" lang="en-US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Causes of the Market Revolution 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533400" y="2057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9112" lvl="0" marL="595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 Revolution:  Changed U.S. economy. Grew more than it had in 40 years.</a:t>
            </a:r>
          </a:p>
          <a:p>
            <a:pPr indent="-519112" lvl="0" marL="595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/>
            </a:pPr>
            <a:r>
              <a:rPr b="0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Specialization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Result of the rise in textile mills and the factory system.</a:t>
            </a:r>
          </a:p>
          <a:p>
            <a:pPr indent="-519112" lvl="0" marL="595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/>
            </a:pPr>
            <a:r>
              <a:rPr b="0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Capitalism: 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Private business and individuals control production.</a:t>
            </a:r>
          </a:p>
          <a:p>
            <a:pPr indent="-519112" lvl="0" marL="595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Century Gothic"/>
              <a:buAutoNum type="arabicPeriod"/>
            </a:pPr>
            <a:r>
              <a:rPr b="0" i="0" lang="en-US" sz="2400" u="sng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Entrepreneurs:  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undertake” invested in industries.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Documents and Settings\DOG20600\Local Settings\Temporary Internet Files\Content.IE5\W7HY4LDD\MP910220821[1].jpg"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3425" y="5140253"/>
            <a:ext cx="1563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DOG20600\Local Settings\Temporary Internet Files\Content.IE5\V69IIO34\MC900437052[1].png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50" y="52835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457200" y="228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Polk Urges War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533400" y="1295400"/>
            <a:ext cx="7772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❖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Hostilities between the U.S and Mexico which flared during the Battle of the Alamo reignited over the annexation of Texas.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❖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and Mexico may have settled peacefully if it hadn’t been for Mexican instability and the U.S. belief in the territorial aspirations of the U.S. president James K Polk.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❖"/>
            </a:pPr>
            <a:r>
              <a:rPr b="0" i="0" lang="en-US" sz="20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believed he could acquire not only Texas, but CA, and NM.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457200" y="3048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Slidell’s Rejection</a:t>
            </a:r>
          </a:p>
        </p:txBody>
      </p:sp>
      <p:pic>
        <p:nvPicPr>
          <p:cNvPr descr="santanna5" id="331" name="Shape 3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0"/>
            <a:ext cx="1981199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idx="1" type="body"/>
          </p:nvPr>
        </p:nvSpPr>
        <p:spPr>
          <a:xfrm>
            <a:off x="5334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8224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1844 Santa Anna ousted as Mexico’s President.</a:t>
            </a:r>
          </a:p>
          <a:p>
            <a:pPr indent="-268224" lvl="0" marL="342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sen</a:t>
            </a:r>
            <a:r>
              <a:rPr lang="en-US" sz="1800"/>
              <a:t>t</a:t>
            </a:r>
            <a:r>
              <a:rPr b="0" i="0" lang="en-US" sz="1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John Slidell to Mexico to purchase CA and NM and to gain approval of the Rio Grande as the Texas border.  </a:t>
            </a:r>
          </a:p>
          <a:p>
            <a:pPr indent="-272986" lvl="1" marL="639762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 officials refused to see him</a:t>
            </a:r>
          </a:p>
          <a:p>
            <a:pPr indent="-272986" lvl="1" marL="639762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hoped for Mexican aggression that would unify Americans behind war.</a:t>
            </a:r>
          </a:p>
          <a:p>
            <a:pPr indent="-272986" lvl="1" marL="639762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issued orders to general Zachary Taylor to march to Rio Grand and blockade the river.  Mexican viewed this as a violation of their rights.</a:t>
            </a:r>
          </a:p>
          <a:p>
            <a:pPr indent="-272986" lvl="1" marL="639762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○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wanted expansion but were split over military action.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609600" y="3048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Sectional Attitudes 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096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Abolitionist James Russell considered the war “a national crime committed in behoof of slavery, our common sin.”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Southerners saw the annexation of TX as an opportunity to extend slavery. And increase southern power in congress.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Wilmot Proviso: </a:t>
            </a: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proposed amendment to prohibit slavery in lands that might be gained from Mexico.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Turned this into a debate on slavery.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762000" y="314325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War Begins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1757361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Taylor Positions forces in Rio Grand.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C. Fremont led exploration through Mexico’s Alta California Province.  (Mexico had had enough)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Mexico sent troops to Rio Grand.  A small skirmish killed 9 U.S. soldiers. 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responded b</a:t>
            </a:r>
            <a:r>
              <a:rPr lang="en-US" sz="2800"/>
              <a:t>y</a:t>
            </a: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declaring war. (They had shed U.S. blood on U.S. soil)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Abraham Lincoln (Representative) questioned the truthfulness of the message.</a:t>
            </a:r>
          </a:p>
        </p:txBody>
      </p:sp>
      <p:pic>
        <p:nvPicPr>
          <p:cNvPr descr="C:\Documents and Settings\KellyDunbar\Local Settings\Temporary Internet Files\Content.IE5\WGKQ2HS7\MC900149430[1].wmf"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762000"/>
            <a:ext cx="1444624" cy="100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533400" y="3810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Begins Cont.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5334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Truthful or not the House recognized a state of war with Mexico 174 to 14.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Full reality of what happened on Rio Grande kept secret.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Begins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Kearny</a:t>
            </a: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marches west – plan to seize New Mexico and CA.  Crossed 800 miles.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NM fell to U.S. without a shot being fired.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12,000 Mexicans in CA and 500 U.S.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Group of settlers seized town of Sonoma in 1846 – Hoisting grizzly bear flag. – Republic of CA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troops join in and Mexican Troops give way.</a:t>
            </a:r>
          </a:p>
        </p:txBody>
      </p:sp>
      <p:pic>
        <p:nvPicPr>
          <p:cNvPr descr="C:\Documents and Settings\KellyDunbar\Local Settings\Temporary Internet Files\Content.IE5\NXFI0SD2\MC900320704[1].wmf"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28600"/>
            <a:ext cx="1827211" cy="110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89987" y="217062"/>
            <a:ext cx="702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in Mexico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21800" y="1288350"/>
            <a:ext cx="74607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Easily won.  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Robert E. Lee and Ulysses S. Grant 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nations best officers.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invasion lasted a year.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Winfield Scott “Old Rough and Ready”. Captured Monterrey with Taylor.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Polk Hatches bizarre scheme with Santa Anna living in exile.  Said he would help him back into power if he agreed to end war.  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Santa Anna agreed, comes back, and attacked U.S. forces.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 U.S. army was ready and September 14 they captured Mexico City.</a:t>
            </a:r>
          </a:p>
        </p:txBody>
      </p:sp>
      <p:pic>
        <p:nvPicPr>
          <p:cNvPr descr="C:\Documents and Settings\KellyDunbar\Local Settings\Temporary Internet Files\Content.IE5\NXFI0SD2\MC900252433[1].wmf" id="359" name="Shape 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737" y="140925"/>
            <a:ext cx="1142999" cy="13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730250" y="3810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Spoils of War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09600" y="1525587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Treaty of Guadalupe Hidalgo 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Rio Grande as border for TX, ceded NM and CA to U.S.  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U.S. paid Mexico 15 million.  AZ, UT, NM, NV, CA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Gadsden Purchase – established current borders of lower 48.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Zachary Taylor </a:t>
            </a: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wins election in 1848 - Whig</a:t>
            </a:r>
          </a:p>
        </p:txBody>
      </p:sp>
      <p:pic>
        <p:nvPicPr>
          <p:cNvPr descr="C:\Documents and Settings\KellyDunbar\Local Settings\Temporary Internet Files\Content.IE5\OJF2A7V5\MC900045115[1].wmf"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050" y="4191000"/>
            <a:ext cx="1738311" cy="17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land" id="371" name="Shape 3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425" y="840250"/>
            <a:ext cx="7205100" cy="5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Gold Rush!</a:t>
            </a:r>
          </a:p>
        </p:txBody>
      </p:sp>
      <p:pic>
        <p:nvPicPr>
          <p:cNvPr descr="mexnews" id="377" name="Shape 37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550" y="1504425"/>
            <a:ext cx="4170900" cy="45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733425" y="5334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Gold Rush!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838200" y="19050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James Marshall, American Carpenter working in CA discovered gold in Sutter’s Mill.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Gold Fever- migration 400 to 44,000.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Forty-Niners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Francisco – population exploded.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Diversity – Chinese largest group from oversees, Free Blacks, wealthiest living in CA, Mexicans.</a:t>
            </a:r>
          </a:p>
          <a:p>
            <a:pPr indent="-263525" lvl="0" marL="365125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▶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statehood.</a:t>
            </a: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Documents and Settings\KellyDunbar\Local Settings\Temporary Internet Files\Content.IE5\OJF2A7V5\MC900229181[1].wmf"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4375" y="307650"/>
            <a:ext cx="13113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1SJY2R3O\MP900314334[1].jpg" id="385" name="Shape 3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7350" y="2857500"/>
            <a:ext cx="1681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01912" y="785237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Inventions that Affected Expansion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042987" y="23241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Charles Goodyear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vulcanized rubber, no more India Rubber.  (wouldn’t freeze in the cold, used for boots)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Sewing Machine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I.M. Singer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Mechanized farm equipment.  Manufactured items grew less expensive.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Steel Plow-</a:t>
            </a: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John Deere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Mechanical Reaper</a:t>
            </a: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Cyrus McCormick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Telegraph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Samuel F. B. Morse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:\Documents and Settings\KellyDunbar\Local Settings\Temporary Internet Files\Content.IE5\OJF2A7V5\MC900234127[1].wmf"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1875" y="785225"/>
            <a:ext cx="1905000" cy="14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795337" y="472212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Revolution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795337" y="1754975"/>
            <a:ext cx="67770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on Transportation:</a:t>
            </a:r>
          </a:p>
          <a:p>
            <a:pPr indent="-533400" lvl="1" marL="9906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Better and faster transport became essential.</a:t>
            </a:r>
          </a:p>
          <a:p>
            <a:pPr indent="-457200" lvl="2" marL="13716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Steamboat</a:t>
            </a:r>
          </a:p>
          <a:p>
            <a:pPr indent="-457200" lvl="2" marL="13716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Erie Canal</a:t>
            </a:r>
          </a:p>
          <a:p>
            <a:pPr indent="-457200" lvl="2" marL="13716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Mississippi River</a:t>
            </a:r>
          </a:p>
          <a:p>
            <a:pPr indent="-457200" lvl="2" marL="13716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Railroads:  Cost was more to ship by rail.  Roads offered what advantages?</a:t>
            </a:r>
          </a:p>
        </p:txBody>
      </p:sp>
      <p:pic>
        <p:nvPicPr>
          <p:cNvPr descr="C:\Documents and Settings\KellyDunbar\Local Settings\Temporary Internet Files\Content.IE5\1SJY2R3O\MC900100544[1].wmf"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2219950"/>
            <a:ext cx="2125800" cy="130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DOG20600\Local Settings\Temporary Internet Files\Content.IE5\KOW5RJ7Y\MC900237763[1].wmf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685800"/>
            <a:ext cx="2476500" cy="113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059662" y="586037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Markets Link Regions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729962" y="1674812"/>
            <a:ext cx="6777000" cy="3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 transportation and communication made America’s regions </a:t>
            </a:r>
            <a:r>
              <a:rPr b="0" i="0" lang="en-US" sz="24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interdependent</a:t>
            </a: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24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growing link between regions caused the development of regional specialties. 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South:  Cotton, Tobacco, Rice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West:  Grain and livestock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John Deere:  first steel plow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1" i="0" lang="en-US" sz="17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Cyrus McCormick:  mechanical reaper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North:  Textiles and Machinery</a:t>
            </a:r>
          </a:p>
        </p:txBody>
      </p:sp>
      <p:pic>
        <p:nvPicPr>
          <p:cNvPr descr="C:\Documents and Settings\DOG20600\Local Settings\Temporary Internet Files\Content.IE5\W7HY4LDD\MC900444661[1].jpg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7725" y="3858675"/>
            <a:ext cx="1736700" cy="22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KellyDunbar\Local Settings\Temporary Internet Files\Content.IE5\NXFI0SD2\MP900430664[1].jpg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400" y="2941636"/>
            <a:ext cx="1282700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478462" y="2770186"/>
            <a:ext cx="2286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North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564062" y="4294187"/>
            <a:ext cx="18288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South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1371600" y="4008437"/>
            <a:ext cx="18288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West</a:t>
            </a:r>
          </a:p>
        </p:txBody>
      </p:sp>
      <p:sp>
        <p:nvSpPr>
          <p:cNvPr id="219" name="Shape 219"/>
          <p:cNvSpPr/>
          <p:nvPr/>
        </p:nvSpPr>
        <p:spPr>
          <a:xfrm>
            <a:off x="6515099" y="3232149"/>
            <a:ext cx="1752599" cy="1524000"/>
          </a:xfrm>
          <a:custGeom>
            <a:pathLst>
              <a:path extrusionOk="0" h="120000" w="120000">
                <a:moveTo>
                  <a:pt x="0" y="90000"/>
                </a:moveTo>
                <a:lnTo>
                  <a:pt x="26086" y="60000"/>
                </a:lnTo>
                <a:lnTo>
                  <a:pt x="26086" y="84671"/>
                </a:lnTo>
                <a:lnTo>
                  <a:pt x="89279" y="84671"/>
                </a:lnTo>
                <a:lnTo>
                  <a:pt x="89279" y="30000"/>
                </a:lnTo>
                <a:lnTo>
                  <a:pt x="67826" y="30000"/>
                </a:lnTo>
                <a:lnTo>
                  <a:pt x="93913" y="0"/>
                </a:lnTo>
                <a:lnTo>
                  <a:pt x="119999" y="30000"/>
                </a:lnTo>
                <a:lnTo>
                  <a:pt x="98546" y="30000"/>
                </a:lnTo>
                <a:lnTo>
                  <a:pt x="98546" y="95328"/>
                </a:lnTo>
                <a:lnTo>
                  <a:pt x="26086" y="95328"/>
                </a:lnTo>
                <a:lnTo>
                  <a:pt x="26086" y="120000"/>
                </a:lnTo>
                <a:close/>
              </a:path>
            </a:pathLst>
          </a:cu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0" name="Shape 220"/>
          <p:cNvSpPr/>
          <p:nvPr/>
        </p:nvSpPr>
        <p:spPr>
          <a:xfrm rot="5400000">
            <a:off x="3219375" y="3483404"/>
            <a:ext cx="1325700" cy="1021500"/>
          </a:xfrm>
          <a:prstGeom prst="leftUpArrow">
            <a:avLst/>
          </a:prstGeom>
          <a:solidFill>
            <a:schemeClr val="accent1"/>
          </a:solidFill>
          <a:ln cap="flat" cmpd="sng" w="15875">
            <a:solidFill>
              <a:srgbClr val="6C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200411" y="2228050"/>
            <a:ext cx="2286000" cy="484200"/>
          </a:xfrm>
          <a:prstGeom prst="leftRightArrow">
            <a:avLst>
              <a:gd fmla="val 2288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6B91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Shape 222"/>
          <p:cNvSpPr txBox="1"/>
          <p:nvPr>
            <p:ph type="title"/>
          </p:nvPr>
        </p:nvSpPr>
        <p:spPr>
          <a:xfrm>
            <a:off x="1042987" y="1027112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gerian"/>
              <a:buNone/>
            </a:pPr>
            <a:r>
              <a:rPr b="0" i="0" lang="en-US" sz="4800" u="none" cap="none" strike="noStrik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Interdependency</a:t>
            </a:r>
          </a:p>
        </p:txBody>
      </p:sp>
      <p:pic>
        <p:nvPicPr>
          <p:cNvPr descr="C:\Documents and Settings\KellyDunbar\Local Settings\Temporary Internet Files\Content.IE5\NXFI0SD2\MC900233819[1].wmf"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200" y="751661"/>
            <a:ext cx="1066800" cy="106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WGKQ2HS7\MC900234465[1].wmf" id="224" name="Shape 2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4262" y="2170100"/>
            <a:ext cx="1016100" cy="82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OJF2A7V5\MC900037203[1].wmf" id="225" name="Shape 2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2700" y="4894262"/>
            <a:ext cx="769937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OJF2A7V5\MC900056993[1].wmf" id="226" name="Shape 2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81811" y="965200"/>
            <a:ext cx="1019174" cy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\Microsoft Office\MEDIA\CAGCAT10\j0233312.wmf" id="227" name="Shape 2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4411" y="4651375"/>
            <a:ext cx="1038224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NXFI0SD2\MC900197526[1].wmf" id="228" name="Shape 2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05500" y="4651375"/>
            <a:ext cx="1417636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Dunbar\Local Settings\Temporary Internet Files\Content.IE5\1SJY2R3O\MP900227534[1].jpg" id="229" name="Shape 2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650" y="4525962"/>
            <a:ext cx="12318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09600" y="862012"/>
            <a:ext cx="8077199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lgerian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Manifest Destiny</a:t>
            </a:r>
          </a:p>
        </p:txBody>
      </p:sp>
      <p:pic>
        <p:nvPicPr>
          <p:cNvPr descr="http://shs.westport.k12.ct.us/schager/US%202007-08/spreading%20the%20word%20-%20domestic/american%20progress_files/image001.jpg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250" y="1501775"/>
            <a:ext cx="7309500" cy="4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38200" y="1676400"/>
            <a:ext cx="702468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Manifest Destiny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990600" y="2895600"/>
            <a:ext cx="6777036" cy="350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</a:pPr>
            <a:r>
              <a:rPr b="0" i="0" lang="en-US" sz="17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Empire for Liberty:  </a:t>
            </a:r>
            <a:r>
              <a:rPr b="0" i="0" lang="en-US" sz="17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Louisiana Purchase</a:t>
            </a:r>
            <a:r>
              <a:rPr b="0" i="0" lang="en-US" sz="17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17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Annexation of Texas</a:t>
            </a:r>
            <a:r>
              <a:rPr b="0" i="0" lang="en-US" sz="17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“fulfillment of our manifest destiny to overspread the continent” (manifest=obvious)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</a:pPr>
            <a:r>
              <a:rPr b="0" i="0" lang="en-US" sz="17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move west?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problems (Panic of 1837)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Harbors in Oregon Territory:  Trade with Japan and China</a:t>
            </a:r>
          </a:p>
        </p:txBody>
      </p:sp>
      <p:pic>
        <p:nvPicPr>
          <p:cNvPr descr="C:\Documents and Settings\DOG20600\Local Settings\Temporary Internet Files\Content.IE5\W7HY4LDD\MP900438811[1].jp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825" y="1202125"/>
            <a:ext cx="2286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76775" y="291525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Settlers and Native Americans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125" y="1610825"/>
            <a:ext cx="6159000" cy="3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ans Symbols"/>
              <a:buChar char="●"/>
            </a:pPr>
            <a:r>
              <a:rPr b="0" i="0" lang="en-US" sz="280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Hawk War</a:t>
            </a:r>
            <a:r>
              <a:rPr b="0" i="0" lang="en-US" sz="280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indent="-289115" lvl="1" marL="5476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1830s white settlers in Iowa wanted the native Americans in that area to move west of the Mississippi.</a:t>
            </a:r>
          </a:p>
          <a:p>
            <a:pPr indent="-289115" lvl="1" marL="547687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Americans recognized this conflict and went to Chief Black Hawk of the Sauk Tribe. </a:t>
            </a:r>
          </a:p>
          <a:p>
            <a:pPr indent="-255905" lvl="2" marL="822325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C8DFAA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Hawk had a vision that he would lead his tribe into war and win back the old homes of his people</a:t>
            </a:r>
          </a:p>
          <a:p>
            <a:pPr indent="-255905" lvl="2" marL="822325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C8DFAA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Started war in Illinois and spread to the Wisconsin Territory.  Ended in August of 1832 when the militia killed for that 200 Sauk and Fox People.  They were forcibly removed. </a:t>
            </a:r>
          </a:p>
        </p:txBody>
      </p:sp>
      <p:pic>
        <p:nvPicPr>
          <p:cNvPr descr="C:\Documents and Settings\KellyDunbar\Local Settings\Temporary Internet Files\Content.IE5\NXFI0SD2\MC900020606[1].wmf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95937"/>
            <a:ext cx="1219199" cy="126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hawk" id="250" name="Shape 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6124" y="1801679"/>
            <a:ext cx="1724100" cy="26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