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7" r:id="rId12"/>
    <p:sldId id="265" r:id="rId13"/>
    <p:sldId id="268" r:id="rId14"/>
    <p:sldId id="275" r:id="rId15"/>
    <p:sldId id="276" r:id="rId16"/>
    <p:sldId id="269" r:id="rId17"/>
    <p:sldId id="270" r:id="rId18"/>
    <p:sldId id="271" r:id="rId19"/>
    <p:sldId id="272" r:id="rId20"/>
    <p:sldId id="277" r:id="rId21"/>
    <p:sldId id="278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JTxVHQAp8w" TargetMode="External"/><Relationship Id="rId2" Type="http://schemas.openxmlformats.org/officeDocument/2006/relationships/hyperlink" Target="https://www.youtube.com/watch?v=0lj6mIDzx9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xrGEQvAZQtA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6ikO6LMxF4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-9pDZMRCpQ" TargetMode="External"/><Relationship Id="rId2" Type="http://schemas.openxmlformats.org/officeDocument/2006/relationships/hyperlink" Target="https://www.youtube.com/watch?v=vrYpaG17WS4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cWaCsvpikQ" TargetMode="External"/><Relationship Id="rId2" Type="http://schemas.openxmlformats.org/officeDocument/2006/relationships/hyperlink" Target="https://www.youtube.com/watch?v=notJuFGXQ9w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rTrUL7ns2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876800"/>
            <a:ext cx="8686800" cy="14700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Bernard MT Condensed" pitchFamily="18" charset="0"/>
              </a:rPr>
              <a:t>Foundations of the U.S Government</a:t>
            </a:r>
            <a:br>
              <a:rPr lang="en-US" sz="4000" dirty="0" smtClean="0">
                <a:solidFill>
                  <a:schemeClr val="tx1"/>
                </a:solidFill>
                <a:latin typeface="Bernard MT Condensed" pitchFamily="18" charset="0"/>
              </a:rPr>
            </a:br>
            <a:r>
              <a:rPr lang="en-US" sz="4000" dirty="0" smtClean="0">
                <a:solidFill>
                  <a:schemeClr val="tx1"/>
                </a:solidFill>
                <a:latin typeface="Bernard MT Condensed" pitchFamily="18" charset="0"/>
              </a:rPr>
              <a:t>Unit 1</a:t>
            </a:r>
            <a:endParaRPr lang="en-US" sz="4000" dirty="0">
              <a:solidFill>
                <a:schemeClr val="tx1"/>
              </a:solidFill>
              <a:latin typeface="Bernard MT Condensed" pitchFamily="18" charset="0"/>
            </a:endParaRPr>
          </a:p>
        </p:txBody>
      </p:sp>
      <p:pic>
        <p:nvPicPr>
          <p:cNvPr id="4" name="Picture 3" descr="download (1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1600200"/>
            <a:ext cx="4343400" cy="27588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Lexington and Concord and Second Continental Congress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8229600" cy="45933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2"/>
              </a:rPr>
              <a:t>After the Battle</a:t>
            </a:r>
            <a:endParaRPr lang="en-US" dirty="0" smtClean="0"/>
          </a:p>
          <a:p>
            <a:r>
              <a:rPr lang="en-US" dirty="0" smtClean="0"/>
              <a:t>April 9</a:t>
            </a:r>
            <a:r>
              <a:rPr lang="en-US" baseline="30000" dirty="0" smtClean="0"/>
              <a:t>th</a:t>
            </a:r>
            <a:r>
              <a:rPr lang="en-US" dirty="0" smtClean="0"/>
              <a:t> fewer than 70 minutemen met a British force in the Lexington village green.</a:t>
            </a:r>
          </a:p>
          <a:p>
            <a:r>
              <a:rPr lang="en-US" dirty="0" smtClean="0"/>
              <a:t>Shots rang out and the fight began.</a:t>
            </a:r>
          </a:p>
          <a:p>
            <a:r>
              <a:rPr lang="en-US" dirty="0" smtClean="0"/>
              <a:t>Battle was over in minutes- 8 dead 10 wounded- British marched on.</a:t>
            </a:r>
          </a:p>
          <a:p>
            <a:pPr lvl="1"/>
            <a:r>
              <a:rPr lang="en-US" dirty="0" smtClean="0"/>
              <a:t>Set fire to buildings and attacked minutemen</a:t>
            </a:r>
          </a:p>
          <a:p>
            <a:pPr lvl="1"/>
            <a:r>
              <a:rPr lang="en-US" dirty="0" smtClean="0"/>
              <a:t>British retreated to Boston</a:t>
            </a:r>
          </a:p>
          <a:p>
            <a:r>
              <a:rPr lang="en-US" dirty="0" smtClean="0"/>
              <a:t>Second Continental Congress is formed</a:t>
            </a:r>
          </a:p>
          <a:p>
            <a:pPr lvl="1"/>
            <a:r>
              <a:rPr lang="en-US" dirty="0" smtClean="0"/>
              <a:t>Made plans to organize a continental army under Washington</a:t>
            </a:r>
          </a:p>
          <a:p>
            <a:pPr lvl="1"/>
            <a:r>
              <a:rPr lang="en-US" dirty="0" smtClean="0">
                <a:hlinkClick r:id="rId3"/>
              </a:rPr>
              <a:t>Response the Olive Branch Petition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George Washington Heads Continental Army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Thomas Paine and </a:t>
            </a:r>
            <a:r>
              <a:rPr lang="en-US" i="1" dirty="0" smtClean="0"/>
              <a:t>Common Sense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1776- journalist Thomas Paine published this pamphlet.</a:t>
            </a:r>
          </a:p>
          <a:p>
            <a:r>
              <a:rPr lang="en-US" dirty="0" smtClean="0"/>
              <a:t>Impact?</a:t>
            </a:r>
          </a:p>
          <a:p>
            <a:endParaRPr lang="en-US" dirty="0"/>
          </a:p>
        </p:txBody>
      </p:sp>
      <p:pic>
        <p:nvPicPr>
          <p:cNvPr id="4" name="Picture 3" descr="download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3733800"/>
            <a:ext cx="1838325" cy="2486025"/>
          </a:xfrm>
          <a:prstGeom prst="rect">
            <a:avLst/>
          </a:prstGeom>
        </p:spPr>
      </p:pic>
      <p:pic>
        <p:nvPicPr>
          <p:cNvPr id="5" name="Picture 4" descr="thomas_paine_common_sen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1200" y="3505200"/>
            <a:ext cx="1828800" cy="28034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19200"/>
            <a:ext cx="8229600" cy="5257800"/>
          </a:xfrm>
        </p:spPr>
        <p:txBody>
          <a:bodyPr>
            <a:normAutofit fontScale="25000" lnSpcReduction="20000"/>
          </a:bodyPr>
          <a:lstStyle/>
          <a:p>
            <a:endParaRPr lang="en-US" sz="9600" dirty="0" smtClean="0">
              <a:hlinkClick r:id="rId2"/>
            </a:endParaRPr>
          </a:p>
          <a:p>
            <a:r>
              <a:rPr lang="en-US" sz="9600" dirty="0" smtClean="0">
                <a:hlinkClick r:id="rId2"/>
              </a:rPr>
              <a:t>School </a:t>
            </a:r>
            <a:r>
              <a:rPr lang="en-US" sz="9600" dirty="0" smtClean="0">
                <a:hlinkClick r:id="rId2"/>
              </a:rPr>
              <a:t>House Rock:  Shot Heard Round the World</a:t>
            </a:r>
            <a:r>
              <a:rPr lang="en-US" sz="9600" dirty="0" smtClean="0"/>
              <a:t/>
            </a:r>
            <a:br>
              <a:rPr lang="en-US" sz="9600" dirty="0" smtClean="0"/>
            </a:br>
            <a:endParaRPr lang="en-US" sz="9600" dirty="0" smtClean="0"/>
          </a:p>
          <a:p>
            <a:pPr marL="109728" indent="0"/>
            <a:r>
              <a:rPr lang="en-US" sz="9600" dirty="0" smtClean="0"/>
              <a:t>The first government:</a:t>
            </a:r>
          </a:p>
          <a:p>
            <a:pPr marL="109728" indent="0">
              <a:buNone/>
            </a:pPr>
            <a:r>
              <a:rPr lang="en-US" sz="9600" dirty="0"/>
              <a:t>	</a:t>
            </a:r>
            <a:r>
              <a:rPr lang="en-US" sz="9600" dirty="0" smtClean="0"/>
              <a:t>Declaration of Independence:  Listen to Khan 	Academy- Declaration of Independence.</a:t>
            </a:r>
          </a:p>
          <a:p>
            <a:pPr marL="109728" indent="0">
              <a:buNone/>
            </a:pPr>
            <a:endParaRPr lang="en-US" sz="5500" dirty="0" smtClean="0"/>
          </a:p>
          <a:p>
            <a:pPr marL="109728" indent="0"/>
            <a:r>
              <a:rPr lang="en-US" sz="8000" dirty="0" smtClean="0"/>
              <a:t>In your teams- each person should write down at least 5 good facts about what you hear.  </a:t>
            </a:r>
          </a:p>
          <a:p>
            <a:pPr marL="402336" lvl="1" indent="0"/>
            <a:r>
              <a:rPr lang="en-US" sz="8000" dirty="0" smtClean="0"/>
              <a:t>Then turn and talk with your teammates about the following questions-</a:t>
            </a:r>
          </a:p>
          <a:p>
            <a:pPr marL="667512" lvl="2" indent="0"/>
            <a:r>
              <a:rPr lang="en-US" sz="6400" dirty="0" smtClean="0"/>
              <a:t>What did the founders believe was the true purpose of the Declaration of Independence?</a:t>
            </a:r>
          </a:p>
          <a:p>
            <a:pPr marL="667512" lvl="2" indent="0"/>
            <a:r>
              <a:rPr lang="en-US" sz="6400" dirty="0" smtClean="0"/>
              <a:t>Why was it important that Virginia was part of the writing of the Declaration?</a:t>
            </a:r>
          </a:p>
          <a:p>
            <a:pPr marL="667512" lvl="2" indent="0"/>
            <a:r>
              <a:rPr lang="en-US" sz="6400" dirty="0" smtClean="0"/>
              <a:t>Who do the founders believe allows them to be free?</a:t>
            </a:r>
          </a:p>
          <a:p>
            <a:pPr marL="667512" lvl="2" indent="0"/>
            <a:r>
              <a:rPr lang="en-US" sz="6400" dirty="0" smtClean="0"/>
              <a:t>Whose help do we need to support us in this revolution?</a:t>
            </a:r>
          </a:p>
          <a:p>
            <a:pPr marL="667512" lvl="2" indent="0"/>
            <a:endParaRPr lang="en-US" sz="6400" dirty="0" smtClean="0"/>
          </a:p>
          <a:p>
            <a:pPr marL="667512" lvl="2" indent="0"/>
            <a:r>
              <a:rPr lang="en-US" sz="6400" dirty="0" smtClean="0"/>
              <a:t>Share out your discussion with the class.</a:t>
            </a:r>
          </a:p>
          <a:p>
            <a:pPr marL="667512" lvl="2" indent="0"/>
            <a:endParaRPr lang="en-US" sz="5500" dirty="0" smtClean="0"/>
          </a:p>
          <a:p>
            <a:pPr marL="667512" lvl="2" indent="0"/>
            <a:endParaRPr lang="en-US" sz="4500" dirty="0" smtClean="0"/>
          </a:p>
          <a:p>
            <a:pPr marL="109728" indent="0">
              <a:buNone/>
            </a:pPr>
            <a:r>
              <a:rPr lang="en-US" sz="4500" dirty="0" smtClean="0"/>
              <a:t>	</a:t>
            </a:r>
          </a:p>
          <a:p>
            <a:pPr marL="109728" indent="0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84582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Declaration of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was its purpose?</a:t>
            </a:r>
          </a:p>
          <a:p>
            <a:pPr lvl="1"/>
            <a:r>
              <a:rPr lang="en-US" dirty="0" smtClean="0"/>
              <a:t>Justify Independence</a:t>
            </a:r>
          </a:p>
          <a:p>
            <a:pPr lvl="1"/>
            <a:r>
              <a:rPr lang="en-US" dirty="0" smtClean="0"/>
              <a:t>Grievances against the King</a:t>
            </a:r>
          </a:p>
          <a:p>
            <a:pPr lvl="1"/>
            <a:r>
              <a:rPr lang="en-US" dirty="0" smtClean="0"/>
              <a:t>France Help Us!</a:t>
            </a:r>
          </a:p>
          <a:p>
            <a:pPr lvl="1"/>
            <a:r>
              <a:rPr lang="en-US" dirty="0" smtClean="0"/>
              <a:t>Statement of Ideals:  Purpose of Government is to protect human rights</a:t>
            </a:r>
          </a:p>
          <a:p>
            <a:r>
              <a:rPr lang="en-US" dirty="0" smtClean="0"/>
              <a:t>As delegates were writing the document the Revolution gathered steam</a:t>
            </a:r>
          </a:p>
          <a:p>
            <a:pPr lvl="1"/>
            <a:r>
              <a:rPr lang="en-US" dirty="0" smtClean="0"/>
              <a:t>Army led by George Washington</a:t>
            </a:r>
          </a:p>
          <a:p>
            <a:pPr lvl="1"/>
            <a:r>
              <a:rPr lang="en-US" dirty="0" smtClean="0"/>
              <a:t>Battle at Yorktown was the last major battle of the American Revolution.</a:t>
            </a:r>
          </a:p>
          <a:p>
            <a:pPr lvl="1"/>
            <a:r>
              <a:rPr lang="en-US" dirty="0" smtClean="0"/>
              <a:t>Treaty of Paris 1783 (Official Independence)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the Declaration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Central Historical Question</a:t>
            </a:r>
          </a:p>
          <a:p>
            <a:pPr lvl="1"/>
            <a:r>
              <a:rPr lang="en-US" dirty="0" smtClean="0"/>
              <a:t>Why did the Founders write the Declaration of Independence?</a:t>
            </a:r>
          </a:p>
          <a:p>
            <a:pPr lvl="1"/>
            <a:r>
              <a:rPr lang="en-US" dirty="0" smtClean="0"/>
              <a:t>Historians have disagreed as to whether the colonial leaders were motivated by selfish or ideological reasons?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Activity Debrief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Turn and talk and write a summary your discussion.  Also reflect (written) on how well the discussion went and one question you still have.</a:t>
            </a:r>
          </a:p>
          <a:p>
            <a:pPr lvl="1"/>
            <a:r>
              <a:rPr lang="en-US" dirty="0" smtClean="0"/>
              <a:t>Do these grievances seem to be things that would upset rich people or everyone?</a:t>
            </a:r>
          </a:p>
          <a:p>
            <a:pPr lvl="2"/>
            <a:r>
              <a:rPr lang="en-US" dirty="0" smtClean="0"/>
              <a:t>What info would you need to know to answer this question better?</a:t>
            </a:r>
          </a:p>
          <a:p>
            <a:pPr lvl="1"/>
            <a:r>
              <a:rPr lang="en-US" dirty="0" smtClean="0"/>
              <a:t>Based on the grievances which historian do you think has a better argument?</a:t>
            </a:r>
          </a:p>
          <a:p>
            <a:pPr lvl="2"/>
            <a:r>
              <a:rPr lang="en-US" dirty="0" smtClean="0"/>
              <a:t>Explain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Articles of Confederation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Declaration was not a plan for government</a:t>
            </a:r>
          </a:p>
          <a:p>
            <a:r>
              <a:rPr lang="en-US" dirty="0" smtClean="0"/>
              <a:t>Continental Congress adopted a plan of government.</a:t>
            </a:r>
          </a:p>
          <a:p>
            <a:pPr lvl="1"/>
            <a:r>
              <a:rPr lang="en-US" dirty="0" smtClean="0"/>
              <a:t>Articles of Confederation</a:t>
            </a:r>
          </a:p>
          <a:p>
            <a:pPr lvl="2"/>
            <a:r>
              <a:rPr lang="en-US" dirty="0" smtClean="0"/>
              <a:t>Approved in 1781 by the 13 states</a:t>
            </a:r>
          </a:p>
          <a:p>
            <a:pPr lvl="2"/>
            <a:r>
              <a:rPr lang="en-US" dirty="0" smtClean="0"/>
              <a:t>War ended in 1783</a:t>
            </a:r>
          </a:p>
          <a:p>
            <a:pPr lvl="2"/>
            <a:r>
              <a:rPr lang="en-US" dirty="0" smtClean="0"/>
              <a:t>Confederation- loose association of states “friends”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Structure of Government Under the Articles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13 states=power</a:t>
            </a:r>
          </a:p>
          <a:p>
            <a:pPr lvl="1"/>
            <a:r>
              <a:rPr lang="en-US" dirty="0" smtClean="0"/>
              <a:t>Central government limited power</a:t>
            </a:r>
          </a:p>
          <a:p>
            <a:pPr lvl="2"/>
            <a:r>
              <a:rPr lang="en-US" dirty="0" smtClean="0"/>
              <a:t>Congress</a:t>
            </a:r>
          </a:p>
          <a:p>
            <a:pPr lvl="1"/>
            <a:r>
              <a:rPr lang="en-US" dirty="0" smtClean="0"/>
              <a:t>Preserve State Sovereignty</a:t>
            </a:r>
          </a:p>
          <a:p>
            <a:pPr lvl="2"/>
            <a:r>
              <a:rPr lang="en-US" dirty="0" smtClean="0"/>
              <a:t>No national court system</a:t>
            </a:r>
          </a:p>
          <a:p>
            <a:r>
              <a:rPr lang="en-US" dirty="0" smtClean="0"/>
              <a:t>Effects of the Articles</a:t>
            </a:r>
          </a:p>
          <a:p>
            <a:pPr lvl="1"/>
            <a:r>
              <a:rPr lang="en-US" dirty="0" smtClean="0"/>
              <a:t>Problems with working together in the war</a:t>
            </a:r>
          </a:p>
          <a:p>
            <a:pPr lvl="1"/>
            <a:r>
              <a:rPr lang="en-US" dirty="0" smtClean="0"/>
              <a:t>American Business Suffer</a:t>
            </a:r>
          </a:p>
          <a:p>
            <a:pPr lvl="1"/>
            <a:r>
              <a:rPr lang="en-US" dirty="0" smtClean="0"/>
              <a:t>Debt</a:t>
            </a:r>
          </a:p>
          <a:p>
            <a:pPr lvl="1"/>
            <a:r>
              <a:rPr lang="en-US" dirty="0" smtClean="0"/>
              <a:t>Difficult Trade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States have limited contact with one another</a:t>
            </a:r>
          </a:p>
          <a:p>
            <a:r>
              <a:rPr lang="en-US" dirty="0" smtClean="0"/>
              <a:t>Quarrels over boundary lines</a:t>
            </a:r>
          </a:p>
          <a:p>
            <a:r>
              <a:rPr lang="en-US" dirty="0" smtClean="0"/>
              <a:t>Trouble Passing Laws</a:t>
            </a:r>
          </a:p>
          <a:p>
            <a:r>
              <a:rPr lang="en-US" dirty="0" smtClean="0"/>
              <a:t>No national court system</a:t>
            </a:r>
          </a:p>
          <a:p>
            <a:r>
              <a:rPr lang="en-US" dirty="0" smtClean="0"/>
              <a:t>Could not pay debts, no way for federal government to tax, cannot pay soldiers</a:t>
            </a:r>
          </a:p>
          <a:p>
            <a:r>
              <a:rPr lang="en-US" dirty="0" smtClean="0"/>
              <a:t>Shay’s Rebellion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Section 3:  A New 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Contribution to American Democracy</a:t>
            </a:r>
          </a:p>
          <a:p>
            <a:pPr lvl="1"/>
            <a:r>
              <a:rPr lang="en-US" dirty="0" smtClean="0"/>
              <a:t>Magna </a:t>
            </a:r>
            <a:r>
              <a:rPr lang="en-US" dirty="0" err="1" smtClean="0"/>
              <a:t>Carta</a:t>
            </a:r>
            <a:endParaRPr lang="en-US" dirty="0" smtClean="0"/>
          </a:p>
          <a:p>
            <a:pPr lvl="1"/>
            <a:r>
              <a:rPr lang="en-US" dirty="0" smtClean="0"/>
              <a:t>English Bill of Rights</a:t>
            </a:r>
          </a:p>
          <a:p>
            <a:pPr lvl="1"/>
            <a:r>
              <a:rPr lang="en-US" dirty="0" smtClean="0"/>
              <a:t>Parliamentary Government</a:t>
            </a:r>
          </a:p>
          <a:p>
            <a:pPr lvl="1"/>
            <a:r>
              <a:rPr lang="en-US" dirty="0" smtClean="0"/>
              <a:t>The Enlightenment</a:t>
            </a:r>
          </a:p>
          <a:p>
            <a:pPr lvl="1"/>
            <a:r>
              <a:rPr lang="en-US" dirty="0" smtClean="0"/>
              <a:t>Virginia Statute for Religious Freedom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Pilgrims Influenced the Framers</a:t>
            </a:r>
          </a:p>
          <a:p>
            <a:pPr lvl="1"/>
            <a:r>
              <a:rPr lang="en-US" dirty="0" smtClean="0"/>
              <a:t>Pilgrims were arguing days before landing.  Ok “so we better agree on some rules for when we get off this dang ship.”  </a:t>
            </a:r>
          </a:p>
          <a:p>
            <a:pPr lvl="1"/>
            <a:r>
              <a:rPr lang="en-US" dirty="0" smtClean="0"/>
              <a:t>Created the </a:t>
            </a:r>
            <a:r>
              <a:rPr lang="en-US" u="sng" dirty="0" smtClean="0"/>
              <a:t>Mayflower Compact- </a:t>
            </a:r>
            <a:r>
              <a:rPr lang="en-US" dirty="0" smtClean="0"/>
              <a:t>Gave up some of their individual powers to the government they had created.  “Consent of the Governed.” = “We the people…”</a:t>
            </a:r>
          </a:p>
          <a:p>
            <a:endParaRPr lang="en-US" dirty="0"/>
          </a:p>
        </p:txBody>
      </p:sp>
      <p:pic>
        <p:nvPicPr>
          <p:cNvPr id="4" name="Picture 6" descr="C:\Documents and Settings\ZH101s\Local Settings\Temporary Internet Files\Content.IE5\UQS199UU\MCSO02825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2133600"/>
            <a:ext cx="19050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about self-government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English Monarchy restored under King Charles II in 1660- then James II</a:t>
            </a:r>
          </a:p>
          <a:p>
            <a:r>
              <a:rPr lang="en-US" dirty="0" smtClean="0">
                <a:hlinkClick r:id="rId2"/>
              </a:rPr>
              <a:t>Jamestown Settlement</a:t>
            </a:r>
            <a:r>
              <a:rPr lang="en-US" dirty="0" smtClean="0"/>
              <a:t>  </a:t>
            </a:r>
            <a:r>
              <a:rPr lang="en-US" dirty="0" smtClean="0">
                <a:hlinkClick r:id="rId3"/>
              </a:rPr>
              <a:t>School House Rock</a:t>
            </a:r>
            <a:endParaRPr lang="en-US" dirty="0" smtClean="0"/>
          </a:p>
          <a:p>
            <a:pPr lvl="1"/>
            <a:r>
              <a:rPr lang="en-US" dirty="0" smtClean="0"/>
              <a:t>Navigation Acts- regulating trade</a:t>
            </a:r>
          </a:p>
          <a:p>
            <a:pPr lvl="1"/>
            <a:r>
              <a:rPr lang="en-US" dirty="0" smtClean="0"/>
              <a:t>Colonies attempted to govern themselves</a:t>
            </a:r>
          </a:p>
          <a:p>
            <a:pPr lvl="2"/>
            <a:r>
              <a:rPr lang="en-US" dirty="0" smtClean="0"/>
              <a:t>Royal officials put colonies under royal control</a:t>
            </a:r>
          </a:p>
          <a:p>
            <a:pPr lvl="2"/>
            <a:r>
              <a:rPr lang="en-US" dirty="0" smtClean="0"/>
              <a:t>Dissolving colonial assemblies</a:t>
            </a:r>
          </a:p>
          <a:p>
            <a:pPr lvl="2"/>
            <a:r>
              <a:rPr lang="en-US" dirty="0" smtClean="0"/>
              <a:t>Taxing without consent and enforcing navigation acts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886200" y="4343400"/>
            <a:ext cx="2057400" cy="1676400"/>
          </a:xfrm>
          <a:prstGeom prst="ellipse">
            <a:avLst/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029200" y="4038600"/>
            <a:ext cx="2057400" cy="1676400"/>
          </a:xfrm>
          <a:prstGeom prst="ellipse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183562" cy="2892425"/>
          </a:xfrm>
        </p:spPr>
        <p:txBody>
          <a:bodyPr>
            <a:normAutofit fontScale="77500" lnSpcReduction="2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u="sng" dirty="0" smtClean="0"/>
              <a:t>Federal Government Powers (Delegated Powers)</a:t>
            </a:r>
          </a:p>
          <a:p>
            <a:pPr marL="548640" lvl="1" indent="-201168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Examples</a:t>
            </a:r>
          </a:p>
          <a:p>
            <a:pPr marL="786384" lvl="2" indent="-182880" eaLnBrk="1" fontAlgn="auto" hangingPunct="1">
              <a:spcAft>
                <a:spcPts val="0"/>
              </a:spcAft>
              <a:buClr>
                <a:schemeClr val="accent2">
                  <a:tint val="85000"/>
                  <a:satMod val="285000"/>
                </a:schemeClr>
              </a:buClr>
              <a:buFont typeface="Wingdings 2"/>
              <a:buChar char=""/>
              <a:defRPr/>
            </a:pPr>
            <a:r>
              <a:rPr lang="en-US" dirty="0" smtClean="0"/>
              <a:t>Print Money</a:t>
            </a:r>
          </a:p>
          <a:p>
            <a:pPr marL="786384" lvl="2" indent="-182880" eaLnBrk="1" fontAlgn="auto" hangingPunct="1">
              <a:spcAft>
                <a:spcPts val="0"/>
              </a:spcAft>
              <a:buClr>
                <a:schemeClr val="accent2">
                  <a:tint val="85000"/>
                  <a:satMod val="285000"/>
                </a:schemeClr>
              </a:buClr>
              <a:buFont typeface="Wingdings 2"/>
              <a:buChar char=""/>
              <a:defRPr/>
            </a:pPr>
            <a:r>
              <a:rPr lang="en-US" dirty="0" smtClean="0"/>
              <a:t>Control Trade</a:t>
            </a:r>
          </a:p>
          <a:p>
            <a:pPr marL="786384" lvl="2" indent="-182880" eaLnBrk="1" fontAlgn="auto" hangingPunct="1">
              <a:spcAft>
                <a:spcPts val="0"/>
              </a:spcAft>
              <a:buClr>
                <a:schemeClr val="accent2">
                  <a:tint val="85000"/>
                  <a:satMod val="285000"/>
                </a:schemeClr>
              </a:buClr>
              <a:buFont typeface="Wingdings 2"/>
              <a:buChar char=""/>
              <a:defRPr/>
            </a:pPr>
            <a:r>
              <a:rPr lang="en-US" dirty="0" smtClean="0"/>
              <a:t>Provide for Countries Defense</a:t>
            </a:r>
          </a:p>
          <a:p>
            <a:pPr marL="548640" lvl="1" indent="-201168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What Else?- Let’s Look at a diagram to understand this better…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u="sng" dirty="0" smtClean="0"/>
              <a:t>Reserved Powers- </a:t>
            </a:r>
            <a:r>
              <a:rPr lang="en-US" dirty="0" smtClean="0"/>
              <a:t>Powers Given to States</a:t>
            </a:r>
          </a:p>
          <a:p>
            <a:pPr marL="548640" lvl="1" indent="-201168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Examples: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u="sng" dirty="0" smtClean="0"/>
              <a:t>Concurrent Powers- </a:t>
            </a:r>
            <a:r>
              <a:rPr lang="en-US" dirty="0" smtClean="0"/>
              <a:t>Shared Powers</a:t>
            </a:r>
          </a:p>
          <a:p>
            <a:pPr marL="548640" lvl="1" indent="-201168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Examples: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14800" y="4953000"/>
            <a:ext cx="914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State Powers</a:t>
            </a:r>
          </a:p>
        </p:txBody>
      </p:sp>
      <p:sp>
        <p:nvSpPr>
          <p:cNvPr id="10247" name="TextBox 8"/>
          <p:cNvSpPr txBox="1">
            <a:spLocks noChangeArrowheads="1"/>
          </p:cNvSpPr>
          <p:nvPr/>
        </p:nvSpPr>
        <p:spPr bwMode="auto">
          <a:xfrm>
            <a:off x="5867400" y="4495800"/>
            <a:ext cx="1447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latin typeface="Verdana" pitchFamily="34" charset="0"/>
              </a:rPr>
              <a:t>Federal Government Powers</a:t>
            </a:r>
          </a:p>
        </p:txBody>
      </p:sp>
      <p:sp>
        <p:nvSpPr>
          <p:cNvPr id="10" name="TextBox 9"/>
          <p:cNvSpPr txBox="1"/>
          <p:nvPr/>
        </p:nvSpPr>
        <p:spPr>
          <a:xfrm rot="19560000">
            <a:off x="5282620" y="4238317"/>
            <a:ext cx="375552" cy="1566265"/>
          </a:xfrm>
          <a:prstGeom prst="rect">
            <a:avLst/>
          </a:prstGeom>
          <a:noFill/>
        </p:spPr>
        <p:txBody>
          <a:bodyPr vert="wordArtVer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latin typeface="+mn-lt"/>
              </a:rPr>
              <a:t>Shared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3048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Bell MT" pitchFamily="18" charset="0"/>
              </a:rPr>
              <a:t>Strengthening National Government</a:t>
            </a:r>
            <a:endParaRPr lang="en-US" sz="2800" b="1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Compromise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Double Bubble Map!</a:t>
            </a:r>
          </a:p>
          <a:p>
            <a:pPr lvl="1"/>
            <a:r>
              <a:rPr lang="en-US" dirty="0" smtClean="0"/>
              <a:t>VA Plan vs. NJ Plan</a:t>
            </a:r>
          </a:p>
          <a:p>
            <a:pPr lvl="2"/>
            <a:r>
              <a:rPr lang="en-US" dirty="0" smtClean="0"/>
              <a:t>Representation in Government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Quiz on section 3 tomorrow!</a:t>
            </a:r>
          </a:p>
          <a:p>
            <a:pPr lvl="2"/>
            <a:r>
              <a:rPr lang="en-US" dirty="0" smtClean="0"/>
              <a:t>Federalism</a:t>
            </a:r>
          </a:p>
          <a:p>
            <a:pPr lvl="2"/>
            <a:r>
              <a:rPr lang="en-US" dirty="0" smtClean="0"/>
              <a:t>Great Compromise</a:t>
            </a:r>
          </a:p>
          <a:p>
            <a:pPr lvl="2"/>
            <a:r>
              <a:rPr lang="en-US" dirty="0" smtClean="0"/>
              <a:t>Spheres of Influence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>
                <a:hlinkClick r:id="rId2"/>
              </a:rPr>
              <a:t>Jefferson vs. Hamilton</a:t>
            </a:r>
            <a:endParaRPr lang="en-US" dirty="0" smtClean="0"/>
          </a:p>
          <a:p>
            <a:pPr lvl="2"/>
            <a:r>
              <a:rPr lang="en-US" dirty="0" err="1" smtClean="0">
                <a:hlinkClick r:id="rId3"/>
              </a:rPr>
              <a:t>Constitutiuonal</a:t>
            </a:r>
            <a:r>
              <a:rPr lang="en-US" dirty="0" smtClean="0">
                <a:hlinkClick r:id="rId3"/>
              </a:rPr>
              <a:t> Convention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Ratifying the 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Constitution completed in September 1787</a:t>
            </a:r>
          </a:p>
          <a:p>
            <a:pPr lvl="1"/>
            <a:r>
              <a:rPr lang="en-US" dirty="0" smtClean="0"/>
              <a:t>39 of the 42 framers signed it.  </a:t>
            </a:r>
          </a:p>
          <a:p>
            <a:endParaRPr lang="en-US" dirty="0" smtClean="0"/>
          </a:p>
          <a:p>
            <a:r>
              <a:rPr lang="en-US" dirty="0" smtClean="0"/>
              <a:t>How many states?</a:t>
            </a:r>
          </a:p>
          <a:p>
            <a:pPr lvl="1"/>
            <a:r>
              <a:rPr lang="en-US" dirty="0" smtClean="0"/>
              <a:t>State had to ratify </a:t>
            </a:r>
          </a:p>
          <a:p>
            <a:pPr lvl="2"/>
            <a:r>
              <a:rPr lang="en-US" dirty="0" smtClean="0"/>
              <a:t>9 of 13 states</a:t>
            </a:r>
          </a:p>
          <a:p>
            <a:pPr lvl="2"/>
            <a:r>
              <a:rPr lang="en-US" dirty="0" smtClean="0"/>
              <a:t>Dividing Views</a:t>
            </a:r>
          </a:p>
          <a:p>
            <a:r>
              <a:rPr lang="en-US" dirty="0" smtClean="0"/>
              <a:t>Federalists vs.  Anti-federalists</a:t>
            </a:r>
          </a:p>
          <a:p>
            <a:pPr lvl="1"/>
            <a:r>
              <a:rPr lang="en-US" dirty="0" smtClean="0"/>
              <a:t>Federalists- favor strong national government</a:t>
            </a:r>
          </a:p>
          <a:p>
            <a:pPr lvl="2"/>
            <a:r>
              <a:rPr lang="en-US" dirty="0" smtClean="0"/>
              <a:t>Hamilton, John Jay, James Madison, </a:t>
            </a:r>
            <a:r>
              <a:rPr lang="en-US" i="1" dirty="0" smtClean="0"/>
              <a:t>Federalist Papers</a:t>
            </a:r>
          </a:p>
          <a:p>
            <a:pPr lvl="1"/>
            <a:r>
              <a:rPr lang="en-US" dirty="0" smtClean="0"/>
              <a:t>Anti-federalists- opposed the constitution</a:t>
            </a:r>
          </a:p>
          <a:p>
            <a:r>
              <a:rPr lang="en-US" dirty="0" smtClean="0"/>
              <a:t>Constitution</a:t>
            </a:r>
          </a:p>
          <a:p>
            <a:pPr lvl="1"/>
            <a:r>
              <a:rPr lang="en-US" dirty="0" smtClean="0"/>
              <a:t>Needed to list the rights of people</a:t>
            </a:r>
          </a:p>
          <a:p>
            <a:pPr lvl="2"/>
            <a:r>
              <a:rPr lang="en-US" dirty="0" smtClean="0"/>
              <a:t>Ratified in 1787 and 1788</a:t>
            </a:r>
          </a:p>
          <a:p>
            <a:pPr lvl="2"/>
            <a:r>
              <a:rPr lang="en-US" dirty="0" smtClean="0"/>
              <a:t>George Washington sworn into office 1789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Glorious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James II ousted:  William and Mary jointly accept the English Bill of Rights- limited the power of the monarchy</a:t>
            </a:r>
          </a:p>
          <a:p>
            <a:pPr lvl="1"/>
            <a:r>
              <a:rPr lang="en-US" dirty="0" smtClean="0"/>
              <a:t>Protected freedom of speech and Parliament had control of taxes.</a:t>
            </a:r>
          </a:p>
          <a:p>
            <a:pPr lvl="1"/>
            <a:r>
              <a:rPr lang="en-US" dirty="0" smtClean="0"/>
              <a:t>Colonies were given back their charters</a:t>
            </a:r>
          </a:p>
          <a:p>
            <a:pPr lvl="1"/>
            <a:r>
              <a:rPr lang="en-US" dirty="0" smtClean="0"/>
              <a:t>Power shifted to Parliament</a:t>
            </a:r>
          </a:p>
          <a:p>
            <a:pPr lvl="1"/>
            <a:r>
              <a:rPr lang="en-US" dirty="0" smtClean="0"/>
              <a:t>Civil War between Spain and England left colonies with more freedom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French and Indian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 between Britain and France also known as the Seven Years War.  Fought for control of the colonies and trade routes</a:t>
            </a:r>
          </a:p>
          <a:p>
            <a:r>
              <a:rPr lang="en-US" dirty="0" smtClean="0"/>
              <a:t>Britain won and signed treaty of Paris in 1763</a:t>
            </a:r>
          </a:p>
          <a:p>
            <a:r>
              <a:rPr lang="en-US" dirty="0" smtClean="0"/>
              <a:t>British claimed all land east of the Mississippi</a:t>
            </a:r>
          </a:p>
          <a:p>
            <a:r>
              <a:rPr lang="en-US" dirty="0" smtClean="0"/>
              <a:t>Costs of the war were high</a:t>
            </a:r>
          </a:p>
          <a:p>
            <a:pPr lvl="1"/>
            <a:r>
              <a:rPr lang="en-US" dirty="0" smtClean="0"/>
              <a:t>British settlements lead to conflicts with Native Americans</a:t>
            </a:r>
          </a:p>
          <a:p>
            <a:pPr lvl="1"/>
            <a:r>
              <a:rPr lang="en-US" dirty="0" smtClean="0"/>
              <a:t>Proclamation of 1763- British government has to pay army to protect settlers from N.A attacks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Proclamation of 1763</a:t>
            </a:r>
            <a:endParaRPr lang="en-US" dirty="0"/>
          </a:p>
        </p:txBody>
      </p:sp>
      <p:pic>
        <p:nvPicPr>
          <p:cNvPr id="4" name="Content Placeholder 3" descr="download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1981200"/>
            <a:ext cx="5105400" cy="4267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Raising Revenue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raise money for the costs, Parliament decided to tax the colonists.</a:t>
            </a:r>
          </a:p>
          <a:p>
            <a:pPr lvl="1"/>
            <a:r>
              <a:rPr lang="en-US" dirty="0" smtClean="0"/>
              <a:t>Sugar Act, Smugglers</a:t>
            </a:r>
          </a:p>
          <a:p>
            <a:pPr lvl="1"/>
            <a:r>
              <a:rPr lang="en-US" dirty="0" smtClean="0"/>
              <a:t>No taxations without representation!</a:t>
            </a:r>
          </a:p>
          <a:p>
            <a:pPr lvl="1"/>
            <a:r>
              <a:rPr lang="en-US" dirty="0" smtClean="0"/>
              <a:t>Committees of Correspondence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Taxation without Representation!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Colonial Merchants Upset</a:t>
            </a:r>
          </a:p>
          <a:p>
            <a:r>
              <a:rPr lang="en-US" dirty="0" smtClean="0"/>
              <a:t>Word spread by Committee’s of Correspondence</a:t>
            </a:r>
          </a:p>
          <a:p>
            <a:pPr lvl="1"/>
            <a:r>
              <a:rPr lang="en-US" dirty="0" smtClean="0"/>
              <a:t>Colonial Committee’s that wrote letters</a:t>
            </a:r>
          </a:p>
          <a:p>
            <a:r>
              <a:rPr lang="en-US" dirty="0" smtClean="0"/>
              <a:t>Stamp Act Passed</a:t>
            </a:r>
          </a:p>
          <a:p>
            <a:r>
              <a:rPr lang="en-US" dirty="0" smtClean="0"/>
              <a:t>Sons of Liberty and Daughters of Liberty is formed</a:t>
            </a:r>
          </a:p>
          <a:p>
            <a:r>
              <a:rPr lang="en-US" dirty="0" smtClean="0"/>
              <a:t>Quartering Act 1765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37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Townshend 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Lead, paper, , paint, glass, tea</a:t>
            </a:r>
          </a:p>
          <a:p>
            <a:r>
              <a:rPr lang="en-US" dirty="0" smtClean="0"/>
              <a:t>Writs of Assistance- search homes, etc.</a:t>
            </a:r>
          </a:p>
          <a:p>
            <a:r>
              <a:rPr lang="en-US" dirty="0" smtClean="0"/>
              <a:t>Most Townshend Acts were repealed in 1770</a:t>
            </a:r>
          </a:p>
          <a:p>
            <a:pPr lvl="1"/>
            <a:r>
              <a:rPr lang="en-US" dirty="0" smtClean="0"/>
              <a:t>Parliament kept tea tax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70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Colonists Respond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Boston Massacre</a:t>
            </a:r>
          </a:p>
          <a:p>
            <a:pPr lvl="1"/>
            <a:r>
              <a:rPr lang="en-US" dirty="0" smtClean="0">
                <a:hlinkClick r:id="rId2"/>
              </a:rPr>
              <a:t>Boston Massacre- John Adams Clip</a:t>
            </a:r>
            <a:endParaRPr lang="en-US" dirty="0" smtClean="0"/>
          </a:p>
          <a:p>
            <a:pPr lvl="1"/>
            <a:r>
              <a:rPr lang="en-US" dirty="0" smtClean="0"/>
              <a:t>March 5, 1770 Several people colonists name it the Boston Massacre.</a:t>
            </a:r>
          </a:p>
          <a:p>
            <a:pPr lvl="1"/>
            <a:r>
              <a:rPr lang="en-US" dirty="0" smtClean="0"/>
              <a:t>British Troops move out of Boston</a:t>
            </a:r>
          </a:p>
          <a:p>
            <a:r>
              <a:rPr lang="en-US" dirty="0" smtClean="0"/>
              <a:t>Tea Act and Intolerable Acts</a:t>
            </a:r>
          </a:p>
          <a:p>
            <a:pPr lvl="1"/>
            <a:r>
              <a:rPr lang="en-US" dirty="0" smtClean="0"/>
              <a:t>Coercive Acts- Closing port of Boston and stricter control over Massachusetts</a:t>
            </a:r>
          </a:p>
          <a:p>
            <a:r>
              <a:rPr lang="en-US" dirty="0" smtClean="0"/>
              <a:t>First Continental Congress- </a:t>
            </a:r>
          </a:p>
          <a:p>
            <a:pPr lvl="1"/>
            <a:r>
              <a:rPr lang="en-US" dirty="0" smtClean="0"/>
              <a:t>1774 56 delegates meet and debate best way to respond to the abuses of the British.- George III refused to consider demands.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798</TotalTime>
  <Words>985</Words>
  <Application>Microsoft Office PowerPoint</Application>
  <PresentationFormat>On-screen Show (4:3)</PresentationFormat>
  <Paragraphs>181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Bell MT</vt:lpstr>
      <vt:lpstr>Bernard MT Condensed</vt:lpstr>
      <vt:lpstr>Georgia</vt:lpstr>
      <vt:lpstr>Verdana</vt:lpstr>
      <vt:lpstr>Wingdings</vt:lpstr>
      <vt:lpstr>Wingdings 2</vt:lpstr>
      <vt:lpstr>Civic</vt:lpstr>
      <vt:lpstr>Foundations of the U.S Government Unit 1</vt:lpstr>
      <vt:lpstr>Ideas about self-government</vt:lpstr>
      <vt:lpstr>Glorious Revolution</vt:lpstr>
      <vt:lpstr>French and Indian War</vt:lpstr>
      <vt:lpstr>Proclamation of 1763</vt:lpstr>
      <vt:lpstr>Raising Revenue</vt:lpstr>
      <vt:lpstr>No Taxation without Representation!</vt:lpstr>
      <vt:lpstr>Townshend Acts</vt:lpstr>
      <vt:lpstr>The Colonists Respond</vt:lpstr>
      <vt:lpstr>Lexington and Concord and Second Continental Congress</vt:lpstr>
      <vt:lpstr>Thomas Paine and Common Sense</vt:lpstr>
      <vt:lpstr>Section 2:</vt:lpstr>
      <vt:lpstr>Declaration of Independence</vt:lpstr>
      <vt:lpstr>Analyzing the Declaration</vt:lpstr>
      <vt:lpstr>Final Activity Debrief</vt:lpstr>
      <vt:lpstr>Articles of Confederation</vt:lpstr>
      <vt:lpstr>Structure of Government Under the Articles</vt:lpstr>
      <vt:lpstr>Need for Change</vt:lpstr>
      <vt:lpstr>Section 3:  A New Constitution</vt:lpstr>
      <vt:lpstr>PowerPoint Presentation</vt:lpstr>
      <vt:lpstr>Great Compromise</vt:lpstr>
      <vt:lpstr>Ratifying the Constitution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the U.S Government</dc:title>
  <dc:creator/>
  <cp:lastModifiedBy>Test User</cp:lastModifiedBy>
  <cp:revision>29</cp:revision>
  <dcterms:created xsi:type="dcterms:W3CDTF">2006-08-16T00:00:00Z</dcterms:created>
  <dcterms:modified xsi:type="dcterms:W3CDTF">2015-02-04T21:22:26Z</dcterms:modified>
</cp:coreProperties>
</file>