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9144000"/>
  <p:notesSz cx="6858000" cy="9144000"/>
  <p:embeddedFontLst>
    <p:embeddedFont>
      <p:font typeface="Raleway"/>
      <p:regular r:id="rId33"/>
      <p:bold r:id="rId34"/>
      <p:italic r:id="rId35"/>
      <p:boldItalic r:id="rId36"/>
    </p:embeddedFont>
    <p:embeddedFont>
      <p:font typeface="Rokkitt"/>
      <p:regular r:id="rId37"/>
      <p:bold r:id="rId38"/>
    </p:embeddedFont>
    <p:embeddedFont>
      <p:font typeface="Just Another Hand"/>
      <p:regular r:id="rId39"/>
    </p:embeddedFont>
    <p:embeddedFont>
      <p:font typeface="Source Sans Pro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SansPro-regular.fntdata"/><Relationship Id="rId20" Type="http://schemas.openxmlformats.org/officeDocument/2006/relationships/slide" Target="slides/slide16.xml"/><Relationship Id="rId42" Type="http://schemas.openxmlformats.org/officeDocument/2006/relationships/font" Target="fonts/SourceSansPro-italic.fntdata"/><Relationship Id="rId41" Type="http://schemas.openxmlformats.org/officeDocument/2006/relationships/font" Target="fonts/SourceSansPro-bold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43" Type="http://schemas.openxmlformats.org/officeDocument/2006/relationships/font" Target="fonts/SourceSansPro-bold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Raleway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Raleway-italic.fntdata"/><Relationship Id="rId12" Type="http://schemas.openxmlformats.org/officeDocument/2006/relationships/slide" Target="slides/slide8.xml"/><Relationship Id="rId34" Type="http://schemas.openxmlformats.org/officeDocument/2006/relationships/font" Target="fonts/Raleway-bold.fntdata"/><Relationship Id="rId15" Type="http://schemas.openxmlformats.org/officeDocument/2006/relationships/slide" Target="slides/slide11.xml"/><Relationship Id="rId37" Type="http://schemas.openxmlformats.org/officeDocument/2006/relationships/font" Target="fonts/Rokkitt-regular.fntdata"/><Relationship Id="rId14" Type="http://schemas.openxmlformats.org/officeDocument/2006/relationships/slide" Target="slides/slide10.xml"/><Relationship Id="rId36" Type="http://schemas.openxmlformats.org/officeDocument/2006/relationships/font" Target="fonts/Raleway-boldItalic.fntdata"/><Relationship Id="rId17" Type="http://schemas.openxmlformats.org/officeDocument/2006/relationships/slide" Target="slides/slide13.xml"/><Relationship Id="rId39" Type="http://schemas.openxmlformats.org/officeDocument/2006/relationships/font" Target="fonts/JustAnotherHand-regular.fntdata"/><Relationship Id="rId16" Type="http://schemas.openxmlformats.org/officeDocument/2006/relationships/slide" Target="slides/slide12.xml"/><Relationship Id="rId38" Type="http://schemas.openxmlformats.org/officeDocument/2006/relationships/font" Target="fonts/Rokkitt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x="311700" y="990667"/>
            <a:ext cx="8520600" cy="2675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793575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588391" y="1424587"/>
            <a:ext cx="8001000" cy="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rotWithShape="0" algn="tl" dir="5400000" dist="12900">
              <a:srgbClr val="000000">
                <a:alpha val="749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56" name="Shape 56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4064" lvl="0" marL="54864" marR="0" rtl="0" algn="r">
              <a:spcBef>
                <a:spcPts val="0"/>
              </a:spcBef>
              <a:buClr>
                <a:srgbClr val="E7E9C9"/>
              </a:buClr>
              <a:buFont typeface="Rokkitt"/>
              <a:buNone/>
              <a:defRPr b="0" i="0" sz="4600" u="none" cap="none" strike="noStrike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457200" y="1646236"/>
            <a:ext cx="82296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986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8509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kkitt"/>
              <a:buChar char="•"/>
              <a:defRPr b="0" i="0" sz="2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5461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3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6603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6476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5562600" y="6400800"/>
            <a:ext cx="3002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300" u="none" cap="none" strike="noStrike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1295400" y="6400800"/>
            <a:ext cx="42123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638952" y="6514567"/>
            <a:ext cx="464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600" u="none" cap="none" strike="noStrike">
                <a:solidFill>
                  <a:srgbClr val="DFE0D3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485875" y="2286000"/>
            <a:ext cx="8183700" cy="1047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636800" y="107600"/>
            <a:ext cx="44265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Shape 40"/>
          <p:cNvSpPr txBox="1"/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en.wikipedia.org/wiki/Amerindian" TargetMode="External"/><Relationship Id="rId4" Type="http://schemas.openxmlformats.org/officeDocument/2006/relationships/hyperlink" Target="https://en.wikipedia.org/wiki/Slave" TargetMode="External"/><Relationship Id="rId5" Type="http://schemas.openxmlformats.org/officeDocument/2006/relationships/hyperlink" Target="https://en.wikipedia.org/wiki/Aristotle" TargetMode="External"/><Relationship Id="rId6" Type="http://schemas.openxmlformats.org/officeDocument/2006/relationships/hyperlink" Target="https://en.wikipedia.org/wiki/Politics_(Aristotle)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pbs.org/wgbh/aia/part1/1p285.html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en.wikipedia.org/wiki/Great_Dismal_Swamp_maroons" TargetMode="External"/><Relationship Id="rId4" Type="http://schemas.openxmlformats.org/officeDocument/2006/relationships/image" Target="../media/image22.jpg"/><Relationship Id="rId5" Type="http://schemas.openxmlformats.org/officeDocument/2006/relationships/image" Target="../media/image2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jpg"/><Relationship Id="rId4" Type="http://schemas.openxmlformats.org/officeDocument/2006/relationships/image" Target="../media/image03.jpg"/><Relationship Id="rId5" Type="http://schemas.openxmlformats.org/officeDocument/2006/relationships/image" Target="../media/image14.jpg"/><Relationship Id="rId6" Type="http://schemas.openxmlformats.org/officeDocument/2006/relationships/image" Target="../media/image0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jpg"/><Relationship Id="rId4" Type="http://schemas.openxmlformats.org/officeDocument/2006/relationships/image" Target="../media/image04.jpg"/><Relationship Id="rId5" Type="http://schemas.openxmlformats.org/officeDocument/2006/relationships/image" Target="../media/image12.jpg"/><Relationship Id="rId6" Type="http://schemas.openxmlformats.org/officeDocument/2006/relationships/image" Target="../media/image0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Rokkitt"/>
                <a:ea typeface="Rokkitt"/>
                <a:cs typeface="Rokkitt"/>
                <a:sym typeface="Rokkitt"/>
              </a:rPr>
              <a:t>Overview of Period 1: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9250" lvl="0" marL="457200">
              <a:spcBef>
                <a:spcPts val="0"/>
              </a:spcBef>
              <a:spcAft>
                <a:spcPts val="1700"/>
              </a:spcAft>
              <a:buClr>
                <a:srgbClr val="000000"/>
              </a:buClr>
              <a:buSzPct val="100000"/>
              <a:buFont typeface="Rokkitt"/>
            </a:pPr>
            <a:r>
              <a:rPr lang="en-US" sz="190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Test structure:</a:t>
            </a:r>
          </a:p>
          <a:p>
            <a:pPr indent="-349250" lvl="1" marL="914400">
              <a:spcBef>
                <a:spcPts val="0"/>
              </a:spcBef>
              <a:spcAft>
                <a:spcPts val="17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90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Period 1 is roughly 5% of the exam:</a:t>
            </a:r>
          </a:p>
          <a:p>
            <a:pPr indent="-349250" lvl="1" marL="914400">
              <a:spcBef>
                <a:spcPts val="0"/>
              </a:spcBef>
              <a:spcAft>
                <a:spcPts val="17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90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You will NOT see an essay exclusively on this period</a:t>
            </a:r>
          </a:p>
          <a:p>
            <a:pPr indent="-349250" lvl="2" marL="1371600">
              <a:spcBef>
                <a:spcPts val="0"/>
              </a:spcBef>
              <a:spcAft>
                <a:spcPts val="17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90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You could see a topic that incorporates this period as part of a broader idea</a:t>
            </a:r>
          </a:p>
          <a:p>
            <a:pPr indent="-349250" lvl="3" marL="1828800">
              <a:spcBef>
                <a:spcPts val="0"/>
              </a:spcBef>
              <a:spcAft>
                <a:spcPts val="1700"/>
              </a:spcAft>
              <a:buClr>
                <a:srgbClr val="000000"/>
              </a:buClr>
              <a:buSzPct val="100000"/>
              <a:buFont typeface="Rokkitt"/>
            </a:pPr>
            <a:r>
              <a:rPr lang="en-US" sz="190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For example - Experiences of European countries in America</a:t>
            </a:r>
          </a:p>
          <a:p>
            <a:pPr indent="-349250" lvl="0" marL="457200">
              <a:spcBef>
                <a:spcPts val="0"/>
              </a:spcBef>
              <a:spcAft>
                <a:spcPts val="1700"/>
              </a:spcAft>
              <a:buClr>
                <a:srgbClr val="000000"/>
              </a:buClr>
              <a:buSzPct val="100000"/>
              <a:buFont typeface="Rokkitt"/>
            </a:pPr>
            <a:r>
              <a:rPr lang="en-US" sz="190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Why was 1491 - 1607 chosen for the dates?</a:t>
            </a:r>
          </a:p>
          <a:p>
            <a:pPr indent="-349250" lvl="1" marL="914400">
              <a:spcBef>
                <a:spcPts val="0"/>
              </a:spcBef>
              <a:spcAft>
                <a:spcPts val="17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90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1491 = 1 year prior to European contact</a:t>
            </a:r>
          </a:p>
          <a:p>
            <a:pPr indent="-349250" lvl="1" marL="914400">
              <a:spcBef>
                <a:spcPts val="0"/>
              </a:spcBef>
              <a:spcAft>
                <a:spcPts val="17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90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1607 = first permanent English settlement - Jamestown</a:t>
            </a:r>
          </a:p>
          <a:p>
            <a:pPr indent="-34925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90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Much of the focus of this period is on Native life PRIOR to contact, and interactions between Natives, Africans, and Europeans (</a:t>
            </a:r>
            <a:r>
              <a:rPr b="1" lang="en-US" sz="190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Columbian Exchange</a:t>
            </a:r>
            <a:r>
              <a:rPr lang="en-US" sz="190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)</a:t>
            </a: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Key Terms to know more about are in </a:t>
            </a:r>
            <a:r>
              <a:rPr b="1" lang="en-US" sz="190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BOLD and </a:t>
            </a:r>
            <a:r>
              <a:rPr b="1" lang="en-US" sz="1900" u="sng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underlined</a:t>
            </a:r>
            <a:r>
              <a:rPr b="1" lang="en-US" sz="190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- that doesn’t mean you only study those.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kkitt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Different and increasingly complex societies develop due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to diverse environments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Atlantic Seaboard Settlements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Coastal Plains:</a:t>
            </a:r>
          </a:p>
          <a:p>
            <a:pPr indent="45720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-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from New Jersey to Florid</a:t>
            </a:r>
            <a:r>
              <a:rPr lang="en-US" sz="2400">
                <a:solidFill>
                  <a:srgbClr val="000000"/>
                </a:solidFill>
              </a:rPr>
              <a:t>a</a:t>
            </a:r>
          </a:p>
          <a:p>
            <a:pPr indent="45720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-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built timber &amp; bark lodgings along rivers</a:t>
            </a:r>
          </a:p>
          <a:p>
            <a:pPr indent="45720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-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rivers &amp; Atlantic Ocean utilized for food</a:t>
            </a:r>
          </a:p>
          <a:p>
            <a:pPr indent="-200660" lvl="2" marL="82296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95833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00660" lvl="2" marL="82296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00660" lvl="2" marL="82296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00660" lvl="2" marL="82296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0066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descr="The_village_of_Pomeioc,_North_Carolina,_1885,_color_-_NARA_-_535753.jpg"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3475" y="3748324"/>
            <a:ext cx="2918598" cy="2963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rIns="22860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002060"/>
              </a:buClr>
              <a:buSzPct val="25000"/>
              <a:buFont typeface="Rokkitt"/>
              <a:buNone/>
            </a:pPr>
            <a:r>
              <a:rPr b="0" i="0" lang="en-US" sz="4320" u="none" cap="none" strike="noStrike">
                <a:solidFill>
                  <a:srgbClr val="002060"/>
                </a:solidFill>
                <a:latin typeface="Rokkitt"/>
                <a:ea typeface="Rokkitt"/>
                <a:cs typeface="Rokkitt"/>
                <a:sym typeface="Rokkitt"/>
              </a:rPr>
              <a:t>Period 1</a:t>
            </a:r>
            <a:br>
              <a:rPr b="0" i="0" lang="en-US" sz="4320" u="none" cap="none" strike="noStrike">
                <a:solidFill>
                  <a:srgbClr val="002060"/>
                </a:solidFill>
                <a:latin typeface="Rokkitt"/>
                <a:ea typeface="Rokkitt"/>
                <a:cs typeface="Rokkitt"/>
                <a:sym typeface="Rokkitt"/>
              </a:rPr>
            </a:br>
            <a:r>
              <a:rPr b="0" i="0" lang="en-US" sz="4320" u="none" cap="none" strike="noStrike">
                <a:solidFill>
                  <a:srgbClr val="002060"/>
                </a:solidFill>
                <a:latin typeface="Rokkitt"/>
                <a:ea typeface="Rokkitt"/>
                <a:cs typeface="Rokkitt"/>
                <a:sym typeface="Rokkitt"/>
              </a:rPr>
              <a:t>1491 – 1607</a:t>
            </a:r>
            <a:br>
              <a:rPr b="0" i="0" lang="en-US" sz="4320" u="none" cap="none" strike="noStrike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rPr>
            </a:br>
            <a:r>
              <a:rPr b="0" i="0" lang="en-US" sz="4320" u="none" cap="none" strike="noStrike">
                <a:solidFill>
                  <a:srgbClr val="002060"/>
                </a:solidFill>
                <a:latin typeface="Rokkitt"/>
                <a:ea typeface="Rokkitt"/>
                <a:cs typeface="Rokkitt"/>
                <a:sym typeface="Rokkitt"/>
              </a:rPr>
              <a:t>Key Concept 1.2</a:t>
            </a:r>
          </a:p>
        </p:txBody>
      </p:sp>
      <p:sp>
        <p:nvSpPr>
          <p:cNvPr id="137" name="Shape 137"/>
          <p:cNvSpPr txBox="1"/>
          <p:nvPr>
            <p:ph idx="1" type="subTitle"/>
          </p:nvPr>
        </p:nvSpPr>
        <p:spPr>
          <a:xfrm>
            <a:off x="228600" y="2819400"/>
            <a:ext cx="8465234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246875" tIns="45700">
            <a:noAutofit/>
          </a:bodyPr>
          <a:lstStyle/>
          <a:p>
            <a:pPr lv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E</a:t>
            </a:r>
          </a:p>
          <a:p>
            <a:pPr lv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lv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European overseas expansion resulted in the:</a:t>
            </a:r>
          </a:p>
          <a:p>
            <a: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Courier New"/>
              <a:buChar char="o"/>
            </a:pPr>
            <a:r>
              <a:rPr b="1" i="0" lang="en-US" sz="2600" u="sng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Columbian Exchange</a:t>
            </a:r>
          </a:p>
          <a:p>
            <a:pPr indent="0" lvl="2" marL="91440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0" i="0" lang="en-US" sz="23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a series of interactions and adaptations among societies across the Atlantic</a:t>
            </a:r>
          </a:p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kkitt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European arrival triggered extensive demographic and social change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Noto Sans Symbols"/>
              <a:buChar char="⦿"/>
            </a:pPr>
            <a:r>
              <a:rPr b="0" i="0" lang="en-US" sz="32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Widespread deadly epidemics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Rokkitt"/>
              <a:buChar char="•"/>
            </a:pPr>
            <a:r>
              <a:rPr lang="en-US">
                <a:solidFill>
                  <a:srgbClr val="000000"/>
                </a:solidFill>
              </a:rPr>
              <a:t>Smallpox</a:t>
            </a:r>
            <a:r>
              <a:rPr b="0" i="0" lang="en-US" sz="26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, measles,  influenza</a:t>
            </a:r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Noto Sans Symbols"/>
              <a:buChar char="⦿"/>
            </a:pPr>
            <a:r>
              <a:rPr b="0" i="0" lang="en-US" sz="32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Racially mixed populations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97500"/>
              <a:buFont typeface="Rokkitt"/>
              <a:buChar char="•"/>
            </a:pPr>
            <a:r>
              <a:rPr b="1" lang="en-US" u="sng">
                <a:solidFill>
                  <a:srgbClr val="000000"/>
                </a:solidFill>
              </a:rPr>
              <a:t>M</a:t>
            </a:r>
            <a:r>
              <a:rPr b="1" i="0" lang="en-US" sz="2600" u="sng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estizo: </a:t>
            </a:r>
            <a:r>
              <a:rPr b="0" i="0" lang="en-US" sz="26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2400">
                <a:solidFill>
                  <a:srgbClr val="222222"/>
                </a:solidFill>
              </a:rPr>
              <a:t>(in Latin America) a man of mixed race, especially the offspring of a Spaniard and an American Indian.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97500"/>
              <a:buFont typeface="Rokkitt"/>
              <a:buChar char="•"/>
            </a:pPr>
            <a:r>
              <a:rPr lang="en-US">
                <a:solidFill>
                  <a:srgbClr val="000000"/>
                </a:solidFill>
              </a:rPr>
              <a:t>M</a:t>
            </a:r>
            <a:r>
              <a:rPr b="0" i="0" lang="en-US" sz="26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ulatto: </a:t>
            </a:r>
            <a:r>
              <a:rPr lang="en-US" sz="2400">
                <a:solidFill>
                  <a:srgbClr val="222222"/>
                </a:solidFill>
              </a:rPr>
              <a:t>a person of mixed white and black ancestry, especially a person with one white and one black parent.</a:t>
            </a:r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Noto Sans Symbols"/>
              <a:buChar char="⦿"/>
            </a:pPr>
            <a:r>
              <a:rPr b="0" i="0" lang="en-US" sz="32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Caste system:</a:t>
            </a:r>
          </a:p>
          <a:p>
            <a:pPr indent="-233680" lvl="1" marL="640080" marR="0" rtl="0" algn="l">
              <a:spcBef>
                <a:spcPts val="400"/>
              </a:spcBef>
              <a:buClr>
                <a:srgbClr val="000000"/>
              </a:buClr>
              <a:buSzPct val="90000"/>
              <a:buFont typeface="Rokkitt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based upon intermixture of Spanish settlers, Africans, and indigenous Native Americans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obrien\Pictures\APUSH 2014 - 2015\Period 1\mestizo.png" id="148" name="Shape 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381000"/>
            <a:ext cx="4332000" cy="288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obrien\Pictures\APUSH 2014 - 2015\Period 1\mulatto.png" id="149" name="Shape 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1475" y="2977525"/>
            <a:ext cx="4584900" cy="333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obrien\Pictures\APUSH 2014 - 2015\Period 1\encomienda 2.png" id="154" name="Shape 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525"/>
            <a:ext cx="3877200" cy="290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comienda system.jpg"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3475" y="2696602"/>
            <a:ext cx="5851275" cy="406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kkitt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European arrival triggered extensive demographic and social change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Noto Sans Symbols"/>
              <a:buChar char="⦿"/>
            </a:pPr>
            <a:r>
              <a:rPr b="0" i="0" lang="en-US" sz="32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Spanish/Portuguese traders </a:t>
            </a:r>
            <a:r>
              <a:rPr lang="en-US">
                <a:solidFill>
                  <a:srgbClr val="000000"/>
                </a:solidFill>
              </a:rPr>
              <a:t>reached</a:t>
            </a:r>
            <a:r>
              <a:rPr b="0" i="0" lang="en-US" sz="32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West Africa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Rokkitt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trade for resources, slaves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Rokkitt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Prince Henry the Navigator- Led Portug</a:t>
            </a:r>
            <a:r>
              <a:rPr lang="en-US">
                <a:solidFill>
                  <a:srgbClr val="000000"/>
                </a:solidFill>
              </a:rPr>
              <a:t>uese exploration of African Coast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Rokkitt"/>
              <a:buChar char="•"/>
            </a:pPr>
            <a:r>
              <a:rPr lang="en-US">
                <a:solidFill>
                  <a:srgbClr val="000000"/>
                </a:solidFill>
              </a:rPr>
              <a:t>Begin new age of racism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Noto Sans Symbols"/>
              <a:buChar char="⦿"/>
            </a:pPr>
            <a:r>
              <a:rPr b="0" i="0" lang="en-US" sz="32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New crops, livestock introduced to New World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Rokkitt"/>
              <a:buChar char="•"/>
            </a:pPr>
            <a:r>
              <a:rPr b="1" i="0" lang="en-US" sz="2600" u="sng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Columbian Exchange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Rokkitt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sugar cane, bluegrasses, pigs, horses, cows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90000"/>
              <a:buFont typeface="Rokkitt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the wheel, iron implements, guns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Columbian Exchange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457200" y="1646236"/>
            <a:ext cx="8229600" cy="452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olumbian Exchange.jpg"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37" y="381000"/>
            <a:ext cx="8239125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kkitt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European arrival triggered extensive demographic and social change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457200" y="1981199"/>
            <a:ext cx="8229600" cy="4191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60" u="sng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Encomienda System:</a:t>
            </a:r>
          </a:p>
          <a:p>
            <a:pPr indent="-248634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lang="en-US" sz="2400">
                <a:solidFill>
                  <a:srgbClr val="000000"/>
                </a:solidFill>
              </a:rPr>
              <a:t>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lave labor used in New World Spanish colonies</a:t>
            </a:r>
          </a:p>
          <a:p>
            <a:pPr indent="-23749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lang="en-US" sz="2400">
                <a:solidFill>
                  <a:srgbClr val="000000"/>
                </a:solidFill>
              </a:rPr>
              <a:t>-V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ast tracts of land </a:t>
            </a:r>
          </a:p>
          <a:p>
            <a:pPr indent="-23749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lang="en-US" sz="2400">
                <a:solidFill>
                  <a:srgbClr val="000000"/>
                </a:solidFill>
              </a:rPr>
              <a:t>-T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he indigenous people living there</a:t>
            </a:r>
            <a:r>
              <a:rPr lang="en-US" sz="2400">
                <a:solidFill>
                  <a:srgbClr val="000000"/>
                </a:solidFill>
              </a:rPr>
              <a:t> were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given to the Spanish lord/conquistador,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who promises to uplift and Christianize them!</a:t>
            </a:r>
            <a:r>
              <a:rPr lang="en-US" sz="2400">
                <a:solidFill>
                  <a:srgbClr val="000000"/>
                </a:solidFill>
              </a:rPr>
              <a:t>  </a:t>
            </a:r>
          </a:p>
          <a:p>
            <a:pPr indent="-23749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lang="en-US" sz="2400">
                <a:solidFill>
                  <a:srgbClr val="000000"/>
                </a:solidFill>
              </a:rPr>
              <a:t>-S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lavery by an</a:t>
            </a:r>
            <a:r>
              <a:rPr lang="en-US" sz="2400">
                <a:solidFill>
                  <a:srgbClr val="000000"/>
                </a:solidFill>
              </a:rPr>
              <a:t>o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ther name</a:t>
            </a:r>
            <a:r>
              <a:rPr lang="en-US" sz="2400">
                <a:solidFill>
                  <a:srgbClr val="000000"/>
                </a:solidFill>
              </a:rPr>
              <a:t>- o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ften brutalized, exploited in sugar fields, silver mines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kkitt"/>
              <a:buNone/>
            </a:pPr>
            <a:r>
              <a:rPr b="0" i="0" lang="en-US" sz="252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European expansion caused social/religious, political, and economic competition and promoted empire building.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Noto Sans Symbols"/>
              <a:buChar char="⦿"/>
            </a:pPr>
            <a:r>
              <a:rPr b="0" i="0" lang="en-US" sz="32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Causes of European expansion:</a:t>
            </a:r>
          </a:p>
          <a:p>
            <a:pPr indent="-237490" lvl="1" marL="64008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The 3 G’s</a:t>
            </a:r>
            <a:r>
              <a:rPr lang="en-US" sz="2400">
                <a:solidFill>
                  <a:srgbClr val="000000"/>
                </a:solidFill>
              </a:rPr>
              <a:t>: 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Gold, God, Glory</a:t>
            </a:r>
          </a:p>
          <a:p>
            <a:pPr indent="-200660" lvl="2" marL="82296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Noto Sans Symbols"/>
              <a:buChar char="⦿"/>
            </a:pPr>
            <a:r>
              <a:rPr b="0" i="0" lang="en-US" sz="32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New crops from the America’s fuel population growth</a:t>
            </a:r>
          </a:p>
          <a:p>
            <a:pPr indent="-237490" lvl="1" marL="64008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1" i="0" lang="en-US" sz="2400" u="sng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Columbian Exchange</a:t>
            </a:r>
            <a:r>
              <a:rPr b="1" lang="en-US" sz="2400" u="sng">
                <a:solidFill>
                  <a:srgbClr val="000000"/>
                </a:solidFill>
              </a:rPr>
              <a:t>:</a:t>
            </a:r>
            <a:r>
              <a:rPr lang="en-US" sz="2400">
                <a:solidFill>
                  <a:srgbClr val="000000"/>
                </a:solidFill>
              </a:rPr>
              <a:t> 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beans, corn (maize), sweet/white potatoes, tomatoes, tobacco,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kkitt"/>
              <a:buNone/>
            </a:pPr>
            <a:r>
              <a:rPr b="0" i="0" lang="en-US" sz="252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European expansion caused social/religious, political, and economic competition and promoted empire building.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Noto Sans Symbols"/>
              <a:buChar char="⦿"/>
            </a:pPr>
            <a:r>
              <a:rPr b="0" i="0" lang="en-US" sz="32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New sources of wealth</a:t>
            </a:r>
          </a:p>
          <a:p>
            <a:pPr indent="-237490" lvl="1" marL="64008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gold, silver</a:t>
            </a:r>
            <a:r>
              <a:rPr lang="en-US" sz="2400">
                <a:solidFill>
                  <a:srgbClr val="000000"/>
                </a:solidFill>
              </a:rPr>
              <a:t>: 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fuel shift from </a:t>
            </a:r>
            <a:r>
              <a:rPr b="1" i="0" lang="en-US" sz="2400" u="sng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feudalism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to </a:t>
            </a:r>
            <a:r>
              <a:rPr b="1" i="0" lang="en-US" sz="2400" u="sng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capitalism</a:t>
            </a:r>
          </a:p>
        </p:txBody>
      </p:sp>
      <p:pic>
        <p:nvPicPr>
          <p:cNvPr descr="C:\Users\dobrien\Pictures\APUSH 2014 - 2015\Period 1\feudalism chart.png" id="187" name="Shape 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725" y="3200400"/>
            <a:ext cx="37575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obrien\Pictures\APUSH 2014 - 2015\Period 1\capitalism.png" id="188" name="Shape 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03350" y="2999125"/>
            <a:ext cx="2514600" cy="32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rIns="22860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002060"/>
              </a:buClr>
              <a:buSzPct val="25000"/>
              <a:buFont typeface="Rokkitt"/>
              <a:buNone/>
            </a:pPr>
            <a:r>
              <a:rPr b="0" i="0" lang="en-US" sz="4800" u="none" cap="none" strike="noStrike">
                <a:solidFill>
                  <a:srgbClr val="002060"/>
                </a:solidFill>
                <a:latin typeface="Rokkitt"/>
                <a:ea typeface="Rokkitt"/>
                <a:cs typeface="Rokkitt"/>
                <a:sym typeface="Rokkitt"/>
              </a:rPr>
              <a:t>Period 1:</a:t>
            </a:r>
            <a:br>
              <a:rPr b="0" i="0" lang="en-US" sz="4800" u="none" cap="none" strike="noStrike">
                <a:solidFill>
                  <a:srgbClr val="002060"/>
                </a:solidFill>
                <a:latin typeface="Rokkitt"/>
                <a:ea typeface="Rokkitt"/>
                <a:cs typeface="Rokkitt"/>
                <a:sym typeface="Rokkitt"/>
              </a:rPr>
            </a:br>
            <a:r>
              <a:rPr b="0" i="0" lang="en-US" sz="4800" u="none" cap="none" strike="noStrike">
                <a:solidFill>
                  <a:srgbClr val="002060"/>
                </a:solidFill>
                <a:latin typeface="Rokkitt"/>
                <a:ea typeface="Rokkitt"/>
                <a:cs typeface="Rokkitt"/>
                <a:sym typeface="Rokkitt"/>
              </a:rPr>
              <a:t>1491 - 1607</a:t>
            </a:r>
          </a:p>
        </p:txBody>
      </p:sp>
      <p:sp>
        <p:nvSpPr>
          <p:cNvPr id="72" name="Shape 72"/>
          <p:cNvSpPr txBox="1"/>
          <p:nvPr>
            <p:ph idx="1" type="subTitle"/>
          </p:nvPr>
        </p:nvSpPr>
        <p:spPr>
          <a:xfrm>
            <a:off x="359425" y="4155450"/>
            <a:ext cx="57399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24687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72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On </a:t>
            </a:r>
            <a:r>
              <a:rPr b="0" i="0" lang="en-US" sz="272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a North American continent </a:t>
            </a:r>
            <a:r>
              <a:rPr b="0" i="0" lang="en-US" sz="272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controlled </a:t>
            </a:r>
            <a:r>
              <a:rPr b="0" i="0" lang="en-US" sz="272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by American Indians, contact among the peoples of Europe, the Americas, and West Africa created a new world.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kkitt"/>
              <a:buNone/>
            </a:pPr>
            <a:r>
              <a:rPr b="0" i="0" lang="en-US" sz="252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European expansion caused social/religious, political, and economic competition and promoted empire building.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Noto Sans Symbols"/>
              <a:buChar char="⦿"/>
            </a:pPr>
            <a:r>
              <a:rPr b="0" i="0" lang="en-US" sz="32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Improvements in technology and trade</a:t>
            </a:r>
          </a:p>
          <a:p>
            <a:pPr indent="-25019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lang="en-US">
                <a:solidFill>
                  <a:srgbClr val="000000"/>
                </a:solidFill>
              </a:rPr>
              <a:t>weapons</a:t>
            </a:r>
          </a:p>
          <a:p>
            <a:pPr indent="-25019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1" i="0" lang="en-US" u="sng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bureaucracy</a:t>
            </a:r>
            <a:r>
              <a:rPr b="0" i="0" lang="en-US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, mechanical printing</a:t>
            </a:r>
          </a:p>
          <a:p>
            <a:pPr indent="-25019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0" i="0" lang="en-US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amassing wealth/dominating people positively valued on Earth and towards salvation (Lies, p.33)</a:t>
            </a:r>
          </a:p>
          <a:p>
            <a:pPr indent="-25019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0" i="0" lang="en-US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nature of European Christianity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b="0" i="0" lang="en-US" sz="26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rationalized conquest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b="0" i="0" lang="en-US" sz="26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“the Requirement” (Lies, p. 34)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None/>
            </a:pPr>
            <a:r>
              <a:t/>
            </a:r>
            <a:endParaRPr b="0" i="0" u="none" cap="none" strike="noStrik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90000"/>
              <a:buFont typeface="Rokkitt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kkitt"/>
              <a:buNone/>
            </a:pPr>
            <a:r>
              <a:rPr b="0" i="0" lang="en-US" sz="252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European expansion caused social/religious, political, and economic competition and promoted empire building.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Noto Sans Symbols"/>
              <a:buChar char="⦿"/>
            </a:pPr>
            <a:r>
              <a:rPr b="0" i="0" lang="en-US" sz="32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Improvements in technology and trade</a:t>
            </a:r>
          </a:p>
          <a:p>
            <a:pPr indent="-250190" lvl="1" marL="64008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0" i="0" lang="en-US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European success in island conquests- Malta, Sardinia, Canary Islands, Ireland,  etc…a route to wealth</a:t>
            </a:r>
          </a:p>
          <a:p>
            <a:pPr indent="-250190" lvl="1" marL="64008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0" i="0" lang="en-US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caravel- smal</a:t>
            </a:r>
            <a:r>
              <a:rPr lang="en-US">
                <a:solidFill>
                  <a:srgbClr val="000000"/>
                </a:solidFill>
              </a:rPr>
              <a:t>l, </a:t>
            </a:r>
            <a:r>
              <a:rPr b="0" i="0" lang="en-US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fast Spanish ship</a:t>
            </a:r>
          </a:p>
          <a:p>
            <a:pPr indent="-250190" lvl="1" marL="64008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0" i="0" lang="en-US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sextant- </a:t>
            </a:r>
            <a:r>
              <a:rPr lang="en-US">
                <a:solidFill>
                  <a:srgbClr val="000000"/>
                </a:solidFill>
              </a:rPr>
              <a:t>measures altitude</a:t>
            </a:r>
          </a:p>
          <a:p>
            <a:pPr indent="-250190" lvl="1" marL="64008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1" i="0" lang="en-US" u="sng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joint-stock companies</a:t>
            </a:r>
            <a:r>
              <a:rPr b="1" lang="en-US" u="sng">
                <a:solidFill>
                  <a:srgbClr val="000000"/>
                </a:solidFill>
              </a:rPr>
              <a:t>- </a:t>
            </a:r>
            <a:r>
              <a:rPr b="0" i="0" lang="en-US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precursor to corporation</a:t>
            </a:r>
          </a:p>
          <a:p>
            <a:pPr indent="0" lvl="0" marL="457200" marR="0" rtl="0" algn="l">
              <a:spcBef>
                <a:spcPts val="400"/>
              </a:spcBef>
              <a:buNone/>
            </a:pPr>
            <a:r>
              <a:t/>
            </a:r>
            <a:endParaRPr b="0" i="0" u="none" cap="none" strike="noStrike">
              <a:solidFill>
                <a:srgbClr val="002060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descr="C:\Users\dobrien\Pictures\APUSH 2014 - 2015\Period 1\sextant.png" id="201" name="Shape 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800" y="5071975"/>
            <a:ext cx="17418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obrien\Pictures\APUSH 2014 - 2015\Period 1\caravel.png" id="202" name="Shape 2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1800" y="4964425"/>
            <a:ext cx="21807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rIns="22860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002060"/>
              </a:buClr>
              <a:buSzPct val="25000"/>
              <a:buFont typeface="Rokkitt"/>
              <a:buNone/>
            </a:pPr>
            <a:r>
              <a:rPr b="0" i="0" lang="en-US" sz="4320" u="none" cap="none" strike="noStrike">
                <a:solidFill>
                  <a:srgbClr val="002060"/>
                </a:solidFill>
                <a:latin typeface="Rokkitt"/>
                <a:ea typeface="Rokkitt"/>
                <a:cs typeface="Rokkitt"/>
                <a:sym typeface="Rokkitt"/>
              </a:rPr>
              <a:t>Period 1</a:t>
            </a:r>
            <a:br>
              <a:rPr b="0" i="0" lang="en-US" sz="4320" u="none" cap="none" strike="noStrike">
                <a:solidFill>
                  <a:srgbClr val="002060"/>
                </a:solidFill>
                <a:latin typeface="Rokkitt"/>
                <a:ea typeface="Rokkitt"/>
                <a:cs typeface="Rokkitt"/>
                <a:sym typeface="Rokkitt"/>
              </a:rPr>
            </a:br>
            <a:r>
              <a:rPr b="0" i="0" lang="en-US" sz="4320" u="none" cap="none" strike="noStrike">
                <a:solidFill>
                  <a:srgbClr val="002060"/>
                </a:solidFill>
                <a:latin typeface="Rokkitt"/>
                <a:ea typeface="Rokkitt"/>
                <a:cs typeface="Rokkitt"/>
                <a:sym typeface="Rokkitt"/>
              </a:rPr>
              <a:t>1491 – 1607</a:t>
            </a:r>
            <a:br>
              <a:rPr b="0" i="0" lang="en-US" sz="4320" u="none" cap="none" strike="noStrike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rPr>
            </a:br>
            <a:r>
              <a:rPr b="0" i="0" lang="en-US" sz="4320" u="none" cap="none" strike="noStrike">
                <a:solidFill>
                  <a:srgbClr val="002060"/>
                </a:solidFill>
                <a:latin typeface="Rokkitt"/>
                <a:ea typeface="Rokkitt"/>
                <a:cs typeface="Rokkitt"/>
                <a:sym typeface="Rokkitt"/>
              </a:rPr>
              <a:t>Key Concept 1.3</a:t>
            </a:r>
          </a:p>
        </p:txBody>
      </p:sp>
      <p:sp>
        <p:nvSpPr>
          <p:cNvPr id="208" name="Shape 208"/>
          <p:cNvSpPr txBox="1"/>
          <p:nvPr>
            <p:ph idx="1" type="subTitle"/>
          </p:nvPr>
        </p:nvSpPr>
        <p:spPr>
          <a:xfrm>
            <a:off x="204475" y="3881900"/>
            <a:ext cx="8465100" cy="25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246875" tIns="45700">
            <a:noAutofit/>
          </a:bodyPr>
          <a:lstStyle/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kkitt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Contacts among American Indians, Africans, and Europeans challenged the worldviews of each group.</a:t>
            </a:r>
          </a:p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399675" y="1366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kkitt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European expansion/contact dramatically altered European views of social, political, and economic relationships between white and nonwhite peoples.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399675" y="1585124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Contact with people different from themselves caused debates</a:t>
            </a:r>
          </a:p>
          <a:p>
            <a:pPr indent="-19939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comparisons of nature and degrees of civility</a:t>
            </a:r>
          </a:p>
          <a:p>
            <a:pPr indent="-19939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1" i="0" lang="en-US" sz="1800" u="sng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Juan de </a:t>
            </a:r>
            <a:r>
              <a:rPr b="1" lang="en-US" sz="1800" u="sng">
                <a:solidFill>
                  <a:srgbClr val="000000"/>
                </a:solidFill>
              </a:rPr>
              <a:t>Sepúlveda, Bartolomé</a:t>
            </a:r>
            <a:r>
              <a:rPr b="1" i="0" lang="en-US" sz="1800" u="sng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de Las Casas</a:t>
            </a: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How should Native American’s be governed?  </a:t>
            </a:r>
          </a:p>
          <a:p>
            <a: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800">
                <a:solidFill>
                  <a:srgbClr val="000000"/>
                </a:solidFill>
              </a:rPr>
              <a:t>Sepulveda- as slaves, naturally Spanish are given authority “</a:t>
            </a:r>
            <a:r>
              <a:rPr i="1" lang="en-US" sz="180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claiming that the </a:t>
            </a:r>
            <a:r>
              <a:rPr i="1" lang="en-US" sz="1800">
                <a:solidFill>
                  <a:srgbClr val="0B008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Amerindians</a:t>
            </a:r>
            <a:r>
              <a:rPr i="1" lang="en-US" sz="180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were "natural </a:t>
            </a:r>
            <a:r>
              <a:rPr i="1" lang="en-US" sz="1800">
                <a:solidFill>
                  <a:srgbClr val="0B008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slaves</a:t>
            </a:r>
            <a:r>
              <a:rPr i="1" lang="en-US" sz="180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 as defined by </a:t>
            </a:r>
            <a:r>
              <a:rPr i="1" lang="en-US" sz="1800">
                <a:solidFill>
                  <a:srgbClr val="0B0080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Aristotle</a:t>
            </a:r>
            <a:r>
              <a:rPr i="1" lang="en-US" sz="180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 Book I of </a:t>
            </a:r>
            <a:r>
              <a:rPr i="1" lang="en-US" sz="1800">
                <a:solidFill>
                  <a:srgbClr val="0B0080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Politics</a:t>
            </a:r>
            <a:r>
              <a:rPr i="1" lang="en-US" sz="1800">
                <a:solidFill>
                  <a:srgbClr val="000000"/>
                </a:solidFill>
              </a:rPr>
              <a:t>”</a:t>
            </a:r>
          </a:p>
          <a:p>
            <a: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800">
                <a:solidFill>
                  <a:srgbClr val="000000"/>
                </a:solidFill>
              </a:rPr>
              <a:t>Las Casas- governed as anyone else in Spain- </a:t>
            </a:r>
            <a:r>
              <a:rPr lang="en-US" sz="180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“</a:t>
            </a:r>
            <a:r>
              <a:rPr i="1" lang="en-US" sz="180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Las Casas thought they should be governed just like any other people in Spain, while Sepúlveda thought they should become slaves.” </a:t>
            </a: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2400" u="sng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ethnocentrism</a:t>
            </a:r>
            <a:r>
              <a:rPr b="1" lang="en-US" sz="2400" u="sng">
                <a:solidFill>
                  <a:srgbClr val="000000"/>
                </a:solidFill>
              </a:rPr>
              <a:t>- </a:t>
            </a:r>
            <a:r>
              <a:rPr lang="en-US" sz="2400">
                <a:solidFill>
                  <a:srgbClr val="000000"/>
                </a:solidFill>
              </a:rPr>
              <a:t>B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elief that one’s own culture and way of life is best, superior to all others</a:t>
            </a:r>
            <a:r>
              <a:rPr lang="en-US" sz="2400">
                <a:solidFill>
                  <a:srgbClr val="000000"/>
                </a:solidFill>
              </a:rPr>
              <a:t>.  C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ommon among all human cultures.</a:t>
            </a:r>
          </a:p>
          <a:p>
            <a:pPr indent="-199390" lvl="1" marL="640080" marR="0" rtl="0" algn="l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Rokkitt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belief in white superiority evolves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172525" y="158150"/>
            <a:ext cx="8514300" cy="127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kkitt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European expansion/contact dramatically altered European views of social, political, and economic relationships between white and nonwhite peoples.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457200" y="1904999"/>
            <a:ext cx="8229600" cy="4267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Politically</a:t>
            </a:r>
          </a:p>
          <a:p>
            <a:pPr indent="-25019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0" i="0" lang="en-US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challenged European ideas of government, social organization</a:t>
            </a:r>
          </a:p>
          <a:p>
            <a:pPr indent="-25019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0" i="0" lang="en-US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“Lies”, pp. 57-58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Religiously</a:t>
            </a:r>
          </a:p>
          <a:p>
            <a:pPr indent="-25019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0" i="0" lang="en-US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challenged Europe’s uniformity</a:t>
            </a:r>
          </a:p>
          <a:p>
            <a:pPr indent="-25019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0" i="0" lang="en-US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leads to Protestant Reformation</a:t>
            </a:r>
          </a:p>
          <a:p>
            <a:pPr indent="-25019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85714"/>
              <a:buFont typeface="Rokkitt"/>
              <a:buChar char="•"/>
            </a:pPr>
            <a:r>
              <a:rPr b="0" i="0" lang="en-US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established </a:t>
            </a:r>
            <a:r>
              <a:rPr b="1" i="0" lang="en-US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“</a:t>
            </a:r>
            <a:r>
              <a:rPr b="1" i="1" lang="en-US" u="sng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mission system</a:t>
            </a:r>
            <a:r>
              <a:rPr b="1" i="0" lang="en-US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” </a:t>
            </a:r>
            <a:r>
              <a:rPr b="0" i="0" lang="en-US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1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mission system</a:t>
            </a:r>
            <a:r>
              <a:rPr lang="en-US" sz="1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was a chain of </a:t>
            </a:r>
            <a:r>
              <a:rPr b="1"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missions</a:t>
            </a:r>
            <a:r>
              <a:rPr lang="en-US" sz="1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established by Franciscan monks in the </a:t>
            </a:r>
            <a:r>
              <a:rPr b="1" lang="en-U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Spanish</a:t>
            </a:r>
            <a:r>
              <a:rPr lang="en-US" sz="1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Southwest and California that forced Indians to convert to Catholicism and work as agricultural laborers.</a:t>
            </a:r>
          </a:p>
          <a:p>
            <a:pPr indent="-25019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lang="en-US">
                <a:solidFill>
                  <a:srgbClr val="000000"/>
                </a:solidFill>
              </a:rPr>
              <a:t>P</a:t>
            </a:r>
            <a:r>
              <a:rPr b="0" i="0" lang="en-US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residio</a:t>
            </a:r>
            <a:r>
              <a:rPr lang="en-US">
                <a:solidFill>
                  <a:srgbClr val="000000"/>
                </a:solidFill>
              </a:rPr>
              <a:t>- </a:t>
            </a:r>
            <a:r>
              <a:rPr b="0" i="0" lang="en-US" sz="26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fort &amp; mission to protect selves and Christianize natives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457200" y="9345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kkitt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Native peoples and Africans strove to maintain their political and cultural autonomy.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457200" y="1904999"/>
            <a:ext cx="8229600" cy="4267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Noto Sans Symbols"/>
              <a:buChar char="⦿"/>
            </a:pPr>
            <a:r>
              <a:rPr b="0" i="0" lang="en-US" sz="32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Forms of resistance - Native Americans: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Rokkitt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refused to plant food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Rokkitt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abandoned towns near Spanish settlements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Rokkitt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fled beyond mountains and rivers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Rokkitt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suicide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Rokkitt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shunned conception &amp; childbirth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Rokkitt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aborted</a:t>
            </a:r>
          </a:p>
          <a:p>
            <a:pPr indent="-233680" lvl="1" marL="64008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Rokkitt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murdered their children</a:t>
            </a:r>
          </a:p>
          <a:p>
            <a:pPr indent="-233680" lvl="1" marL="640080" marR="0" rtl="0" algn="l">
              <a:spcBef>
                <a:spcPts val="400"/>
              </a:spcBef>
              <a:buClr>
                <a:srgbClr val="000000"/>
              </a:buClr>
              <a:buSzPct val="90000"/>
              <a:buFont typeface="Rokkitt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slave revolts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457200" y="1366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kkitt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Native peoples and Africans strove to maintain their political and cultural autonomy.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457200" y="1904999"/>
            <a:ext cx="8229600" cy="4267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Forms of resistance</a:t>
            </a:r>
            <a:r>
              <a:rPr lang="en-US" sz="2400">
                <a:solidFill>
                  <a:srgbClr val="000000"/>
                </a:solidFill>
              </a:rPr>
              <a:t>: 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African Americans:</a:t>
            </a:r>
          </a:p>
          <a:p>
            <a:pPr indent="-237490" lvl="1" marL="64008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run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to Native American communities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lave </a:t>
            </a:r>
            <a:r>
              <a:rPr lang="en-US" sz="2400">
                <a:solidFill>
                  <a:srgbClr val="000000"/>
                </a:solidFill>
              </a:rPr>
              <a:t>R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evolts</a:t>
            </a:r>
          </a:p>
          <a:p>
            <a:pPr indent="-237490" lvl="1" marL="64008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1" i="0" lang="en-US" sz="2400" u="sng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New York City</a:t>
            </a:r>
            <a:r>
              <a:rPr b="1" lang="en-US" sz="2400" u="sng">
                <a:solidFill>
                  <a:srgbClr val="000000"/>
                </a:solidFill>
              </a:rPr>
              <a:t> </a:t>
            </a:r>
            <a:r>
              <a:rPr b="1" i="0" lang="en-US" sz="2400" u="sng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1712</a:t>
            </a:r>
            <a:r>
              <a:rPr lang="en-US" sz="2400">
                <a:solidFill>
                  <a:srgbClr val="000000"/>
                </a:solidFill>
              </a:rPr>
              <a:t>-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21 blacks executed over a slow fire</a:t>
            </a:r>
          </a:p>
          <a:p>
            <a:pPr indent="0" lvl="0" marL="9144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1712 Slave Revolt</a:t>
            </a:r>
          </a:p>
          <a:p>
            <a:pPr indent="-237490" lvl="1" marL="64008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Stono Rebellion 1739</a:t>
            </a:r>
            <a:r>
              <a:rPr lang="en-US" sz="2400">
                <a:solidFill>
                  <a:srgbClr val="000000"/>
                </a:solidFill>
              </a:rPr>
              <a:t>- 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South Carolina</a:t>
            </a:r>
            <a:r>
              <a:rPr lang="en-US" sz="2400">
                <a:solidFill>
                  <a:srgbClr val="000000"/>
                </a:solidFill>
              </a:rPr>
              <a:t>,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21 whites and 44 blacks killed</a:t>
            </a:r>
          </a:p>
          <a:p>
            <a:pPr indent="0" lvl="0" marL="0" marR="0" rtl="0" algn="l">
              <a:spcBef>
                <a:spcPts val="400"/>
              </a:spcBef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kkitt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Native peoples and Africans strove to maintain their political and cultural autonomy.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457200" y="1523999"/>
            <a:ext cx="8229600" cy="487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Juan de Onate</a:t>
            </a:r>
          </a:p>
          <a:p>
            <a:pPr indent="-212090" lvl="1" marL="64008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Spanish conquistador</a:t>
            </a:r>
          </a:p>
          <a:p>
            <a:pPr indent="-212090" lvl="1" marL="64008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attempted to spread Catholicism among natives of New Mexico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Acoma War - 1598</a:t>
            </a:r>
          </a:p>
          <a:p>
            <a:pPr indent="-212090" lvl="1" marL="64008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800 villagers, including men, women, and children killed</a:t>
            </a:r>
          </a:p>
          <a:p>
            <a:pPr indent="-212090" lvl="1" marL="64008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enslaved the remaining 500</a:t>
            </a:r>
          </a:p>
          <a:p>
            <a:pPr indent="-212090" lvl="1" marL="64008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they amputated the left foot of every Acoma man over the age of twenty-five</a:t>
            </a:r>
          </a:p>
          <a:p>
            <a:pPr indent="-212090" lvl="1" marL="64008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females sent off to be slaves for twenty years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Pope’s Rebellion -1680</a:t>
            </a:r>
          </a:p>
          <a:p>
            <a:pPr indent="-212090" lvl="1" marL="64008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also known as the </a:t>
            </a:r>
            <a:r>
              <a:rPr b="1" i="0" lang="en-US" sz="2000" u="sng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Pueblo Revolt</a:t>
            </a:r>
          </a:p>
          <a:p>
            <a:pPr indent="-212090" lvl="1" marL="64008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an uprising of Pueblo Indians against the Spanish colonizers in present day New Mexico </a:t>
            </a:r>
          </a:p>
          <a:p>
            <a:pPr indent="-212090" lvl="1" marL="640080" marR="0" rtl="0" algn="l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Rokkitt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the Pueblo killed 400 Spanish and drove the remaining 2,000 settlers out of the province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457200" y="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kkitt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Native peoples and Africans strove to maintain their political and cultural autonomy.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457200" y="1905000"/>
            <a:ext cx="4616700" cy="42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sng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Gullah:</a:t>
            </a:r>
            <a:r>
              <a:rPr b="1" lang="en-US" sz="2300" u="sng">
                <a:solidFill>
                  <a:srgbClr val="000000"/>
                </a:solidFill>
              </a:rPr>
              <a:t>  </a:t>
            </a:r>
            <a:r>
              <a:rPr lang="en-US" sz="2300">
                <a:solidFill>
                  <a:srgbClr val="000000"/>
                </a:solidFill>
              </a:rPr>
              <a:t>B</a:t>
            </a:r>
            <a:r>
              <a:rPr b="0" i="0" lang="en-US" sz="23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lend of English &amp; several African languages spoken by blacks in </a:t>
            </a:r>
            <a:r>
              <a:rPr lang="en-US" sz="2300">
                <a:solidFill>
                  <a:srgbClr val="000000"/>
                </a:solidFill>
              </a:rPr>
              <a:t>The Carolinas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&amp; Georgia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Ring Shout</a:t>
            </a:r>
            <a:r>
              <a:rPr lang="en-US" sz="2300">
                <a:solidFill>
                  <a:srgbClr val="000000"/>
                </a:solidFill>
              </a:rPr>
              <a:t>: 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West African religious dance</a:t>
            </a:r>
            <a:r>
              <a:rPr lang="en-US" sz="2300">
                <a:solidFill>
                  <a:srgbClr val="000000"/>
                </a:solidFill>
              </a:rPr>
              <a:t>-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contributed to development of jazz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sng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Maroon communities</a:t>
            </a:r>
            <a:r>
              <a:rPr b="1" lang="en-US" sz="2300" u="sng">
                <a:solidFill>
                  <a:srgbClr val="000000"/>
                </a:solidFill>
              </a:rPr>
              <a:t>:</a:t>
            </a:r>
            <a:r>
              <a:rPr lang="en-US" sz="2300">
                <a:solidFill>
                  <a:srgbClr val="000000"/>
                </a:solidFill>
              </a:rPr>
              <a:t> 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runaway black slaves who formed their own communities</a:t>
            </a:r>
            <a:r>
              <a:rPr lang="en-US" sz="2300">
                <a:solidFill>
                  <a:srgbClr val="000000"/>
                </a:solidFill>
              </a:rPr>
              <a:t> in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Caribbean Islands &amp; South America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sng">
                <a:solidFill>
                  <a:schemeClr val="hlink"/>
                </a:solidFill>
                <a:hlinkClick r:id="rId3"/>
              </a:rPr>
              <a:t>Great Dismal Swamp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</p:txBody>
      </p:sp>
      <p:pic>
        <p:nvPicPr>
          <p:cNvPr descr="gullah map.jpg" id="245" name="Shape 2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2100" y="1530075"/>
            <a:ext cx="2779625" cy="2535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oon communities.jpg" id="246" name="Shape 2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2100" y="4065375"/>
            <a:ext cx="3561825" cy="276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rIns="22860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002060"/>
              </a:buClr>
              <a:buSzPct val="25000"/>
              <a:buFont typeface="Rokkitt"/>
              <a:buNone/>
            </a:pPr>
            <a:r>
              <a:rPr b="0" i="0" lang="en-US" sz="4320" u="none" cap="none" strike="noStrike">
                <a:solidFill>
                  <a:srgbClr val="002060"/>
                </a:solidFill>
                <a:latin typeface="Rokkitt"/>
                <a:ea typeface="Rokkitt"/>
                <a:cs typeface="Rokkitt"/>
                <a:sym typeface="Rokkitt"/>
              </a:rPr>
              <a:t>Period 1</a:t>
            </a:r>
            <a:br>
              <a:rPr b="0" i="0" lang="en-US" sz="4320" u="none" cap="none" strike="noStrike">
                <a:solidFill>
                  <a:srgbClr val="002060"/>
                </a:solidFill>
                <a:latin typeface="Rokkitt"/>
                <a:ea typeface="Rokkitt"/>
                <a:cs typeface="Rokkitt"/>
                <a:sym typeface="Rokkitt"/>
              </a:rPr>
            </a:br>
            <a:r>
              <a:rPr b="0" i="0" lang="en-US" sz="4320" u="none" cap="none" strike="noStrike">
                <a:solidFill>
                  <a:srgbClr val="002060"/>
                </a:solidFill>
                <a:latin typeface="Rokkitt"/>
                <a:ea typeface="Rokkitt"/>
                <a:cs typeface="Rokkitt"/>
                <a:sym typeface="Rokkitt"/>
              </a:rPr>
              <a:t>1491 </a:t>
            </a:r>
            <a:r>
              <a:rPr b="0" lang="en-US" sz="4320">
                <a:solidFill>
                  <a:srgbClr val="002060"/>
                </a:solidFill>
                <a:latin typeface="Rokkitt"/>
                <a:ea typeface="Rokkitt"/>
                <a:cs typeface="Rokkitt"/>
                <a:sym typeface="Rokkitt"/>
              </a:rPr>
              <a:t>-</a:t>
            </a:r>
            <a:r>
              <a:rPr b="0" i="0" lang="en-US" sz="4320" u="none" cap="none" strike="noStrike">
                <a:solidFill>
                  <a:srgbClr val="002060"/>
                </a:solidFill>
                <a:latin typeface="Rokkitt"/>
                <a:ea typeface="Rokkitt"/>
                <a:cs typeface="Rokkitt"/>
                <a:sym typeface="Rokkitt"/>
              </a:rPr>
              <a:t> 1607</a:t>
            </a:r>
            <a:br>
              <a:rPr b="0" i="0" lang="en-US" sz="4320" u="none" cap="none" strike="noStrike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rPr>
            </a:br>
            <a:r>
              <a:rPr b="0" i="0" lang="en-US" sz="4320" u="none" cap="none" strike="noStrike">
                <a:solidFill>
                  <a:srgbClr val="002060"/>
                </a:solidFill>
                <a:latin typeface="Rokkitt"/>
                <a:ea typeface="Rokkitt"/>
                <a:cs typeface="Rokkitt"/>
                <a:sym typeface="Rokkitt"/>
              </a:rPr>
              <a:t>Key Concept 1.1</a:t>
            </a:r>
          </a:p>
        </p:txBody>
      </p:sp>
      <p:sp>
        <p:nvSpPr>
          <p:cNvPr id="78" name="Shape 78"/>
          <p:cNvSpPr txBox="1"/>
          <p:nvPr>
            <p:ph idx="1" type="subTitle"/>
          </p:nvPr>
        </p:nvSpPr>
        <p:spPr>
          <a:xfrm>
            <a:off x="228600" y="3579949"/>
            <a:ext cx="8465100" cy="30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246875" tIns="45700">
            <a:noAutofit/>
          </a:bodyPr>
          <a:lstStyle/>
          <a:p>
            <a: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Before the arrival of Europeans, native </a:t>
            </a:r>
            <a:r>
              <a:rPr lang="en-US" sz="30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</a:t>
            </a:r>
            <a:r>
              <a:rPr b="0" i="0" lang="en-US" sz="3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opulations in North America developed a wide variety of:</a:t>
            </a:r>
            <a:r>
              <a:rPr lang="en-US" sz="3000"/>
              <a:t>  </a:t>
            </a:r>
            <a:r>
              <a:rPr b="0" i="0" lang="en-US" sz="3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social</a:t>
            </a:r>
            <a:r>
              <a:rPr lang="en-US" sz="3000"/>
              <a:t> </a:t>
            </a:r>
            <a:r>
              <a:rPr b="0" i="0" lang="en-US" sz="3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political and economic structures based in part on interactions with the environment and each other.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descr="NA Map.jpg"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875" y="273174"/>
            <a:ext cx="3559225" cy="288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A Map.jpg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800" y="500825"/>
            <a:ext cx="8612024" cy="586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obrien\Pictures\APUSH 2014 - 2015\Period 1\Anasazi cliff dwelling.jpg" id="89" name="Shape 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575" y="995000"/>
            <a:ext cx="2429700" cy="382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obrien\Pictures\APUSH 2014 - 2015\Period 1\cliff dwelling-ladder.jpg" id="90" name="Shape 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8600" y="575100"/>
            <a:ext cx="2083200" cy="313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330700" y="5262125"/>
            <a:ext cx="70716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>
                <a:latin typeface="Just Another Hand"/>
                <a:ea typeface="Just Another Hand"/>
                <a:cs typeface="Just Another Hand"/>
                <a:sym typeface="Just Another Hand"/>
              </a:rPr>
              <a:t>Anasazi Pueblo:  New Mexico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>
                <a:latin typeface="Just Another Hand"/>
                <a:ea typeface="Just Another Hand"/>
                <a:cs typeface="Just Another Hand"/>
                <a:sym typeface="Just Another Hand"/>
              </a:rPr>
              <a:t>Spread of </a:t>
            </a:r>
            <a:r>
              <a:rPr b="1" lang="en-US" sz="2400" u="sng">
                <a:latin typeface="Just Another Hand"/>
                <a:ea typeface="Just Another Hand"/>
                <a:cs typeface="Just Another Hand"/>
                <a:sym typeface="Just Another Hand"/>
              </a:rPr>
              <a:t>maize cultivation</a:t>
            </a:r>
            <a:r>
              <a:rPr lang="en-US" sz="2400">
                <a:latin typeface="Just Another Hand"/>
                <a:ea typeface="Just Another Hand"/>
                <a:cs typeface="Just Another Hand"/>
                <a:sym typeface="Just Another Hand"/>
              </a:rPr>
              <a:t> from present day Mexico northward into the American Southwest and beyond supported the economic development and social diversity among societies in these areas.</a:t>
            </a:r>
          </a:p>
        </p:txBody>
      </p:sp>
      <p:pic>
        <p:nvPicPr>
          <p:cNvPr descr="C:\Users\dobrien\Pictures\APUSH 2014 - 2015\Period 1\cliff dwellings.jpg" id="92" name="Shape 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18325" y="255250"/>
            <a:ext cx="3678900" cy="244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obrien\Pictures\APUSH 2014 - 2015\Period 1\Pueblo 1.jpg" id="93" name="Shape 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94275" y="2388000"/>
            <a:ext cx="3326999" cy="22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kkitt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Different and increasingly complex societies develop due to diverse environments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457200" y="1904999"/>
            <a:ext cx="8229600" cy="4267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Noto Sans Symbols"/>
              <a:buChar char="⦿"/>
            </a:pPr>
            <a:r>
              <a:rPr b="1" i="0" lang="en-US" sz="3200" u="sng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Great Plai</a:t>
            </a:r>
            <a:r>
              <a:rPr b="1" i="0" lang="en-US" sz="3200" u="sng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ns or Great Basin</a:t>
            </a:r>
          </a:p>
          <a:p>
            <a: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Rokkitt"/>
              <a:buChar char="•"/>
            </a:pPr>
            <a:r>
              <a:rPr lang="en-US">
                <a:solidFill>
                  <a:srgbClr val="000000"/>
                </a:solidFill>
              </a:rPr>
              <a:t>Lack of resources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2600" u="sng">
                <a:solidFill>
                  <a:srgbClr val="000000"/>
                </a:solidFill>
              </a:rPr>
              <a:t>N</a:t>
            </a:r>
            <a:r>
              <a:rPr b="1" i="0" lang="en-US" sz="2600" u="sng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omadic hunters</a:t>
            </a:r>
            <a:r>
              <a:rPr b="0" i="0" lang="en-US" sz="26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:  </a:t>
            </a:r>
            <a:r>
              <a:rPr lang="en-US" sz="2600">
                <a:solidFill>
                  <a:srgbClr val="000000"/>
                </a:solidFill>
              </a:rPr>
              <a:t>Why?</a:t>
            </a:r>
          </a:p>
          <a:p>
            <a:pPr indent="-37465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buffalo</a:t>
            </a:r>
          </a:p>
          <a:p>
            <a:pPr indent="-37465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b="0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lived in tepees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i="0" lang="en-US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igration</a:t>
            </a: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</a:t>
            </a:r>
            <a:r>
              <a:rPr lang="en-US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0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ovement of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people within an area/country</a:t>
            </a:r>
          </a:p>
          <a:p>
            <a:pPr indent="-200660" lvl="2" marL="82296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0066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descr="C:\Users\dobrien\Pictures\APUSH 2014 - 2015\Period 1\tepee.png"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1900" y="1588476"/>
            <a:ext cx="2004900" cy="26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57200" y="253525"/>
            <a:ext cx="8499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l">
              <a:spcBef>
                <a:spcPts val="0"/>
              </a:spcBef>
              <a:buClr>
                <a:srgbClr val="E7E9C9"/>
              </a:buClr>
              <a:buSzPct val="25000"/>
              <a:buFont typeface="Rokkitt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Different and increasingly complex societies develop due to diverse environments.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57200" y="1904999"/>
            <a:ext cx="8229600" cy="4267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000"/>
                </a:solidFill>
              </a:rPr>
              <a:t>L</a:t>
            </a:r>
            <a:r>
              <a:rPr b="1" i="0" lang="en-US" sz="3000" u="none" cap="none" strike="noStrike">
                <a:solidFill>
                  <a:srgbClr val="002060"/>
                </a:solidFill>
                <a:latin typeface="Rokkitt"/>
                <a:ea typeface="Rokkitt"/>
                <a:cs typeface="Rokkitt"/>
                <a:sym typeface="Rokkitt"/>
              </a:rPr>
              <a:t>onghouses: Pacific Northwest- </a:t>
            </a:r>
          </a:p>
          <a:p>
            <a:pPr indent="-200660" lvl="2" marL="82296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00660" lvl="2" marL="82296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00660" lvl="2" marL="82296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0066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descr="C:\Users\dobrien\Pictures\APUSH 2014 - 2015\Period 1\longhouse.jpg"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348" y="2971800"/>
            <a:ext cx="3164100" cy="215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obrien\Pictures\APUSH 2014 - 2015\Period 1\longhouse 2.jpg" id="108" name="Shape 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4450" y="2906424"/>
            <a:ext cx="2171100" cy="326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obrien\Pictures\APUSH 2014 - 2015\Period 1\totem 1.jpg" id="109" name="Shape 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12125" y="2906425"/>
            <a:ext cx="2159100" cy="143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obrien\Pictures\APUSH 2014 - 2015\Period 1\totem 2.jpg" id="110" name="Shape 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12125" y="4687025"/>
            <a:ext cx="2159100" cy="142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kkitt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Different and increasingly complex societies develop due to diverse environments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1828799"/>
            <a:ext cx="8229600" cy="4343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Midwest Settlements</a:t>
            </a:r>
          </a:p>
          <a:p>
            <a:pPr indent="-314960" lvl="0" marL="29210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⦿"/>
            </a:pPr>
            <a:r>
              <a:rPr b="0" i="0" lang="en-US" sz="26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Woodland American Indians</a:t>
            </a:r>
          </a:p>
          <a:p>
            <a:pPr indent="-231140" lvl="1" marL="64008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0" i="0" lang="en-US" sz="23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hunted, fished, farmed</a:t>
            </a:r>
          </a:p>
          <a:p>
            <a:pPr indent="-314960" lvl="0" marL="29210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⦿"/>
            </a:pPr>
            <a:r>
              <a:rPr b="0" i="0" lang="en-US" sz="26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Adena-Hopewell</a:t>
            </a:r>
          </a:p>
          <a:p>
            <a:pPr indent="-231140" lvl="1" marL="64008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0" i="0" lang="en-US" sz="23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large earthen mounds</a:t>
            </a:r>
          </a:p>
          <a:p>
            <a:pPr indent="-231140" lvl="1" marL="64008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0" i="0" lang="en-US" sz="23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present day Ohio</a:t>
            </a:r>
          </a:p>
          <a:p>
            <a:pPr indent="-314960" lvl="0" marL="29210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⦿"/>
            </a:pPr>
            <a:r>
              <a:rPr b="0" i="0" lang="en-US" sz="26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Cahokia</a:t>
            </a:r>
          </a:p>
          <a:p>
            <a:pPr indent="-231140" lvl="1" marL="64008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0" i="0" lang="en-US" sz="23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30,000 inhabitants</a:t>
            </a:r>
          </a:p>
          <a:p>
            <a:pPr indent="-231140" lvl="1" marL="64008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kkitt"/>
              <a:buChar char="•"/>
            </a:pPr>
            <a:r>
              <a:rPr b="0" i="0" lang="en-US" sz="23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present day East St. Louis</a:t>
            </a:r>
          </a:p>
          <a:p>
            <a:pPr indent="-200660" lvl="2" marL="82296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00660" lvl="2" marL="82296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00660" lvl="2" marL="82296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00660" lvl="2" marL="82296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00660" lvl="2" marL="82296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0066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descr="C:\Users\dobrien\Pictures\APUSH 2014 - 2015\Period 1\cahokia mounds.png" id="117" name="Shape 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2895600"/>
            <a:ext cx="3352799" cy="268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kkitt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Different and increasingly complex societies develop due to diverse environments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Noto Sans Symbols"/>
              <a:buChar char="⦿"/>
            </a:pPr>
            <a:r>
              <a:rPr b="0" i="0" lang="en-US" sz="32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Northeast Settlements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Rokkitt"/>
              <a:buChar char="•"/>
            </a:pPr>
            <a:r>
              <a:rPr lang="en-US">
                <a:solidFill>
                  <a:srgbClr val="000000"/>
                </a:solidFill>
              </a:rPr>
              <a:t>H</a:t>
            </a:r>
            <a:r>
              <a:rPr b="0" i="0" lang="en-US" sz="26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unted </a:t>
            </a:r>
            <a:r>
              <a:rPr lang="en-US">
                <a:solidFill>
                  <a:srgbClr val="000000"/>
                </a:solidFill>
              </a:rPr>
              <a:t>and</a:t>
            </a:r>
            <a:r>
              <a:rPr b="0" i="0" lang="en-US" sz="26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>
                <a:solidFill>
                  <a:srgbClr val="000000"/>
                </a:solidFill>
              </a:rPr>
              <a:t>F</a:t>
            </a:r>
            <a:r>
              <a:rPr b="0" i="0" lang="en-US" sz="26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armed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Rokkitt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Iroquois </a:t>
            </a:r>
            <a:r>
              <a:rPr b="1" i="0" lang="en-US" sz="2600" u="sng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Confederation</a:t>
            </a:r>
            <a:r>
              <a:rPr lang="en-US">
                <a:solidFill>
                  <a:srgbClr val="000000"/>
                </a:solidFill>
              </a:rPr>
              <a:t>: 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political union of 5 tribes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Seneca, Cayuga, Onondaga, Oneida, Mohawk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Rokkitt"/>
              <a:buChar char="•"/>
            </a:pPr>
            <a:r>
              <a:rPr b="1" lang="en-US" u="sng">
                <a:solidFill>
                  <a:srgbClr val="000000"/>
                </a:solidFill>
              </a:rPr>
              <a:t>M</a:t>
            </a:r>
            <a:r>
              <a:rPr b="1" i="0" lang="en-US" sz="2600" u="sng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atrilineal heritage</a:t>
            </a:r>
            <a:r>
              <a:rPr lang="en-US">
                <a:solidFill>
                  <a:srgbClr val="000000"/>
                </a:solidFill>
              </a:rPr>
              <a:t>: 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families organized through female </a:t>
            </a:r>
            <a:r>
              <a:rPr lang="en-US">
                <a:solidFill>
                  <a:srgbClr val="000000"/>
                </a:solidFill>
              </a:rPr>
              <a:t>lineage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Rokkitt"/>
              <a:buChar char="•"/>
            </a:pPr>
            <a:r>
              <a:rPr lang="en-US">
                <a:solidFill>
                  <a:srgbClr val="000000"/>
                </a:solidFill>
              </a:rPr>
              <a:t>L</a:t>
            </a:r>
            <a:r>
              <a:rPr b="0" i="0" lang="en-US" sz="26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ived in longhouses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2400">
                <a:solidFill>
                  <a:srgbClr val="000000"/>
                </a:solidFill>
              </a:rPr>
              <a:t>development of permanent villages- Why?</a:t>
            </a:r>
          </a:p>
          <a:p>
            <a:pPr indent="-200660" lvl="2" marL="82296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95833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00660" lvl="2" marL="82296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00660" lvl="2" marL="822960" marR="0" rtl="0" algn="l">
              <a:lnSpc>
                <a:spcPct val="9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descr="C:\Users\dobrien\Pictures\APUSH 2014 - 2015\Period 1\Iroquois Confederation.png"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2875" y="4047100"/>
            <a:ext cx="2659800" cy="26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