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Garamond"/>
      <p:regular r:id="rId37"/>
      <p:bold r:id="rId38"/>
      <p:italic r:id="rId39"/>
      <p:boldItalic r:id="rId40"/>
    </p:embeddedFont>
    <p:embeddedFont>
      <p:font typeface="Average"/>
      <p:regular r:id="rId41"/>
    </p:embeddedFont>
    <p:embeddedFont>
      <p:font typeface="Oswald"/>
      <p:regular r:id="rId42"/>
      <p:bold r:id="rId43"/>
    </p:embeddedFont>
    <p:embeddedFont>
      <p:font typeface="Merriweather"/>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9187195-2AC3-4E6B-A589-F3F48277F802}">
  <a:tblStyle styleId="{D9187195-2AC3-4E6B-A589-F3F48277F802}" styleName="Table_0"/>
</a:tblStyleLst>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20" Type="http://schemas.openxmlformats.org/officeDocument/2006/relationships/slide" Target="slides/slide15.xml"/><Relationship Id="rId42" Type="http://schemas.openxmlformats.org/officeDocument/2006/relationships/font" Target="fonts/Oswald-regular.fntdata"/><Relationship Id="rId41" Type="http://schemas.openxmlformats.org/officeDocument/2006/relationships/font" Target="fonts/Average-regular.fntdata"/><Relationship Id="rId22" Type="http://schemas.openxmlformats.org/officeDocument/2006/relationships/slide" Target="slides/slide17.xml"/><Relationship Id="rId44" Type="http://schemas.openxmlformats.org/officeDocument/2006/relationships/font" Target="fonts/Merriweather-regular.fntdata"/><Relationship Id="rId21" Type="http://schemas.openxmlformats.org/officeDocument/2006/relationships/slide" Target="slides/slide16.xml"/><Relationship Id="rId43" Type="http://schemas.openxmlformats.org/officeDocument/2006/relationships/font" Target="fonts/Oswald-bold.fntdata"/><Relationship Id="rId24" Type="http://schemas.openxmlformats.org/officeDocument/2006/relationships/slide" Target="slides/slide19.xml"/><Relationship Id="rId46" Type="http://schemas.openxmlformats.org/officeDocument/2006/relationships/font" Target="fonts/Merriweather-italic.fntdata"/><Relationship Id="rId23" Type="http://schemas.openxmlformats.org/officeDocument/2006/relationships/slide" Target="slides/slide18.xml"/><Relationship Id="rId45"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Merriweather-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Garamond-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Garamond-italic.fntdata"/><Relationship Id="rId16" Type="http://schemas.openxmlformats.org/officeDocument/2006/relationships/slide" Target="slides/slide11.xml"/><Relationship Id="rId38" Type="http://schemas.openxmlformats.org/officeDocument/2006/relationships/font" Target="fonts/Garamon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rgbClr val="000000"/>
                </a:solidFill>
                <a:latin typeface="Garamond"/>
                <a:ea typeface="Garamond"/>
                <a:cs typeface="Garamond"/>
                <a:sym typeface="Garamond"/>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Garamond"/>
              <a:buNone/>
            </a:pPr>
            <a:fld id="{00000000-1234-1234-1234-123412341234}" type="slidenum">
              <a:rPr b="0" i="0" lang="en-US" sz="1200" u="none" cap="none" strike="noStrike">
                <a:solidFill>
                  <a:srgbClr val="000000"/>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92" name="Shape 192"/>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9" name="Shape 249"/>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Garamond"/>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grpSp>
        <p:nvGrpSpPr>
          <p:cNvPr id="14" name="Shape 14"/>
          <p:cNvGrpSpPr/>
          <p:nvPr/>
        </p:nvGrpSpPr>
        <p:grpSpPr>
          <a:xfrm>
            <a:off x="4350278" y="3807169"/>
            <a:ext cx="443588" cy="140842"/>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8" name="Shape 18"/>
          <p:cNvSpPr txBox="1"/>
          <p:nvPr>
            <p:ph type="ctrTitle"/>
          </p:nvPr>
        </p:nvSpPr>
        <p:spPr>
          <a:xfrm>
            <a:off x="671257" y="1321066"/>
            <a:ext cx="7801500" cy="23067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 type="subTitle"/>
          </p:nvPr>
        </p:nvSpPr>
        <p:spPr>
          <a:xfrm>
            <a:off x="671250" y="4233167"/>
            <a:ext cx="78015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20" name="Shape 20"/>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3" name="Shape 53"/>
        <p:cNvGrpSpPr/>
        <p:nvPr/>
      </p:nvGrpSpPr>
      <p:grpSpPr>
        <a:xfrm>
          <a:off x="0" y="0"/>
          <a:ext cx="0" cy="0"/>
          <a:chOff x="0" y="0"/>
          <a:chExt cx="0" cy="0"/>
        </a:xfrm>
      </p:grpSpPr>
      <p:sp>
        <p:nvSpPr>
          <p:cNvPr id="54" name="Shape 54"/>
          <p:cNvSpPr txBox="1"/>
          <p:nvPr>
            <p:ph type="title"/>
          </p:nvPr>
        </p:nvSpPr>
        <p:spPr>
          <a:xfrm>
            <a:off x="311700" y="1673700"/>
            <a:ext cx="8520600" cy="25209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5" name="Shape 55"/>
          <p:cNvSpPr txBox="1"/>
          <p:nvPr>
            <p:ph idx="1" type="body"/>
          </p:nvPr>
        </p:nvSpPr>
        <p:spPr>
          <a:xfrm>
            <a:off x="311700" y="43045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9" name="Shape 59"/>
        <p:cNvGrpSpPr/>
        <p:nvPr/>
      </p:nvGrpSpPr>
      <p:grpSpPr>
        <a:xfrm>
          <a:off x="0" y="0"/>
          <a:ext cx="0" cy="0"/>
          <a:chOff x="0" y="0"/>
          <a:chExt cx="0" cy="0"/>
        </a:xfrm>
      </p:grpSpPr>
      <p:sp>
        <p:nvSpPr>
          <p:cNvPr id="60" name="Shape 60"/>
          <p:cNvSpPr/>
          <p:nvPr>
            <p:ph type="title"/>
          </p:nvPr>
        </p:nvSpPr>
        <p:spPr>
          <a:xfrm>
            <a:off x="762000" y="762000"/>
            <a:ext cx="7924800" cy="1143000"/>
          </a:xfrm>
          <a:prstGeom prst="roundRect">
            <a:avLst>
              <a:gd fmla="val 4680" name="adj"/>
            </a:avLst>
          </a:prstGeom>
          <a:noFill/>
          <a:ln>
            <a:noFill/>
          </a:ln>
        </p:spPr>
        <p:txBody>
          <a:bodyPr anchorCtr="0" anchor="b" bIns="91425" lIns="91425" rIns="91425" tIns="91425"/>
          <a:lstStyle>
            <a:lvl1pPr indent="0" lvl="0"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1pPr>
            <a:lvl2pPr indent="0" lvl="1"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2pPr>
            <a:lvl3pPr indent="0" lvl="2"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3pPr>
            <a:lvl4pPr indent="0" lvl="3"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4pPr>
            <a:lvl5pPr indent="0" lvl="4"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5pPr>
            <a:lvl6pPr indent="0" lvl="5" marL="4572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6pPr>
            <a:lvl7pPr indent="0" lvl="6" marL="9144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7pPr>
            <a:lvl8pPr indent="0" lvl="7" marL="13716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8pPr>
            <a:lvl9pPr indent="0" lvl="8" marL="18288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9pPr>
          </a:lstStyle>
          <a:p/>
        </p:txBody>
      </p:sp>
      <p:sp>
        <p:nvSpPr>
          <p:cNvPr id="61" name="Shape 61"/>
          <p:cNvSpPr txBox="1"/>
          <p:nvPr>
            <p:ph idx="1" type="body"/>
          </p:nvPr>
        </p:nvSpPr>
        <p:spPr>
          <a:xfrm>
            <a:off x="838200" y="2362200"/>
            <a:ext cx="76929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b="0" i="0" sz="2800" u="none" cap="none" strike="noStrike">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a:off x="2438400" y="6248400"/>
            <a:ext cx="2130300" cy="4746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63" name="Shape 63"/>
          <p:cNvSpPr txBox="1"/>
          <p:nvPr>
            <p:ph idx="11" type="ftr"/>
          </p:nvPr>
        </p:nvSpPr>
        <p:spPr>
          <a:xfrm>
            <a:off x="5791200" y="6248400"/>
            <a:ext cx="28971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64" name="Shape 64"/>
          <p:cNvSpPr txBox="1"/>
          <p:nvPr>
            <p:ph idx="12" type="sldNum"/>
          </p:nvPr>
        </p:nvSpPr>
        <p:spPr>
          <a:xfrm>
            <a:off x="84136" y="6242050"/>
            <a:ext cx="587400" cy="489000"/>
          </a:xfrm>
          <a:prstGeom prst="rect">
            <a:avLst/>
          </a:prstGeom>
          <a:noFill/>
          <a:ln>
            <a:noFill/>
          </a:ln>
        </p:spPr>
        <p:txBody>
          <a:bodyPr anchorCtr="1" anchor="b"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1" i="0" lang="en-US" sz="2600" u="none">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65" name="Shape 65"/>
        <p:cNvGrpSpPr/>
        <p:nvPr/>
      </p:nvGrpSpPr>
      <p:grpSpPr>
        <a:xfrm>
          <a:off x="0" y="0"/>
          <a:ext cx="0" cy="0"/>
          <a:chOff x="0" y="0"/>
          <a:chExt cx="0" cy="0"/>
        </a:xfrm>
      </p:grpSpPr>
      <p:sp>
        <p:nvSpPr>
          <p:cNvPr id="66" name="Shape 66"/>
          <p:cNvSpPr/>
          <p:nvPr>
            <p:ph type="title"/>
          </p:nvPr>
        </p:nvSpPr>
        <p:spPr>
          <a:xfrm>
            <a:off x="762000" y="762000"/>
            <a:ext cx="7924800" cy="1143000"/>
          </a:xfrm>
          <a:prstGeom prst="roundRect">
            <a:avLst>
              <a:gd fmla="val 4680" name="adj"/>
            </a:avLst>
          </a:prstGeom>
          <a:noFill/>
          <a:ln>
            <a:noFill/>
          </a:ln>
        </p:spPr>
        <p:txBody>
          <a:bodyPr anchorCtr="0" anchor="b" bIns="91425" lIns="91425" rIns="91425" tIns="91425"/>
          <a:lstStyle>
            <a:lvl1pPr indent="0" lvl="0"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1pPr>
            <a:lvl2pPr indent="0" lvl="1"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2pPr>
            <a:lvl3pPr indent="0" lvl="2"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3pPr>
            <a:lvl4pPr indent="0" lvl="3"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4pPr>
            <a:lvl5pPr indent="0" lvl="4"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5pPr>
            <a:lvl6pPr indent="0" lvl="5" marL="4572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6pPr>
            <a:lvl7pPr indent="0" lvl="6" marL="9144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7pPr>
            <a:lvl8pPr indent="0" lvl="7" marL="13716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8pPr>
            <a:lvl9pPr indent="0" lvl="8" marL="18288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9pPr>
          </a:lstStyle>
          <a:p/>
        </p:txBody>
      </p:sp>
      <p:sp>
        <p:nvSpPr>
          <p:cNvPr id="67" name="Shape 67"/>
          <p:cNvSpPr txBox="1"/>
          <p:nvPr>
            <p:ph idx="1" type="body"/>
          </p:nvPr>
        </p:nvSpPr>
        <p:spPr>
          <a:xfrm>
            <a:off x="838200" y="2362200"/>
            <a:ext cx="37704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68" name="Shape 68"/>
          <p:cNvSpPr txBox="1"/>
          <p:nvPr>
            <p:ph idx="2" type="body"/>
          </p:nvPr>
        </p:nvSpPr>
        <p:spPr>
          <a:xfrm>
            <a:off x="4760912" y="2362200"/>
            <a:ext cx="37704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a:off x="2438400" y="6248400"/>
            <a:ext cx="2130300" cy="4746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0" name="Shape 70"/>
          <p:cNvSpPr txBox="1"/>
          <p:nvPr>
            <p:ph idx="11" type="ftr"/>
          </p:nvPr>
        </p:nvSpPr>
        <p:spPr>
          <a:xfrm>
            <a:off x="5791200" y="6248400"/>
            <a:ext cx="28971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1" name="Shape 71"/>
          <p:cNvSpPr txBox="1"/>
          <p:nvPr>
            <p:ph idx="12" type="sldNum"/>
          </p:nvPr>
        </p:nvSpPr>
        <p:spPr>
          <a:xfrm>
            <a:off x="84136" y="6242050"/>
            <a:ext cx="587400" cy="489000"/>
          </a:xfrm>
          <a:prstGeom prst="rect">
            <a:avLst/>
          </a:prstGeom>
          <a:noFill/>
          <a:ln>
            <a:noFill/>
          </a:ln>
        </p:spPr>
        <p:txBody>
          <a:bodyPr anchorCtr="1" anchor="b"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1" i="0" lang="en-US" sz="2600" u="none">
                <a:solidFill>
                  <a:schemeClr val="lt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72" name="Shape 72"/>
        <p:cNvGrpSpPr/>
        <p:nvPr/>
      </p:nvGrpSpPr>
      <p:grpSpPr>
        <a:xfrm>
          <a:off x="0" y="0"/>
          <a:ext cx="0" cy="0"/>
          <a:chOff x="0" y="0"/>
          <a:chExt cx="0" cy="0"/>
        </a:xfrm>
      </p:grpSpPr>
      <p:sp>
        <p:nvSpPr>
          <p:cNvPr id="73" name="Shape 73"/>
          <p:cNvSpPr/>
          <p:nvPr>
            <p:ph type="title"/>
          </p:nvPr>
        </p:nvSpPr>
        <p:spPr>
          <a:xfrm>
            <a:off x="762000" y="762000"/>
            <a:ext cx="7924800" cy="1143000"/>
          </a:xfrm>
          <a:prstGeom prst="roundRect">
            <a:avLst>
              <a:gd fmla="val 4680" name="adj"/>
            </a:avLst>
          </a:prstGeom>
          <a:noFill/>
          <a:ln>
            <a:noFill/>
          </a:ln>
        </p:spPr>
        <p:txBody>
          <a:bodyPr anchorCtr="0" anchor="b" bIns="91425" lIns="91425" rIns="91425" tIns="91425"/>
          <a:lstStyle>
            <a:lvl1pPr indent="0" lvl="0"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1pPr>
            <a:lvl2pPr indent="0" lvl="1"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2pPr>
            <a:lvl3pPr indent="0" lvl="2"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3pPr>
            <a:lvl4pPr indent="0" lvl="3"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4pPr>
            <a:lvl5pPr indent="0" lvl="4" marL="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5pPr>
            <a:lvl6pPr indent="0" lvl="5" marL="4572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6pPr>
            <a:lvl7pPr indent="0" lvl="6" marL="9144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7pPr>
            <a:lvl8pPr indent="0" lvl="7" marL="13716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8pPr>
            <a:lvl9pPr indent="0" lvl="8" marL="1828800" marR="0" rtl="0" algn="l">
              <a:lnSpc>
                <a:spcPct val="90000"/>
              </a:lnSpc>
              <a:spcBef>
                <a:spcPts val="0"/>
              </a:spcBef>
              <a:spcAft>
                <a:spcPts val="0"/>
              </a:spcAft>
              <a:buNone/>
              <a:defRPr b="1" i="0" sz="3600" u="none" cap="none" strike="noStrike">
                <a:solidFill>
                  <a:schemeClr val="dk2"/>
                </a:solidFill>
                <a:latin typeface="Arial"/>
                <a:ea typeface="Arial"/>
                <a:cs typeface="Arial"/>
                <a:sym typeface="Arial"/>
              </a:defRPr>
            </a:lvl9pPr>
          </a:lstStyle>
          <a:p/>
        </p:txBody>
      </p:sp>
      <p:sp>
        <p:nvSpPr>
          <p:cNvPr id="74" name="Shape 74"/>
          <p:cNvSpPr txBox="1"/>
          <p:nvPr>
            <p:ph idx="1" type="body"/>
          </p:nvPr>
        </p:nvSpPr>
        <p:spPr>
          <a:xfrm>
            <a:off x="838200" y="2362200"/>
            <a:ext cx="3770400" cy="37242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75" name="Shape 75"/>
          <p:cNvSpPr txBox="1"/>
          <p:nvPr>
            <p:ph idx="2" type="body"/>
          </p:nvPr>
        </p:nvSpPr>
        <p:spPr>
          <a:xfrm>
            <a:off x="4760912" y="2362200"/>
            <a:ext cx="3770400" cy="17859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76" name="Shape 76"/>
          <p:cNvSpPr txBox="1"/>
          <p:nvPr>
            <p:ph idx="3" type="body"/>
          </p:nvPr>
        </p:nvSpPr>
        <p:spPr>
          <a:xfrm>
            <a:off x="4760912" y="4300537"/>
            <a:ext cx="3770400" cy="1785900"/>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dk1"/>
              </a:buClr>
              <a:buSzPct val="75000"/>
              <a:buFont typeface="Noto Sans Symbols"/>
              <a:buChar char="●"/>
              <a:defRPr sz="2800">
                <a:solidFill>
                  <a:schemeClr val="dk1"/>
                </a:solidFill>
                <a:latin typeface="Arial"/>
                <a:ea typeface="Arial"/>
                <a:cs typeface="Arial"/>
                <a:sym typeface="Arial"/>
              </a:defRPr>
            </a:lvl1pPr>
            <a:lvl2pPr indent="-171450" lvl="1" marL="742950" marR="0" rtl="0" algn="l">
              <a:spcBef>
                <a:spcPts val="480"/>
              </a:spcBef>
              <a:spcAft>
                <a:spcPts val="0"/>
              </a:spcAft>
              <a:buClr>
                <a:schemeClr val="dk1"/>
              </a:buClr>
              <a:buSzPct val="75000"/>
              <a:buFont typeface="Arial"/>
              <a:buChar char="–"/>
              <a:defRPr b="0" i="0" sz="2400" u="none" cap="none" strike="noStrike">
                <a:solidFill>
                  <a:schemeClr val="dk1"/>
                </a:solidFill>
                <a:latin typeface="Arial"/>
                <a:ea typeface="Arial"/>
                <a:cs typeface="Arial"/>
                <a:sym typeface="Arial"/>
              </a:defRPr>
            </a:lvl2pPr>
            <a:lvl3pPr indent="-133350" lvl="2" marL="1143000" marR="0" rtl="0" algn="l">
              <a:spcBef>
                <a:spcPts val="400"/>
              </a:spcBef>
              <a:spcAft>
                <a:spcPts val="0"/>
              </a:spcAft>
              <a:buClr>
                <a:schemeClr val="dk1"/>
              </a:buClr>
              <a:buSzPct val="75000"/>
              <a:buFont typeface="Noto Sans Symbols"/>
              <a:buChar char="●"/>
              <a:defRPr b="0" i="0" sz="2000" u="none" cap="none" strike="noStrike">
                <a:solidFill>
                  <a:schemeClr val="dk1"/>
                </a:solidFill>
                <a:latin typeface="Arial"/>
                <a:ea typeface="Arial"/>
                <a:cs typeface="Arial"/>
                <a:sym typeface="Arial"/>
              </a:defRPr>
            </a:lvl3pPr>
            <a:lvl4pPr indent="-137160" lvl="3" marL="1600200" marR="0" rtl="0" algn="l">
              <a:spcBef>
                <a:spcPts val="360"/>
              </a:spcBef>
              <a:spcAft>
                <a:spcPts val="0"/>
              </a:spcAft>
              <a:buClr>
                <a:schemeClr val="dk1"/>
              </a:buClr>
              <a:buSzPct val="79999"/>
              <a:buFont typeface="Arial"/>
              <a:buChar char="–"/>
              <a:defRPr b="0" i="0" sz="1800" u="none" cap="none" strike="noStrike">
                <a:solidFill>
                  <a:schemeClr val="dk1"/>
                </a:solidFill>
                <a:latin typeface="Arial"/>
                <a:ea typeface="Arial"/>
                <a:cs typeface="Arial"/>
                <a:sym typeface="Arial"/>
              </a:defRPr>
            </a:lvl4pPr>
            <a:lvl5pPr indent="-154304" lvl="4" marL="20574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5pPr>
            <a:lvl6pPr indent="-154304" lvl="5" marL="25146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6pPr>
            <a:lvl7pPr indent="-154304" lvl="6" marL="29718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7pPr>
            <a:lvl8pPr indent="-154304" lvl="7" marL="34290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8pPr>
            <a:lvl9pPr indent="-154304" lvl="8" marL="3886200" marR="0" rtl="0" algn="l">
              <a:spcBef>
                <a:spcPts val="360"/>
              </a:spcBef>
              <a:spcAft>
                <a:spcPts val="0"/>
              </a:spcAft>
              <a:buClr>
                <a:schemeClr val="dk1"/>
              </a:buClr>
              <a:buSzPct val="64999"/>
              <a:buFont typeface="Noto Sans Symbols"/>
              <a:buChar char="●"/>
              <a:defRPr b="0" i="0" sz="1800" u="none" cap="none" strike="noStrike">
                <a:solidFill>
                  <a:schemeClr val="dk1"/>
                </a:solidFill>
                <a:latin typeface="Arial"/>
                <a:ea typeface="Arial"/>
                <a:cs typeface="Arial"/>
                <a:sym typeface="Arial"/>
              </a:defRPr>
            </a:lvl9pPr>
          </a:lstStyle>
          <a:p/>
        </p:txBody>
      </p:sp>
      <p:sp>
        <p:nvSpPr>
          <p:cNvPr id="77" name="Shape 77"/>
          <p:cNvSpPr txBox="1"/>
          <p:nvPr>
            <p:ph idx="10" type="dt"/>
          </p:nvPr>
        </p:nvSpPr>
        <p:spPr>
          <a:xfrm>
            <a:off x="2438400" y="6248400"/>
            <a:ext cx="2130300" cy="474600"/>
          </a:xfrm>
          <a:prstGeom prst="rect">
            <a:avLst/>
          </a:prstGeom>
          <a:noFill/>
          <a:ln>
            <a:noFill/>
          </a:ln>
        </p:spPr>
        <p:txBody>
          <a:bodyPr anchorCtr="0" anchor="b" bIns="91425" lIns="91425" rIns="91425" tIns="91425"/>
          <a:lstStyle>
            <a:lvl1pPr indent="0" lvl="0" marL="0" marR="0" rtl="0" algn="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8" name="Shape 78"/>
          <p:cNvSpPr txBox="1"/>
          <p:nvPr>
            <p:ph idx="11" type="ftr"/>
          </p:nvPr>
        </p:nvSpPr>
        <p:spPr>
          <a:xfrm>
            <a:off x="5791200" y="6248400"/>
            <a:ext cx="28971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0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2000" u="none" cap="none" strike="noStrike">
                <a:solidFill>
                  <a:schemeClr val="dk1"/>
                </a:solidFill>
                <a:latin typeface="Garamond"/>
                <a:ea typeface="Garamond"/>
                <a:cs typeface="Garamond"/>
                <a:sym typeface="Garamond"/>
              </a:defRPr>
            </a:lvl9pPr>
          </a:lstStyle>
          <a:p/>
        </p:txBody>
      </p:sp>
      <p:sp>
        <p:nvSpPr>
          <p:cNvPr id="79" name="Shape 79"/>
          <p:cNvSpPr txBox="1"/>
          <p:nvPr>
            <p:ph idx="12" type="sldNum"/>
          </p:nvPr>
        </p:nvSpPr>
        <p:spPr>
          <a:xfrm>
            <a:off x="84136" y="6242050"/>
            <a:ext cx="587400" cy="489000"/>
          </a:xfrm>
          <a:prstGeom prst="rect">
            <a:avLst/>
          </a:prstGeom>
          <a:noFill/>
          <a:ln>
            <a:noFill/>
          </a:ln>
        </p:spPr>
        <p:txBody>
          <a:bodyPr anchorCtr="1" anchor="b"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1" i="0" lang="en-US" sz="2600" u="non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txBox="1"/>
          <p:nvPr>
            <p:ph type="title"/>
          </p:nvPr>
        </p:nvSpPr>
        <p:spPr>
          <a:xfrm>
            <a:off x="671250" y="2855000"/>
            <a:ext cx="7852200" cy="11481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3" name="Shape 23"/>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sp>
        <p:nvSpPr>
          <p:cNvPr id="29" name="Shape 29"/>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8" name="Shape 38"/>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9" name="Shape 39"/>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40" name="Shape 40"/>
        <p:cNvGrpSpPr/>
        <p:nvPr/>
      </p:nvGrpSpPr>
      <p:grpSpPr>
        <a:xfrm>
          <a:off x="0" y="0"/>
          <a:ext cx="0" cy="0"/>
          <a:chOff x="0" y="0"/>
          <a:chExt cx="0" cy="0"/>
        </a:xfrm>
      </p:grpSpPr>
      <p:sp>
        <p:nvSpPr>
          <p:cNvPr id="41" name="Shape 41"/>
          <p:cNvSpPr txBox="1"/>
          <p:nvPr>
            <p:ph type="title"/>
          </p:nvPr>
        </p:nvSpPr>
        <p:spPr>
          <a:xfrm>
            <a:off x="490250" y="701800"/>
            <a:ext cx="6227100" cy="54543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2" name="Shape 42"/>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3" name="Shape 43"/>
        <p:cNvGrpSpPr/>
        <p:nvPr/>
      </p:nvGrpSpPr>
      <p:grpSpPr>
        <a:xfrm>
          <a:off x="0" y="0"/>
          <a:ext cx="0" cy="0"/>
          <a:chOff x="0" y="0"/>
          <a:chExt cx="0" cy="0"/>
        </a:xfrm>
      </p:grpSpPr>
      <p:sp>
        <p:nvSpPr>
          <p:cNvPr id="44" name="Shape 44"/>
          <p:cNvSpPr/>
          <p:nvPr/>
        </p:nvSpPr>
        <p:spPr>
          <a:xfrm>
            <a:off x="4572000" y="0"/>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5" name="Shape 45"/>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65500" y="1441866"/>
            <a:ext cx="4045200" cy="228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7" name="Shape 47"/>
          <p:cNvSpPr txBox="1"/>
          <p:nvPr>
            <p:ph idx="1" type="subTitle"/>
          </p:nvPr>
        </p:nvSpPr>
        <p:spPr>
          <a:xfrm>
            <a:off x="265500" y="3793601"/>
            <a:ext cx="4045200" cy="17940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8" name="Shape 48"/>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9" name="Shape 49"/>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0" name="Shape 50"/>
        <p:cNvGrpSpPr/>
        <p:nvPr/>
      </p:nvGrpSpPr>
      <p:grpSpPr>
        <a:xfrm>
          <a:off x="0" y="0"/>
          <a:ext cx="0" cy="0"/>
          <a:chOff x="0" y="0"/>
          <a:chExt cx="0" cy="0"/>
        </a:xfrm>
      </p:grpSpPr>
      <p:sp>
        <p:nvSpPr>
          <p:cNvPr id="51" name="Shape 51"/>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52" name="Shape 52"/>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12" name="Shape 12"/>
          <p:cNvSpPr txBox="1"/>
          <p:nvPr>
            <p:ph idx="12" type="sldNum"/>
          </p:nvPr>
        </p:nvSpPr>
        <p:spPr>
          <a:xfrm>
            <a:off x="8490250" y="6241345"/>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US"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07.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en.wikipedia.org/wiki/Carnegie_Steel_Company" TargetMode="External"/><Relationship Id="rId4" Type="http://schemas.openxmlformats.org/officeDocument/2006/relationships/hyperlink" Target="http://en.wikipedia.org/wiki/Carnegie_Steel_Company" TargetMode="External"/><Relationship Id="rId5" Type="http://schemas.openxmlformats.org/officeDocument/2006/relationships/hyperlink" Target="http://en.wikipedia.org/wiki/J.P._Morgan" TargetMode="External"/><Relationship Id="rId6" Type="http://schemas.openxmlformats.org/officeDocument/2006/relationships/hyperlink" Target="http://en.wikipedia.org/wiki/Carnegie_library" TargetMode="External"/><Relationship Id="rId7"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en.wikipedia.org/wiki/Edison_General_Electric" TargetMode="External"/><Relationship Id="rId4" Type="http://schemas.openxmlformats.org/officeDocument/2006/relationships/hyperlink" Target="http://en.wikipedia.org/wiki/Edison_General_Electric" TargetMode="External"/><Relationship Id="rId5" Type="http://schemas.openxmlformats.org/officeDocument/2006/relationships/hyperlink" Target="http://en.wikipedia.org/wiki/Thomson-Houston_Electric_Company" TargetMode="External"/><Relationship Id="rId6" Type="http://schemas.openxmlformats.org/officeDocument/2006/relationships/hyperlink" Target="http://en.wikipedia.org/wiki/Thomson-Houston_Electric_Company" TargetMode="External"/><Relationship Id="rId7"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www.democracynow.org/2008/4/29/west_virginia_grandfather_takes_on_the" TargetMode="External"/><Relationship Id="rId4" Type="http://schemas.openxmlformats.org/officeDocument/2006/relationships/hyperlink" Target="https://www.southernenvironment.org/cases-and-projects/mountaintop-coal-mining-in-appalachi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www.npr.org/2011/03/24/134814089/Triangle-Fire-Remembrance" TargetMode="Externa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5" name="Shape 85"/>
          <p:cNvSpPr txBox="1"/>
          <p:nvPr>
            <p:ph type="ctrTitle"/>
          </p:nvPr>
        </p:nvSpPr>
        <p:spPr>
          <a:xfrm>
            <a:off x="1093775" y="3062350"/>
            <a:ext cx="7168800" cy="21123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Merriweather"/>
              <a:buNone/>
            </a:pPr>
            <a:r>
              <a:rPr b="1" i="0" lang="en-US" sz="6000" u="none" cap="none" strike="noStrike">
                <a:solidFill>
                  <a:srgbClr val="E69138"/>
                </a:solidFill>
                <a:latin typeface="Merriweather"/>
                <a:ea typeface="Merriweather"/>
                <a:cs typeface="Merriweather"/>
                <a:sym typeface="Merriweather"/>
              </a:rPr>
              <a:t>A New Industrial Age</a:t>
            </a:r>
          </a:p>
        </p:txBody>
      </p:sp>
      <p:sp>
        <p:nvSpPr>
          <p:cNvPr id="86" name="Shape 86"/>
          <p:cNvSpPr txBox="1"/>
          <p:nvPr>
            <p:ph idx="1" type="subTitle"/>
          </p:nvPr>
        </p:nvSpPr>
        <p:spPr>
          <a:xfrm>
            <a:off x="3202462" y="5272832"/>
            <a:ext cx="2951400" cy="935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hlink"/>
              </a:buClr>
              <a:buSzPct val="25000"/>
              <a:buFont typeface="Noto Sans Symbols"/>
              <a:buNone/>
            </a:pPr>
            <a:r>
              <a:rPr lang="en-US" sz="3200">
                <a:latin typeface="Merriweather"/>
                <a:ea typeface="Merriweather"/>
                <a:cs typeface="Merriweather"/>
                <a:sym typeface="Merriweather"/>
              </a:rPr>
              <a:t>Period 6</a:t>
            </a:r>
          </a:p>
          <a:p>
            <a:pPr indent="0" lvl="0" marL="0" marR="0" rtl="0" algn="ctr">
              <a:lnSpc>
                <a:spcPct val="100000"/>
              </a:lnSpc>
              <a:spcBef>
                <a:spcPts val="0"/>
              </a:spcBef>
              <a:spcAft>
                <a:spcPts val="0"/>
              </a:spcAft>
              <a:buClr>
                <a:schemeClr val="hlink"/>
              </a:buClr>
              <a:buSzPct val="25000"/>
              <a:buFont typeface="Noto Sans Symbols"/>
              <a:buNone/>
            </a:pPr>
            <a:r>
              <a:rPr lang="en-US" sz="3200">
                <a:latin typeface="Merriweather"/>
                <a:ea typeface="Merriweather"/>
                <a:cs typeface="Merriweather"/>
                <a:sym typeface="Merriweather"/>
              </a:rPr>
              <a:t>Key Concepts</a:t>
            </a:r>
            <a:r>
              <a:rPr b="0" i="0" lang="en-US" sz="3200" u="none" cap="none" strike="noStrike">
                <a:solidFill>
                  <a:schemeClr val="lt1"/>
                </a:solidFill>
                <a:latin typeface="Merriweather"/>
                <a:ea typeface="Merriweather"/>
                <a:cs typeface="Merriweather"/>
                <a:sym typeface="Merriweather"/>
              </a:rPr>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New Towns and George Pullman</a:t>
            </a:r>
          </a:p>
        </p:txBody>
      </p:sp>
      <p:sp>
        <p:nvSpPr>
          <p:cNvPr id="150" name="Shape 150"/>
          <p:cNvSpPr txBox="1"/>
          <p:nvPr>
            <p:ph idx="4294967295" type="body"/>
          </p:nvPr>
        </p:nvSpPr>
        <p:spPr>
          <a:xfrm>
            <a:off x="838200" y="2362200"/>
            <a:ext cx="5268912"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Noto Sans Symbols"/>
              <a:buChar char="●"/>
            </a:pPr>
            <a:r>
              <a:rPr b="1" i="0" lang="en-US" u="sng">
                <a:solidFill>
                  <a:schemeClr val="dk1"/>
                </a:solidFill>
                <a:latin typeface="Arial"/>
                <a:ea typeface="Arial"/>
                <a:cs typeface="Arial"/>
                <a:sym typeface="Arial"/>
              </a:rPr>
              <a:t>George M. Pullman</a:t>
            </a:r>
            <a:r>
              <a:rPr b="1" lang="en-US" u="sng">
                <a:solidFill>
                  <a:schemeClr val="dk1"/>
                </a:solidFill>
                <a:latin typeface="Arial"/>
                <a:ea typeface="Arial"/>
                <a:cs typeface="Arial"/>
                <a:sym typeface="Arial"/>
              </a:rPr>
              <a:t>:</a:t>
            </a:r>
            <a:r>
              <a:rPr b="1" i="0" lang="en-US" u="sng">
                <a:solidFill>
                  <a:schemeClr val="dk1"/>
                </a:solidFill>
                <a:latin typeface="Arial"/>
                <a:ea typeface="Arial"/>
                <a:cs typeface="Arial"/>
                <a:sym typeface="Arial"/>
              </a:rPr>
              <a:t> </a:t>
            </a:r>
          </a:p>
          <a:p>
            <a:pPr indent="-228600" lvl="1" marL="914400" marR="0" rtl="0" algn="l">
              <a:lnSpc>
                <a:spcPct val="90000"/>
              </a:lnSpc>
              <a:spcBef>
                <a:spcPts val="0"/>
              </a:spcBef>
              <a:spcAft>
                <a:spcPts val="0"/>
              </a:spcAft>
              <a:buClr>
                <a:schemeClr val="dk1"/>
              </a:buClr>
              <a:buFont typeface="Noto Sans Symbols"/>
            </a:pPr>
            <a:r>
              <a:rPr lang="en-US">
                <a:solidFill>
                  <a:schemeClr val="dk1"/>
                </a:solidFill>
                <a:latin typeface="Arial"/>
                <a:ea typeface="Arial"/>
                <a:cs typeface="Arial"/>
                <a:sym typeface="Arial"/>
              </a:rPr>
              <a:t>H</a:t>
            </a:r>
            <a:r>
              <a:rPr b="0" i="0" lang="en-US" u="none">
                <a:solidFill>
                  <a:schemeClr val="dk1"/>
                </a:solidFill>
                <a:latin typeface="Arial"/>
                <a:ea typeface="Arial"/>
                <a:cs typeface="Arial"/>
                <a:sym typeface="Arial"/>
              </a:rPr>
              <a:t>elped railroads branch out.  Built sleeper cars.  He built a town for his employees.  Lived in clean well constructed housing.  Town was under company control.  No alcohol no loitering on front steps.</a:t>
            </a:r>
          </a:p>
          <a:p>
            <a:pPr indent="-228600" lvl="1" marL="914400" marR="0" rtl="0" algn="l">
              <a:lnSpc>
                <a:spcPct val="90000"/>
              </a:lnSpc>
              <a:spcBef>
                <a:spcPts val="480"/>
              </a:spcBef>
              <a:spcAft>
                <a:spcPts val="0"/>
              </a:spcAft>
              <a:buClr>
                <a:schemeClr val="dk1"/>
              </a:buClr>
              <a:buFont typeface="Noto Sans Symbols"/>
            </a:pPr>
            <a:r>
              <a:rPr b="0" i="0" lang="en-US" u="none">
                <a:solidFill>
                  <a:schemeClr val="dk1"/>
                </a:solidFill>
                <a:latin typeface="Arial"/>
                <a:ea typeface="Arial"/>
                <a:cs typeface="Arial"/>
                <a:sym typeface="Arial"/>
              </a:rPr>
              <a:t>Pullman wanted control and profit.</a:t>
            </a:r>
          </a:p>
          <a:p>
            <a:pPr lvl="0" marR="0" rtl="0" algn="l">
              <a:lnSpc>
                <a:spcPct val="90000"/>
              </a:lnSpc>
              <a:spcBef>
                <a:spcPts val="480"/>
              </a:spcBef>
              <a:spcAft>
                <a:spcPts val="0"/>
              </a:spcAft>
              <a:buNone/>
            </a:pPr>
            <a:r>
              <a:t/>
            </a:r>
            <a:endParaRPr>
              <a:solidFill>
                <a:schemeClr val="dk1"/>
              </a:solidFill>
              <a:latin typeface="Arial"/>
              <a:ea typeface="Arial"/>
              <a:cs typeface="Arial"/>
              <a:sym typeface="Arial"/>
            </a:endParaRPr>
          </a:p>
          <a:p>
            <a:pPr indent="-342900" lvl="0" marL="342900" marR="0" rtl="0" algn="l">
              <a:lnSpc>
                <a:spcPct val="90000"/>
              </a:lnSpc>
              <a:spcBef>
                <a:spcPts val="480"/>
              </a:spcBef>
              <a:spcAft>
                <a:spcPts val="0"/>
              </a:spcAft>
              <a:buClr>
                <a:schemeClr val="dk1"/>
              </a:buClr>
              <a:buSzPct val="100000"/>
              <a:buFont typeface="Noto Sans Symbols"/>
              <a:buChar char="●"/>
            </a:pPr>
            <a:r>
              <a:rPr b="0" i="0" lang="en-US" u="none">
                <a:solidFill>
                  <a:schemeClr val="dk1"/>
                </a:solidFill>
                <a:latin typeface="Arial"/>
                <a:ea typeface="Arial"/>
                <a:cs typeface="Arial"/>
                <a:sym typeface="Arial"/>
              </a:rPr>
              <a:t>Scandals – Credit Mobilier and Union Pacific.  It wasn’t all great…these guys were real money grubs.</a:t>
            </a:r>
          </a:p>
        </p:txBody>
      </p:sp>
      <p:pic>
        <p:nvPicPr>
          <p:cNvPr id="151" name="Shape 151"/>
          <p:cNvPicPr preferRelativeResize="0"/>
          <p:nvPr/>
        </p:nvPicPr>
        <p:blipFill rotWithShape="1">
          <a:blip r:embed="rId3">
            <a:alphaModFix/>
          </a:blip>
          <a:srcRect b="0" l="0" r="0" t="0"/>
          <a:stretch/>
        </p:blipFill>
        <p:spPr>
          <a:xfrm>
            <a:off x="6248400" y="3276600"/>
            <a:ext cx="2286000" cy="2809875"/>
          </a:xfrm>
          <a:prstGeom prst="rect">
            <a:avLst/>
          </a:prstGeom>
          <a:noFill/>
          <a:ln>
            <a:noFill/>
          </a:ln>
        </p:spPr>
      </p:pic>
      <p:pic>
        <p:nvPicPr>
          <p:cNvPr id="152" name="Shape 152"/>
          <p:cNvPicPr preferRelativeResize="0"/>
          <p:nvPr/>
        </p:nvPicPr>
        <p:blipFill rotWithShape="1">
          <a:blip r:embed="rId4">
            <a:alphaModFix/>
          </a:blip>
          <a:srcRect b="0" l="0" r="0" t="0"/>
          <a:stretch/>
        </p:blipFill>
        <p:spPr>
          <a:xfrm>
            <a:off x="7772400" y="1676400"/>
            <a:ext cx="971550" cy="1295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Grange and the Railroads</a:t>
            </a:r>
          </a:p>
        </p:txBody>
      </p:sp>
      <p:sp>
        <p:nvSpPr>
          <p:cNvPr id="158" name="Shape 158"/>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400" u="sng">
                <a:solidFill>
                  <a:schemeClr val="dk1"/>
                </a:solidFill>
                <a:latin typeface="Arial"/>
                <a:ea typeface="Arial"/>
                <a:cs typeface="Arial"/>
                <a:sym typeface="Arial"/>
              </a:rPr>
              <a:t>Grange </a:t>
            </a:r>
            <a:r>
              <a:rPr b="0" i="0" lang="en-US" sz="2400" u="none">
                <a:solidFill>
                  <a:schemeClr val="dk1"/>
                </a:solidFill>
                <a:latin typeface="Arial"/>
                <a:ea typeface="Arial"/>
                <a:cs typeface="Arial"/>
                <a:sym typeface="Arial"/>
              </a:rPr>
              <a:t>– remember?  Farmers organization.  Demanded government control over the railroad industry.</a:t>
            </a:r>
          </a:p>
          <a:p>
            <a:pPr indent="-342900" lvl="0" marL="342900" marR="0" rtl="0" algn="l">
              <a:lnSpc>
                <a:spcPct val="9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Farmers were angry with the railroad</a:t>
            </a:r>
          </a:p>
          <a:p>
            <a:pPr indent="-285750" lvl="1" marL="742950" marR="0" rtl="0" algn="l">
              <a:lnSpc>
                <a:spcPct val="9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Government land grants – sold to businesses</a:t>
            </a:r>
          </a:p>
          <a:p>
            <a:pPr indent="-285750" lvl="1" marL="742950" marR="0" rtl="0" algn="l">
              <a:lnSpc>
                <a:spcPct val="9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Formal fixed prices</a:t>
            </a:r>
          </a:p>
          <a:p>
            <a:pPr indent="-285750" lvl="1" marL="742950" marR="0" rtl="0" algn="l">
              <a:lnSpc>
                <a:spcPct val="9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Charges customers different rates.</a:t>
            </a:r>
          </a:p>
          <a:p>
            <a:pPr indent="-342900" lvl="0" marL="342900" marR="0" rtl="0" algn="l">
              <a:lnSpc>
                <a:spcPct val="9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Grange took political action.  Elected legislatures and passed laws to protect their interests.  </a:t>
            </a:r>
            <a:r>
              <a:rPr b="1" i="0" lang="en-US" sz="2400" u="sng">
                <a:solidFill>
                  <a:schemeClr val="dk1"/>
                </a:solidFill>
                <a:latin typeface="Arial"/>
                <a:ea typeface="Arial"/>
                <a:cs typeface="Arial"/>
                <a:sym typeface="Arial"/>
              </a:rPr>
              <a:t>Granger Laws.</a:t>
            </a:r>
          </a:p>
        </p:txBody>
      </p:sp>
      <p:pic>
        <p:nvPicPr>
          <p:cNvPr id="159" name="Shape 159"/>
          <p:cNvPicPr preferRelativeResize="0"/>
          <p:nvPr/>
        </p:nvPicPr>
        <p:blipFill rotWithShape="1">
          <a:blip r:embed="rId3">
            <a:alphaModFix/>
          </a:blip>
          <a:srcRect b="0" l="0" r="0" t="0"/>
          <a:stretch/>
        </p:blipFill>
        <p:spPr>
          <a:xfrm>
            <a:off x="7086600" y="3657600"/>
            <a:ext cx="1690687" cy="10842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Railroads fight back….</a:t>
            </a:r>
          </a:p>
        </p:txBody>
      </p:sp>
      <p:sp>
        <p:nvSpPr>
          <p:cNvPr id="165" name="Shape 165"/>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75000"/>
              <a:buFont typeface="Noto Sans Symbols"/>
              <a:buChar char="●"/>
            </a:pPr>
            <a:r>
              <a:rPr b="1" i="0" lang="en-US" sz="2400" u="sng">
                <a:solidFill>
                  <a:schemeClr val="dk1"/>
                </a:solidFill>
                <a:latin typeface="Arial"/>
                <a:ea typeface="Arial"/>
                <a:cs typeface="Arial"/>
                <a:sym typeface="Arial"/>
              </a:rPr>
              <a:t>Munn v. Illinois</a:t>
            </a:r>
            <a:r>
              <a:rPr b="0" i="0" lang="en-US" sz="2400" u="none">
                <a:solidFill>
                  <a:schemeClr val="dk1"/>
                </a:solidFill>
                <a:latin typeface="Arial"/>
                <a:ea typeface="Arial"/>
                <a:cs typeface="Arial"/>
                <a:sym typeface="Arial"/>
              </a:rPr>
              <a:t> challenged constitutionality of some Granger laws.  States won the right to regulate the railroads for the benefit of farmers and consumers.</a:t>
            </a:r>
          </a:p>
          <a:p>
            <a:pPr indent="-342900" lvl="0" marL="342900" marR="0" rtl="0" algn="l">
              <a:lnSpc>
                <a:spcPct val="80000"/>
              </a:lnSpc>
              <a:spcBef>
                <a:spcPts val="480"/>
              </a:spcBef>
              <a:spcAft>
                <a:spcPts val="0"/>
              </a:spcAft>
              <a:buClr>
                <a:schemeClr val="dk1"/>
              </a:buClr>
              <a:buSzPct val="75000"/>
              <a:buFont typeface="Noto Sans Symbols"/>
              <a:buChar char="●"/>
            </a:pPr>
            <a:r>
              <a:rPr b="1" i="0" lang="en-US" sz="2400" u="sng">
                <a:solidFill>
                  <a:schemeClr val="dk1"/>
                </a:solidFill>
                <a:latin typeface="Arial"/>
                <a:ea typeface="Arial"/>
                <a:cs typeface="Arial"/>
                <a:sym typeface="Arial"/>
              </a:rPr>
              <a:t>Interstate Commerce Act</a:t>
            </a:r>
            <a:r>
              <a:rPr b="0" i="0" lang="en-US" sz="2400" u="none">
                <a:solidFill>
                  <a:schemeClr val="dk1"/>
                </a:solidFill>
                <a:latin typeface="Arial"/>
                <a:ea typeface="Arial"/>
                <a:cs typeface="Arial"/>
                <a:sym typeface="Arial"/>
              </a:rPr>
              <a:t> – Granger power short lived – Right of federal government to supervise railroad activities and states could not set rates. Established a </a:t>
            </a:r>
            <a:r>
              <a:rPr b="1" i="0" lang="en-US" sz="2400" u="sng">
                <a:solidFill>
                  <a:schemeClr val="dk1"/>
                </a:solidFill>
                <a:latin typeface="Arial"/>
                <a:ea typeface="Arial"/>
                <a:cs typeface="Arial"/>
                <a:sym typeface="Arial"/>
              </a:rPr>
              <a:t>Interstate Commerce Commission</a:t>
            </a:r>
            <a:r>
              <a:rPr b="1" i="0" lang="en-US" sz="24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 However the ICC did not have a lot of power.</a:t>
            </a:r>
          </a:p>
          <a:p>
            <a:pPr indent="-342900" lvl="0" marL="342900" marR="0" rtl="0" algn="l">
              <a:lnSpc>
                <a:spcPct val="80000"/>
              </a:lnSpc>
              <a:spcBef>
                <a:spcPts val="48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Panic! – Railroads pushed to brink of bankruptcy – (</a:t>
            </a:r>
            <a:r>
              <a:rPr lang="en-US" sz="2400">
                <a:solidFill>
                  <a:schemeClr val="dk1"/>
                </a:solidFill>
                <a:latin typeface="Arial"/>
                <a:ea typeface="Arial"/>
                <a:cs typeface="Arial"/>
                <a:sym typeface="Arial"/>
              </a:rPr>
              <a:t>it's</a:t>
            </a:r>
            <a:r>
              <a:rPr b="0" i="0" lang="en-US" sz="2400" u="none">
                <a:solidFill>
                  <a:schemeClr val="dk1"/>
                </a:solidFill>
                <a:latin typeface="Arial"/>
                <a:ea typeface="Arial"/>
                <a:cs typeface="Arial"/>
                <a:sym typeface="Arial"/>
              </a:rPr>
              <a:t> their own fault) Played a nation wide role in the </a:t>
            </a:r>
            <a:r>
              <a:rPr b="1" lang="en-US" sz="2400" u="sng">
                <a:solidFill>
                  <a:schemeClr val="dk1"/>
                </a:solidFill>
                <a:latin typeface="Arial"/>
                <a:ea typeface="Arial"/>
                <a:cs typeface="Arial"/>
                <a:sym typeface="Arial"/>
              </a:rPr>
              <a:t>P</a:t>
            </a:r>
            <a:r>
              <a:rPr b="1" i="0" lang="en-US" sz="2400" u="sng">
                <a:solidFill>
                  <a:schemeClr val="dk1"/>
                </a:solidFill>
                <a:latin typeface="Arial"/>
                <a:ea typeface="Arial"/>
                <a:cs typeface="Arial"/>
                <a:sym typeface="Arial"/>
              </a:rPr>
              <a:t>anic of 1893</a:t>
            </a:r>
            <a:r>
              <a:rPr b="1" i="0" lang="en-US" sz="2400" u="none">
                <a:solidFill>
                  <a:schemeClr val="dk1"/>
                </a:solidFill>
                <a:latin typeface="Arial"/>
                <a:ea typeface="Arial"/>
                <a:cs typeface="Arial"/>
                <a:sym typeface="Arial"/>
              </a:rPr>
              <a:t>.</a:t>
            </a:r>
          </a:p>
        </p:txBody>
      </p:sp>
      <p:pic>
        <p:nvPicPr>
          <p:cNvPr id="166" name="Shape 166"/>
          <p:cNvPicPr preferRelativeResize="0"/>
          <p:nvPr/>
        </p:nvPicPr>
        <p:blipFill rotWithShape="1">
          <a:blip r:embed="rId3">
            <a:alphaModFix/>
          </a:blip>
          <a:srcRect b="0" l="0" r="0" t="0"/>
          <a:stretch/>
        </p:blipFill>
        <p:spPr>
          <a:xfrm>
            <a:off x="6400800" y="381000"/>
            <a:ext cx="1981199" cy="14843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lang="en-US" sz="3600">
                <a:solidFill>
                  <a:schemeClr val="dk2"/>
                </a:solidFill>
                <a:latin typeface="Arial"/>
                <a:ea typeface="Arial"/>
                <a:cs typeface="Arial"/>
                <a:sym typeface="Arial"/>
              </a:rPr>
              <a:t>P1: Proficiency Check!</a:t>
            </a:r>
          </a:p>
        </p:txBody>
      </p:sp>
      <p:sp>
        <p:nvSpPr>
          <p:cNvPr id="172" name="Shape 172"/>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560"/>
              </a:spcBef>
              <a:spcAft>
                <a:spcPts val="0"/>
              </a:spcAft>
              <a:buClr>
                <a:schemeClr val="dk1"/>
              </a:buClr>
              <a:buSzPct val="75000"/>
              <a:buFont typeface="Noto Sans Symbols"/>
              <a:buChar char="●"/>
            </a:pPr>
            <a:r>
              <a:rPr lang="en-US" sz="2800">
                <a:solidFill>
                  <a:schemeClr val="dk1"/>
                </a:solidFill>
                <a:latin typeface="Arial"/>
                <a:ea typeface="Arial"/>
                <a:cs typeface="Arial"/>
                <a:sym typeface="Arial"/>
              </a:rPr>
              <a:t>Describe the effect of new technology on business and life in the 1800s.  Use two specific examples to explain your answer.</a:t>
            </a:r>
          </a:p>
        </p:txBody>
      </p:sp>
      <p:pic>
        <p:nvPicPr>
          <p:cNvPr id="173" name="Shape 173"/>
          <p:cNvPicPr preferRelativeResize="0"/>
          <p:nvPr/>
        </p:nvPicPr>
        <p:blipFill rotWithShape="1">
          <a:blip r:embed="rId3">
            <a:alphaModFix/>
          </a:blip>
          <a:srcRect b="0" l="0" r="0" t="0"/>
          <a:stretch/>
        </p:blipFill>
        <p:spPr>
          <a:xfrm>
            <a:off x="6172200" y="4038600"/>
            <a:ext cx="2038349" cy="2098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Section 3: Big Business and Labor</a:t>
            </a:r>
          </a:p>
        </p:txBody>
      </p:sp>
      <p:sp>
        <p:nvSpPr>
          <p:cNvPr id="179" name="Shape 179"/>
          <p:cNvSpPr txBox="1"/>
          <p:nvPr>
            <p:ph idx="1" type="body"/>
          </p:nvPr>
        </p:nvSpPr>
        <p:spPr>
          <a:xfrm>
            <a:off x="234925" y="2075075"/>
            <a:ext cx="4974000" cy="41637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None/>
            </a:pPr>
            <a:r>
              <a:t/>
            </a:r>
            <a:endParaRPr sz="1800"/>
          </a:p>
          <a:p>
            <a:pPr indent="0" lvl="0" marL="0" marR="0" rtl="0" algn="l">
              <a:lnSpc>
                <a:spcPct val="90000"/>
              </a:lnSpc>
              <a:spcBef>
                <a:spcPts val="0"/>
              </a:spcBef>
              <a:spcAft>
                <a:spcPts val="0"/>
              </a:spcAft>
              <a:buNone/>
            </a:pPr>
            <a:r>
              <a:t/>
            </a:r>
            <a:endParaRPr sz="1800"/>
          </a:p>
          <a:p>
            <a:pPr indent="0" lvl="0" marL="0" marR="0" rtl="0" algn="l">
              <a:lnSpc>
                <a:spcPct val="90000"/>
              </a:lnSpc>
              <a:spcBef>
                <a:spcPts val="0"/>
              </a:spcBef>
              <a:spcAft>
                <a:spcPts val="0"/>
              </a:spcAft>
              <a:buNone/>
            </a:pPr>
            <a:r>
              <a:t/>
            </a:r>
            <a:endParaRPr sz="1800"/>
          </a:p>
          <a:p>
            <a:pPr indent="-285750" lvl="1" marL="742950" marR="0" rtl="0" algn="l">
              <a:lnSpc>
                <a:spcPct val="90000"/>
              </a:lnSpc>
              <a:spcBef>
                <a:spcPts val="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Vertical Integration</a:t>
            </a:r>
            <a:r>
              <a:rPr b="0" i="0" lang="en-US" sz="1800" u="none" cap="none" strike="noStrike">
                <a:solidFill>
                  <a:schemeClr val="dk1"/>
                </a:solidFill>
                <a:latin typeface="Arial"/>
                <a:ea typeface="Arial"/>
                <a:cs typeface="Arial"/>
                <a:sym typeface="Arial"/>
              </a:rPr>
              <a:t> – Process in which he bought out his suppliers- </a:t>
            </a:r>
            <a:r>
              <a:rPr lang="en-US" sz="1800"/>
              <a:t>coalfields</a:t>
            </a:r>
            <a:r>
              <a:rPr b="0" i="0" lang="en-US" sz="1800" u="none" cap="none" strike="noStrike">
                <a:solidFill>
                  <a:schemeClr val="dk1"/>
                </a:solidFill>
                <a:latin typeface="Arial"/>
                <a:ea typeface="Arial"/>
                <a:cs typeface="Arial"/>
                <a:sym typeface="Arial"/>
              </a:rPr>
              <a:t> and iron mines, ore freighters, and railroad lines- in order to control the raw materials and transportation systems.</a:t>
            </a:r>
          </a:p>
          <a:p>
            <a:pPr indent="-285750" lvl="1" marL="742950" marR="0" rtl="0" algn="l">
              <a:lnSpc>
                <a:spcPct val="9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Horizontal Integration-</a:t>
            </a:r>
            <a:r>
              <a:rPr b="0" i="0" lang="en-US" sz="1800" u="none" cap="none" strike="noStrike">
                <a:solidFill>
                  <a:schemeClr val="dk1"/>
                </a:solidFill>
                <a:latin typeface="Arial"/>
                <a:ea typeface="Arial"/>
                <a:cs typeface="Arial"/>
                <a:sym typeface="Arial"/>
              </a:rPr>
              <a:t> Buy out competitors.</a:t>
            </a:r>
          </a:p>
          <a:p>
            <a:pPr indent="-342900" lvl="0" marL="342900" marR="0" rtl="0" algn="l">
              <a:spcBef>
                <a:spcPts val="360"/>
              </a:spcBef>
              <a:spcAft>
                <a:spcPts val="0"/>
              </a:spcAft>
              <a:buClr>
                <a:schemeClr val="dk1"/>
              </a:buClr>
              <a:buSzPct val="75000"/>
              <a:buFont typeface="Noto Sans Symbols"/>
              <a:buNone/>
            </a:pPr>
            <a:r>
              <a:t/>
            </a:r>
            <a:endParaRPr b="0" i="0" sz="1800" u="none" cap="none" strike="noStrike">
              <a:solidFill>
                <a:schemeClr val="dk1"/>
              </a:solidFill>
              <a:latin typeface="Arial"/>
              <a:ea typeface="Arial"/>
              <a:cs typeface="Arial"/>
              <a:sym typeface="Arial"/>
            </a:endParaRPr>
          </a:p>
        </p:txBody>
      </p:sp>
      <p:pic>
        <p:nvPicPr>
          <p:cNvPr descr="download (1).jpg" id="180" name="Shape 180"/>
          <p:cNvPicPr preferRelativeResize="0"/>
          <p:nvPr>
            <p:ph idx="1" type="body"/>
          </p:nvPr>
        </p:nvPicPr>
        <p:blipFill rotWithShape="1">
          <a:blip r:embed="rId3">
            <a:alphaModFix/>
          </a:blip>
          <a:srcRect b="0" l="0" r="0" t="0"/>
          <a:stretch/>
        </p:blipFill>
        <p:spPr>
          <a:xfrm>
            <a:off x="5722263" y="1905000"/>
            <a:ext cx="2689200" cy="1767000"/>
          </a:xfrm>
          <a:prstGeom prst="rect">
            <a:avLst/>
          </a:prstGeom>
          <a:noFill/>
          <a:ln>
            <a:noFill/>
          </a:ln>
        </p:spPr>
      </p:pic>
      <p:sp>
        <p:nvSpPr>
          <p:cNvPr descr="data:image/jpeg;base64,/9j/4AAQSkZJRgABAQAAAQABAAD/2wCEAAkGBhQSERUUExMVFRUVFxoYGRgXGBwcGBgYHRsYGBgaFxcXHSYeGhojHBcXIC8gIycpLCwsFx4xNTAqNSYsLCkBCQoKDgwOGg8PGiwkHyQsLCksLCkpLCwsKSwpLCwsLCksKSksKSwsKSwsLCksKSwsKSwsLCkpLCwsKSkpLCksKf/AABEIALgBEgMBIgACEQEDEQH/xAAcAAABBQEBAQAAAAAAAAAAAAAFAgMEBgcAAQj/xABDEAABAwIEAwUFBQYDCAMAAAABAgMRACEEBRIxBkFREyJhcYEHMpGhsUJSwdHwFCMzcpLhU2LxFRckQ2NzgrIWJdL/xAAZAQADAQEBAAAAAAAAAAAAAAAAAQIDBAX/xAAjEQACAgICAgMBAQEAAAAAAAAAAQIREiEDMSJBEzJRFGEj/9oADAMBAAIRAxEAPwCgYPhHELShYS3pWARKjsasDHsmxqkhQSwQeYWaMZHiIwzM3HZp+lGcuz1bJlBkTdJ2NZuOtHN/RK6ZVB7I8bzQz/Wfyr0+yPGfdZ/rNa9lOfN4gWOlfNJ39OtESKxaaNPlbPnHPuDn8KsIWG5UmRBJtJH4VDwmQurUEgIlRAEk860z2qI/fMnq2R8FH86qOWPw62eihv51ouhfLKwmn2Q4voz/AFGvf90WK6M/1GtnTsK4IHSsS82YyPZJif8Ao/1Glj2SYn/o/wBRrZQK4roseTMaV7JMT/0viaQv2VYgabNnUYkKNvE1s5poJjymaVhkzH2PZS+oqEtSkwbn8qlH2P4j7zPxV+VaXgMMQ88smyiABysBNEiaLC2ZCPY9iPvM/FVNq9kT4IGtm4ndXKK2IGmMQib84I+NOwyZkLPspeUJSpoiYmT+VNZl7LH2myuWjHQn8q1/DsBAgVzyUkQdqLC2Ypl/s6ecSDLYkxcmpuJ9k76Uzqa+dawlpschSsSgKSRRYsmYXhuBnlqA1NjfkeVEsF7MHlk99q3nVtwzOl0g8iRRPLcehpRDi0pEW1ECRy33qyc5FFxPspfSmdbXzpWD9lTykg62vnWkZjnDLaU63EJ1iUyfeHUVIwToUkFJBBFiDYjwipHmzOkex9777Pzrh7HHv8Rr4GtXQq1KZNIeTMn/ANzT3+K18DXo9jb3+I18DWsPvBAKjsL1Ew2cJWqADTE5szIext3/ABGvgaQ77HHQP4rXwNakzmTalaAoato6+XWncR7p8qKFmzHHfZM6Bd5v+n+1I/3Tuf4yP6f7VpOMJio+LxqUDvqiNxaw8SbD1IqkS+SRlKOAVl4tl1PnpqVhfZmtSyntUi0zpqwnPMMHy52lyeQKo9EgA/1GrLi8c2ylDqW3IcSIUNF5v9pSo8oqyfln+mYPcBFKinWDBI93pavKM4vOSXFnsnLqPMdT/krqyuRpmy8ZDws0/l+FUO452KO8nnb7Sdj571Xc6yd7DHvjuzZabpP5Hzq88Er/APrsL/2U0UdANiJB3B2PmOdVGTRlKKbMqaxVwQqCOe1/CrVkvGckIf8ARf8A+vzrzOuCEKlTB7NX3T7h8uafpVUxuXuYcaXBfl0gdDzq7UiacQn7USFFhQMgpXBG26aobZhaT4in8bi1KjUokCYE2HWOlD8SvpTSpDTtmmP+1VAIQ03qi2pRifJI/OpWH9osxqQmPCbfGskw+GWT7poiltQF6WKKbpm8YHFpeQlxCpSr9fGng3VU9meKnCEXMOEfJNWsrrFo1QrT5023a3TY0ntfCh+P4gaYGp9YbMxBuT5AXIqRhRO5pyaAZXxfhsQohtySBqMpULDncUWwuNQ6JbWlY6pIP0ooB8qvSHjY+Rr2KQ6bUwB2RuKKValFRnnUrHCUKHhUTKhpkVMe2PlSADN4NFjznqTRl892oSjA92PSpSld30oApGdYpSHFlPvQdP8AMJisudzBS16lqJJMkk1rWcJHbCfAislx+GSnEOJJhKVqHoCa2iTFdl/9oqv+Ewih90Af0imOAMxUhtSgSYXEctp+dBcVxKlzDtsqQt1LXu20x/5bmk8P8TpwylJ7E6FkSNVxE7SPGmlRL2jbsDjA42FD1HQ08w5VeyXMm+wQUqBCzI6/60VYxAMwZ61DQJkfi7MNGFWRzhI8yfyBqscO5sUNvLV72g6B1MW9aD53gcUcV2C8QspWZa1KNxJAttI2p/D8IlxKkoxhK02KUkwD0NONUKXYLw+bK16lLKNJBn7U7wB1qxYj2jFdgAAeQH41nGeNusultwkqSYvUbDOqO1aqmQ4tKzQV8Zrk7H9eFU7N8zWtRClFRBNvsjxA6+O9OsYVREqUlCfvKMD4nf0moOaLZJ7iys8zpgek3+VOkRG2xDbajBEX6kD60RRmb2kJ/aCALABZgf00JWf3Q8FEfEA/hTCF0FY3snPPd4/vybm/frqCOEyfM11KjX42bpwnxW0jAYZELUQ2AYHifjU97jZCfeZdA6lNAeC89w7eCYHZgrCLkwLyeZmrW9mqXEf8tYIuntEz6hQFZVXom9jOX8U4d9WlLkKP2VWJ8psaIY3DJWkpWkKB5H9Wqov8MNuYlkpbU2i5XexIuAkgkX8D1q5mallGW8bcLpwwS42ToUY0ndJ3EHmN6oOPbJIIv+FbF7R2CcKmBJ7QfRVZvh8vIWNQTGxGtMwfXetIvQrp2B28HABkyelP9g4EawpemdMyYneCfKr5lWIw7LIK2wsEwJiPidorns/wzijh1No7LWFhaTAsDaORJtQ2wUrPfZzw8cQkuuOudmhUdmFEBRiZJmw223rUZqjcLZ1h0KUwwlckFzoLACOs0W4Z4tbxhWlKFoU3vqII3jcVk7NE7LCQKyz2wYkdoykbhCj8Vf2NXziHPUYRhTqgVaYAA5k7X5c6xziHiJvGPl1SCgQABOoDrcdfKiK2MKcAr0N4t8/8togeav8AShHDPEisPiUOalBIUNYTupP2hBsZohgMS2GHGmloh0QoTe17TsaqGJZKFEXNa4ii1J0bjifaUyhttwtOQ5MbTa3WrJgcYHmUOgEBaQoA7gHaYrDs0dnAYSLkFwED+Y1dMj41dS2UKCAhrDp7OxlS9CYBM+fTaocRWH8bxphWVlC3IULGAT9BXrXGuHW0txKlFCI1HSedYvxBm6n3S4pISokyBtv40cyNBOV4ogAnWkem+9GGin0XpHtDZdOluSY2gjzomniEBE6SY38Kx7hDSXFlxQSlKLk+JAq3q4xaDdjI90adzA3IJmngRJtOiTx0wt9ILCiCbkTE+E9az/J8sl8IcQrUTBHMHxmr7heI8O7GlcLGyVCJ8uRqDnGLTh3lOgArUlCkgie8CBtvEAVS0LJ9FoyXJtC1NjDJCU2CjusHcydvKKlZ1w2wsKToGpSSAQmYPI22+NIwXELvYJedbcTHvkJGmD0Tq1AeNPvcQ91amUdspKJ0pPM7SflG5NQwRlvD762MxaaWons3QiJsLwYHrVl4FxJTmT6FKMfvLTaQocvKao68QpeJU4EHWtZVvcKJ226mrA21jAVPoQlKkylRkKXc6TIPnzFV6Kl2XnP8/Yw+IQXGlOOCNMRYXIIm0hU0UyzOMO4o9mkaiAolIBvcd4jZQuDVOzrFJaxSFYhBcCUpRKFAKLgSCpQT93lRbC5s7joThmi22ICnFfmLE+AmpogE+0hLfZOEuMlwqT3Ep/e26q1bQZuKzzDOq0nTAjwk/Orn7S8mSMQlba9atIDiRuCLfEio3A7rLZWHkKcLiAEiARAN5kiBterh0OTWIKynh9zFKuF7TqXMUviHg5WGZDpMjVpIi3hed/Stay1hCUaW20pSeaDKfhy8qpvtWzYJbRhgDMhZP2YuAN95n4U3ImFuRnrC5aX4FJ+o/EUwg17gnPfH3kH5QfwpCT0NWXVNkZxdz517TTirnzrqDXE1PgzKHFYVpWhCpB0yOQJ3VMelG8bw8otBSWQFKVBEbePlUv2bY4fsLI6JP/sqiuIzkpXp0gtzJV3tXw6zWVs5ZJWyoYHAuYNaXdMFRKL9CJ1DpsR61cuHs6L6VBXvJ59fSqrnvEClqGlvUDsCqPDoZ50jh7FPIc7QJQhBMLlRUojoE8j4mh9DizvaJi3FYltgJUUaQoJT9tRJHyiKiuZOgJZQ9hy32i0p1dog+90TvVlxudpWUqDaSpE6VKElM2MdKqGcBS1BSlKJGxJMjmI6UkmO0H+J+B5OthIKZBLWwtaU+Y5VXs2wTakhlODcbXO5UdMxeeR9KunCPEZeBZe/ipEg/fT4/wCYfOvM9fDiMUhSSns2yUq2J7syOlTdFUijezrJMQt9vEQUtJkalGNQgiEjnV64Y4U/Y3XXA5r7QHu6Yg6tQvJkcqqOH40cTh0HQYbSE6WwBqInc/YHkDzoA5x/jVqJSdKQJ0hMiPEqkmhqTLW+iwZng8U8+cPiiYcSpaYMoVpuAmP9aE4fg5xzVoT7hgg7j0HOnGfaEtaO+k9ohSSggSAqYMSZEpKgRJBnlVj4UztKkSFKLqnFS2kXPMnwHrVK0RJUVPNOEXEYdTi2wClYQI3MgmbdI+dVBt9ba7KUnkYPLnWz5jmelcLXDKk60pWiSVbaVK5J53veqS9lKTjAt5sJbWbBPunTGoJPqKakVGSQHaxbCUCO2KucpSB6HV+FWPBZ01+zBH8JLkaisyVlFp6JHe5epom4rAz2PZwFEKC0kG4BlJ+1PeHgam4XgVns4LiR2wlAO/vJIiTvpkW60WvZHfRmmeJbLpLRJbJsTGobWMWJ8RarHw86EYR5mUlLsElSgkp8p3/tSuI+Biy4lCSCFHxgKMkJvuYE+tP5dwDqRrUtASFEEm9hubeM/Cnaop7VFawzDDalEg4hXJtJITa8rUm8Don40Z4LwWGecdOIU20jSdOpWxNhBKpMb86sa+B2mkKU1L1giygJKyEwFCybG5oRkOXtYbEFh9gLcWCgiRpSe6oKBgyI2i9K0x3rYEZyJTj0oBU2lzSFpEJO5FzbZNFc1f7VSVwO0Ry5EeIrRMbikN4clpACWwe7p06BsVlJEyJrHc9zsFRSzsN1dfLwpxd6JcXJ6LQzxBiMaW8Lr/id2wja+oxuIGw6UVzvGN4Zs4LDco7Zz7SlC8SOny2oZwCxiA0ykqCGnNS0uADWlQOi6j7qdz47TUXiBLbeIcDM6EmJJJKiLKUSepmjtifitEnKswQ1P7tBUTOsi4MzufGrXguL2ljS6ACd1AW+R2ms+RcTUDE40pISKpxTM02WziLNGm8UlZCXA4GwQBPd7yVD4WjxFWfiXjBrCsIQxZTg/d93SEJ2KtJgjwtuD0rKcViAQSSbCRBi/KD5/Sh+KzRzEuF19ZUdio84EAD0FTgbR2rLGrHalEzN5mpXDWZtYd1xTgCio90CJA33O39qpxxZgAWHLwH503lOCXiHghCoUuYPiATHrFXRC4u22bJgccH3v3Q7MQlSnCIAQb3uLnl50M40/ZcQtAEr7MKStd7/AHQDzMz4UGyPLEs4ULcWtT7hOlAXZuDpLigOfITSwkWSJ8fGpUbM3LHoq/8AsB1CwrQpTZmFJE22vGx86FraKeRmbyPpWo4RZQO6YpzEYhCx+8SlQ/zJB+oqqGuZ+zH1i5tXlW7FYRjWv90n3j16+ddSs3+VFh4W1fsbJBixjx7yvnU/G8RAEFaJXIkar+Y5A+lR+He9lrKfBUnp3jQzEYEQrtFqlMaRpkKBNyVcoHnTXRyy+zCmUZwQFhaNSkagnWBKDNr7ggzSWscrmd9+u9BkOKTrE3JmevrTv7QY32oxFkyacd3imeYPpRDDFKhMd4ExNVJOIlS6L4PF94eN6KGeY7Mi1iQtJhSYIPjVozzNO1wLmJSr+KlLenkFFSdSfTSojwVVHz1z976ChrmZr0dkFHsyrWU8pAgH4GpaNIsO8KupWtTSjvcefh6x86NYJ5CVLw6j2ZRqhQCTqSrdKgQZsd6ojWKU0pK02KTPxqw8RYwKcZeT/wA5kH1BvNJqx9bH0vtYVxxbaEqOsFuQCJG0dRO4tNr0ayfsMUlJSr9nxTaf4iSAFXMyNjc7dDuapoQXVNpUbFQkDpVp4S4TbdD7YdcbdQpWk2KVNnkUkQYO8dRSkkhxbZ5xpnuKbaU06rDkm0p/iKB6JnuzQbF5wnGpbaI7DsyOzUPdEhOrURe6hM+NLXw+W8UWXAhRblRUkk6iE2kHbcW60Lw7ZTzjp8dqaSYOVaCeP4ZcagONpPfH7xCjrc1fYRM3Pyo7kvFxSwO27VJAhGhBUnaBcKF/AihOV8Sdg6hZSlxSLDVfSOenoYtPKo+YZ4lpZcZUoa5IGyYJkT1IocRKQcwWfDFYtDWJSEpVdQUCAl0WSmSfugeqiKvWGyYJUVSQo2slCRE2Fk9I3rB38Yt9yftHvXsSfStCweY5o2lTSdLiUthQeVEpQQSDJO8AwDO1S0aFmz7PmsJobSlJUVAlAgQJkqMCATyqncTZmHMWl1llCglAHemVK6kAiwmARTP7JJJcVqcgHUs3K1AKv6QKquOxyhJJFunKqUCMm3SJXG2cPlwodWnVpTqQgnSn/LEwSLT51WAi/wCopjF4orUVEkmpDD0i24+lWo0jpqkWPKs2Uk6SqQhnQ2Dy1KJVEdCVGfKkYnEeNQcJuD/l/E16p3UbGwPxP5Cg5HthBt/SgA7m9V7MsTLlT8Q7E8ybW5UExW800a8Md2Ev2iUAfHpTWF70zsmIH40rDgFAi5i/h+dRi/pNhfn40FJdpEvEMd3UakYVoAjT9octwofqKkYYak9a9aYKVdxMTuTsPIdflTMHPVBtpyB3zv8AE1LYWSRaAPj69KHttQbb9TU9mfOqOYJFy1QcTiOVOrcoNmD3fSfGpBAx9zvK8z9a6kvL7yvM/WuqDYs/A2OjDISdu99TRXGMCL3G9tx4j8qq3DDZGHbP83/saszDhiZpkz+7BeJw4nukEVGcZgUXVh5Nh6VDxjYApiADXPxJqU0qNJn3T8jf8aglXKnEOQoJ+8I9R+jQUPZ8mFIPWgr6bii+PdBbBV9lUE/ShjmkgHx6biDUmkWIxGJsSSSTRMOleAaXzZWZ/lV+EgfGhDsKBjflNFeG1asK8g/dV8R3h8xQaOsb/wBJ2TrBdR4qBFF8RnrrGI1IISUqVHjqjVqHPkPQVUMmxcGJgtmRI5TRHG40OOqUPtGfAWvRVmTWLDeRYnU8tSpJKSVE+JuaCOuhIKuk15gceptZgyVJjyvuKhY9ZNj3QASJ5kcrfDzoElbIr2JI0ybmZ9d6exjwKJVYp2HSdgfQUNcdOobA39Pj0qYENhpZKgbQm9ysnembuKVBLg7Cdo82o9YPwNaOxjj2ScMSnW45Cx0bbQhInoVafr1rLuFcZ2TyFkkAkz0mLHwo3iM514l11AUpQA0xsFCElRI+zPLnNTJWKWpMfzXMwVvAQdS1ekQkeUBPzqrZgkxB5zc/jRV1haEhSkquTKiCASbzPOaYwmXKxLobQYUdunW5NhVeiI6lZVnLSJBjmNqcYVEEeo8K1bN/Y1rQlTT2kwO65eDGwUgQRM8qyt7D6CRO0g9PSmpJnYmpImftP2UmJ68h0868bUEmJtT6GUQk6b6R4eM+NJW0nkKDntC8YyUwIIsDfmDz8qGYtsgVPQ7G/Ko+Pc1fCkioWnQnBE6fcJHVIP1pvEkKIjeYg70jBNkmyynxAP4VOzJlaEgLUlVwQdldaop6kGMIdICZHKpDaBa3w86E4PEgiaI4bFiB5UI4ZpoJhzlb8vKnAogx0qEl2TNLLvhVGZMVieVqG5sv3T0UKW49FM4pWppQ5iCPSkxx7BrvvG/M17TLgufOuqNG1Ft4OwxVg0EbpK//AGojimy3ChdKvkagcDd3CoVtBX632jpR3GPJWlUedApryZC7SoGPAAPOpaCTTOLbsbUEFWO/pScSDYp5X/GlKFzTqFWmg062NY/EAtaxsqD5Gb0vJUB3WZgNNqdMix0iyT/MSB60IYxKULKHQpTeqSEmD/4kz4fCjGJz3DIaLTCHClcdopZAWoD3UJ07JB7x6kClI3UKRDz9DalBbadCHU6wOSTJCkg9AQRTGQ4gpQ6kHcfW1F+EczZL7CXTpCHQtJjULka0kdFCPIjxoNr/AOJdiwKj8JtRF+imvFojof0OJVy2PlRFtoEnvc6DrSI+MfOrJkWRreaC2lIcV9psKAcTfT7qombG0703oJx1aBbuK0aoMnZP68KaMhMdBTqsIrt1haSkoUUkG0HmDUtvDADU4FFJlKEpgFSvM8haTSJ0gbhS0rWXNchJKAkCCr/OVfZjpejGQ5Yh/WVPJSUJKtIQVQkRJkW570NRk5lRSdeiCREpRfZdoN7WtR3L8QppaezfSlZsslopRBnukR3k7iaGOcl6HsLwoFt68M6hYCrqUYCbbknw86s3AmUNJDiMRGpyCFpUe8mDawkSb3jlVVw2Ow6sShlYDbK1DtCkkIm/eSme7vPhUbB5mEuvhLrnZpCkzYkp1d3oLwJMUtsinVmy43BpdZLKkktxoSOSCkaQSdxBAv4XrKeEUJOLcQu6UBSlQbKCYB9OfkDTTPtLxTaeyJToKYEpBkEESSbkmZPiBVZy/NFMPhzfcKHJSVCFC3UE1KgzZRtH0lhw2pqGyAmIBSZA8txWI8e8CvYNWu7jSj74GxPJY5H5UY4X9oAZSkLGjuiCZhYFhqGxFo1DaovF3tQU8hxpk9xVpiCE3CkndKgZ33tyoSknoULuiosu6kJvsI+Fe9rAnl9aHYVd460t1GmbyP1yrWhuCuh/EYkH3bGo4J1Xk/Sm23Yp9Tkifl0FPotLHSJWTKInaD8qZzlZKpKgo+Z/GpuWYaEgnpND81VKrcqPZjB3yMXhFCDePC/xmiKH7JtyvQXCzIqew8IiR+NAckAxl+JuQalFRmhWUq7yvCjAAifxpro4pqpUMOGT5UlTgCVDnB+lIdQdU3ilKw5KSZFkm3XyigPwGkeFdXpV5V1RRsWvgYp/ZUhRmFLMdB1ozmGGCASnnQvgRycGEgiSVg7WBPxJPjU7FiBB25dR4UInk+7GGRETNKxaSRa9OYJvUm52FSjhhFqCSjqZhShSGABqBSCqfev02iYjnRDHtaXfOoKjDoPI0yrAWNVpXI605i8apQiAJ2tvF96RmyQD0OqoK31HckxTSOyEckmTTj9IBSmNjbafL8KjpxJU4VTc/rao9zTiSO7AM31SRB6Ra1t6dGigkSGQSg361LwKVBExYXBoWFQP19KkIx6gNMSNhSaJlFvofRjjCjJm5uZJNEkZ6lSZBV2oTpTqjQhMd4JHUnoJ50PxWQ4htIUplxKVRBKSBJ2vFXnhzgnCswMaol9RToZTuQb8h1kG4iodJESUasicEZe9iUqbAQGgtKnHSSkkAQlufu72Am/lVjzfAYZhxLjzgcK0lCEpkJTExpKlT6npU7/YbiUpYZToZSSonqomeV1cgNoABNUPjPiJpZDSUQGpG8kr2JUroOQFqlbZlWT0gWjEoxGIbYdIabSop1oSJHKT1mPmaE5nhFYdxxvVIkp1DZQB5fKo2JKNXc1RA97eee1O4vNXHUIQsyludNhN4mTudhv0rVKjpjGuuiOt0kAE7WHlSZrq8qjQWXCdzMCBPIdB0rxCZIHM0mncMuFp8CKBPSJD+DU2EnmN/rXoVN7QatWe5fDeoC4AO17jp61UkCDp+FSzn455q2OFpJ8Pp/auThye6kSSeVIbwpnyrXfZlw6lhlOKWmVuK0on7LexUPEn5DxqXKipSpGfLaKEQRHnQHG+9X0dn+T4bGoKFaNcGFCNaSLfCeRr5yzCyyOYJB9DFKMrZPDGnZ2EUSR4CPxvXrYv6n615l4v6Um0kE2k1bNWttBTKTdXnR1REWiq9lCt/OjuruzyFM4OZeY/l7kp8iZpeMxqdMBKTYif9KFLwWgGCbnkbQb8jXjODVpUSsKTG3P5UrIxXdkRarnfeuplZMmx3rqg3ou/s6j9lvHvq5SeVEM0942gbigfARH7PJBjWry5UezI90Hp9KLojk+7GspVMii2HwxIhIKieQEn5VV28cW1SPX9CtHy/ibBobAS6kWn3SJ8+pqZOhwVlI4j4ddbCXFIITqiTHOdxNtqrrjAUrlZJ+laxxOEv4N2PsoDgnwM/gR61lSBJJ8KcZWElXRWs0SSQPWhqWSTA36UYzBB1m8QOdBgZNaROvi+otpua8U3Cj5+lO4VUE702i6j50WXezko7vn+hSmZTC+YNqcwosRH9vKpzeAbLOpatJAVpvdRgQkJ8zRZMp0WPH8avYxk4ZZQYhQcAhSikSkFO2/PwqRwZxLhm1rxGLUe2ACW0pQTAi6uknbfrVa4ZyztXeyS3reV7pKgEI6kj7RA5T8ag5vl7mHcU06mFpJv1nYg8wd/WoxT0iUk3Rq+M9prakFLDSpWCApRAgmwISJ86qeacJIEAm6xIPibioeSZclRQpBKgnSpR5DwPTy8KtvESO4hzkiEkdZEihKjmlJ3oyXFYcoWUqEEGmqsPFaArs3RuoFJ807HxkH5VXq1WzthLKKZ7XlKCZrw0yzynUrFt7Tz+gi3zpDjRSYI5A/ESPlXrQvSA1PE4TtMOgxu2APhVCxmXHuEb7eon8q07KU6sG1/KB8v7VUsza0LUNtK5HiDf9eVZ2eZxyceitKUoCRB6joennVwy72jKbZw47P9213CkKuqJJOo7d6DHhQPiLJVoAdSO6uKF43ArQw1qSoaipQkESLbE70Un2dMakkGMXxUvE4lJI7NJVeOm8W/V6rOMUC4sp93UY8pMV4kUgpqkkjeMUnaJeWDeoz4hRqXlZsr0qNi/ep+yU/Nk7JhvR0+4aDZKBeJ9evOjMWIoOPm+47h4ilOMCLHleh+HWdVTCTBFIwapleWqCa9pxbCZP7wC+0H8q6s6Z2ZItvs2wxeSGkmCVqMnYAATtWnngxrQQoqWeptB6pA2+dZd7LMX2biVEEgLUIG5lMVrf8A8iQRZK+VtJ57elRO7FJLJmQ5vhy24pBMwSJHMdRQxwkUXzhIViYuDJ1AnYybfCKaxGDrRbMuiS3xNiHVAlehKW+zOkWUk2IIO9QVqlW3l5V7hsNYj1pTDJppUJuyqZo4e2UORMb+n40PIgkeNSsxHfJ6mmGW5ql0d8NRQsJ7ppOD96pS2oTz2+FN4BqfD9eFF6DJUxzCpufEmI9a03L+Hh+walFrswgkhNllYkAl0SbEGBt4cqz3I20l9AUsIT2l1HYX3PhRbH8UJOg+8VLUXW7pQq8pIjrNZy2YzTb0BMuxa23pT70KCVEkFJIidQpvOce88oLeJUYCQT0E1IzwAvKUEhGx0pJgdYkki9e4rFocYiDrSr4Jjn1vVplp7TSEZFmKmFJXYpUqInkN7culaThHRjGyBELTBH3SLoUB0Bt/5VkKRer/AMEYyARMFN46g2I+BokiOeNeRVc3RCSkkylcAeEGaEJFW3j/AAAbfVGyyFDoQQarTbNhRF6NON1E5DXKkuYeKnNMyPEUt5kx9aLD5NgciltDn0/XrSnm4NITyq/RsbLw2qcGj+UVXeKmdLok++kj1Fx9asfC7MYVH8vT1oXxvhzoQuNiDMctvxrB9nmocyz99hACArTa/SOYqlZm8SEtd7S2VAA7Az9mrTw28OzWnny/CpGC4aGKwuqIUVqg9IMU2ODxZnhYNRXGDR7OcsWwspV0tQZSr1SZ1Qk2SMqaMKqLjUQaK5T7pqJmDQn1p+yIy/6MdyNO9qNtNzPlQ/JmQB+vlRRDVxTObldyZAI0qIqayJ3/ALV7jcNCtx59a5kwPOhGctgh7C95VjufrXURcYEnzNdU0afIz3gxRDKiLELkHpYVZP8A5U8lOmxgQCd7HVJvc0E4DanDr2Mrj5Cib+Dnwo0yuXU2RsGS6+pajKjKj5miuJw/gKjZLhoWaKuN+dIgrzaIcPSvXxpCz0FSC3LnrUbM2tKCepj51Qim5q3tTGGatRHN08usUzh2iIt0oOyMvAUCQlQsQRckXt0O4pjK1R8ZFT1osfKomWpG34c/PeghO4sS1sqwspXmT486glBHp86msganAZ+1Hx508xgyrfaeXOKDTPEaakiVXJNNOglz+aiqcNUTFsHUDE0ERmmwWlMmrJwzi+zcSRHjNrRe8/q1CEtQZIB5QfGb2o1lmVOrEoaWsRuEmx8+f96HsrllaLB7QcOheHaeQQR7hHxKT8yPSqVhGgQAq14kefSr8vAKXgltOCCRqTNjqTcAVRkMLbgmwUdqnozhK40SUMgExcSb9fSlut2qUhABub2m4t4WpTpQRIIMfCgyt2VzGM1GYbvRTEvpUYF6uGR+yXEvIDilNtBQCkgkkkG4MJ2FPKkdcZtLZcMib0tJSBIgelReLcEP2dQ8P1MUQwrCmiEncCJ5Eiuz/DamlC0kH6RtWTezmSoy3KcVpSQT+vD5VqPB2F/4BnxBV8VH+1ZI2ghxaOd/Otd4GxZUwlCuQ/v6VT6G6TKr7RcsK9BAlR7oHUnYTWYrbg3rfs2wSVOsld0pdSbdZgfMg1jPFeA7PFPI5JcUB5SSPqKIv0bcbGsrV3DHWo2Yi/PwqVlTPc9aTmDQ6VoZp1NknJthNGVrtsL8+Yjp0mhuSs7fCjOJaG1Uc3I/JkZ5MpBpAECpaW5bPgaZWz1+VFEWQ1IV0rqklJ8a6pHZN9mTGrDuf9z4WFWHG4S8V1dUnRy/dnuAwtjb1i9Shg5mva6kyEV51Ol4zUXOVSEDqfpXV1WSVvO2e+kRvSW8PaurqDS/FC3mxB5W/C9QMuEqFdXUFR+rFBopcJ5hR+vKloxRRaAZNdXUDXl2OjMbwU7eNJfc1xCYHWeddXUCaSGX2dv1ejWC4mLadJRqtAlRttcDblXV1IffZx4r59n8/wC1Cs0zBT8mAlIOw69Zrq6nRWKjtA5aCN5H0pw4cHTEgEXnrMGPCurqDS9EtrCQqvozhlWrBYc/9FHyAH4V1dWXIQnZGzfBgK1Dz/OomOwupBNvdrq6s0DMryvLwvMNKj9qb89Jn6CaufDY0rBBIGpJ+Nj9a6urV9GT7D2dtADVzFxfeIMX8qyPjrEoexa3G1SlYSryJSNQI6gi9eV1ZwezVAzA41KE6VX6bUxiHQo9PWva6twwS2FMvzRpAGo/T86I/wC1sOQf3oB8QRXV1NuiVwxY5hs0Zgy6jbrTJzNibuo+J3rq6jJj/mj+jas1w8/xE/E17XV1Fh/NH9P/2Q==" id="181" name="Shape 181"/>
          <p:cNvSpPr txBox="1"/>
          <p:nvPr/>
        </p:nvSpPr>
        <p:spPr>
          <a:xfrm>
            <a:off x="155575" y="-152400"/>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pic>
        <p:nvPicPr>
          <p:cNvPr id="182" name="Shape 182"/>
          <p:cNvPicPr preferRelativeResize="0"/>
          <p:nvPr>
            <p:ph idx="1" type="body"/>
          </p:nvPr>
        </p:nvPicPr>
        <p:blipFill rotWithShape="1">
          <a:blip r:embed="rId4">
            <a:alphaModFix/>
          </a:blip>
          <a:srcRect b="0" l="0" r="0" t="0"/>
          <a:stretch/>
        </p:blipFill>
        <p:spPr>
          <a:xfrm>
            <a:off x="6207525" y="4424775"/>
            <a:ext cx="1966800" cy="207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p:nvPr>
            <p:ph type="title"/>
          </p:nvPr>
        </p:nvSpPr>
        <p:spPr>
          <a:xfrm>
            <a:off x="762000" y="762000"/>
            <a:ext cx="7010400"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Social Darwinism and Business</a:t>
            </a:r>
          </a:p>
        </p:txBody>
      </p:sp>
      <p:sp>
        <p:nvSpPr>
          <p:cNvPr id="188" name="Shape 188"/>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19</a:t>
            </a:r>
            <a:r>
              <a:rPr b="0" baseline="30000" i="0" lang="en-US" sz="2800" u="none">
                <a:solidFill>
                  <a:schemeClr val="dk1"/>
                </a:solidFill>
                <a:latin typeface="Arial"/>
                <a:ea typeface="Arial"/>
                <a:cs typeface="Arial"/>
                <a:sym typeface="Arial"/>
              </a:rPr>
              <a:t>th</a:t>
            </a:r>
            <a:r>
              <a:rPr b="0" i="0" lang="en-US" sz="2800" u="none">
                <a:solidFill>
                  <a:schemeClr val="dk1"/>
                </a:solidFill>
                <a:latin typeface="Arial"/>
                <a:ea typeface="Arial"/>
                <a:cs typeface="Arial"/>
                <a:sym typeface="Arial"/>
              </a:rPr>
              <a:t> century philosophers offered an explanation for Carnegie’s success.</a:t>
            </a:r>
          </a:p>
          <a:p>
            <a:pPr indent="-285750" lvl="1" marL="742950" marR="0" rtl="0" algn="l">
              <a:lnSpc>
                <a:spcPct val="100000"/>
              </a:lnSpc>
              <a:spcBef>
                <a:spcPts val="480"/>
              </a:spcBef>
              <a:spcAft>
                <a:spcPts val="0"/>
              </a:spcAft>
              <a:buClr>
                <a:schemeClr val="dk1"/>
              </a:buClr>
              <a:buSzPct val="75000"/>
              <a:buFont typeface="Arial"/>
              <a:buChar char="–"/>
            </a:pPr>
            <a:r>
              <a:rPr b="1" i="0" lang="en-US" sz="2400" u="sng" cap="none" strike="noStrike">
                <a:solidFill>
                  <a:schemeClr val="dk1"/>
                </a:solidFill>
                <a:latin typeface="Arial"/>
                <a:ea typeface="Arial"/>
                <a:cs typeface="Arial"/>
                <a:sym typeface="Arial"/>
              </a:rPr>
              <a:t>Social Darwinism-</a:t>
            </a:r>
            <a:r>
              <a:rPr b="0" i="0" lang="en-US" sz="2400" u="none" cap="none" strike="noStrike">
                <a:solidFill>
                  <a:schemeClr val="dk1"/>
                </a:solidFill>
                <a:latin typeface="Arial"/>
                <a:ea typeface="Arial"/>
                <a:cs typeface="Arial"/>
                <a:sym typeface="Arial"/>
              </a:rPr>
              <a:t> </a:t>
            </a:r>
            <a:r>
              <a:rPr b="1" i="0" lang="en-US" sz="2400" u="sng" cap="none" strike="noStrike">
                <a:solidFill>
                  <a:schemeClr val="dk1"/>
                </a:solidFill>
                <a:latin typeface="Arial"/>
                <a:ea typeface="Arial"/>
                <a:cs typeface="Arial"/>
                <a:sym typeface="Arial"/>
              </a:rPr>
              <a:t>“Laissez Faire” </a:t>
            </a:r>
            <a:r>
              <a:rPr b="0" i="0" lang="en-US" sz="2400" u="none" cap="none" strike="noStrike">
                <a:solidFill>
                  <a:schemeClr val="dk1"/>
                </a:solidFill>
                <a:latin typeface="Arial"/>
                <a:ea typeface="Arial"/>
                <a:cs typeface="Arial"/>
                <a:sym typeface="Arial"/>
              </a:rPr>
              <a:t>hands off- the marketplace should not be regulated- </a:t>
            </a:r>
          </a:p>
          <a:p>
            <a:pPr lvl="2" marR="0" rtl="0" algn="l">
              <a:lnSpc>
                <a:spcPct val="100000"/>
              </a:lnSpc>
              <a:spcBef>
                <a:spcPts val="480"/>
              </a:spcBef>
              <a:spcAft>
                <a:spcPts val="0"/>
              </a:spcAft>
              <a:buClr>
                <a:schemeClr val="dk1"/>
              </a:buClr>
              <a:buSzPct val="75000"/>
              <a:buFont typeface="Arial"/>
            </a:pPr>
            <a:r>
              <a:rPr b="0" lang="en-US" sz="2400" u="none" cap="none" strike="noStrike">
                <a:solidFill>
                  <a:schemeClr val="dk1"/>
                </a:solidFill>
                <a:latin typeface="Arial"/>
                <a:ea typeface="Arial"/>
                <a:cs typeface="Arial"/>
                <a:sym typeface="Arial"/>
              </a:rPr>
              <a:t>success and failure in business are governed by natural law and no-one has right to intervene.</a:t>
            </a:r>
          </a:p>
          <a:p>
            <a:pPr indent="-285750" lvl="1" marL="742950" marR="0" rtl="0" algn="l">
              <a:lnSpc>
                <a:spcPct val="100000"/>
              </a:lnSpc>
              <a:spcBef>
                <a:spcPts val="480"/>
              </a:spcBef>
              <a:spcAft>
                <a:spcPts val="0"/>
              </a:spcAft>
              <a:buClr>
                <a:schemeClr val="dk1"/>
              </a:buClr>
              <a:buSzPct val="75000"/>
              <a:buFont typeface="Arial"/>
              <a:buChar char="–"/>
            </a:pPr>
            <a:r>
              <a:rPr b="0" i="1" lang="en-US" sz="2400" u="none" cap="none" strike="noStrike">
                <a:solidFill>
                  <a:schemeClr val="dk1"/>
                </a:solidFill>
                <a:latin typeface="Arial"/>
                <a:ea typeface="Arial"/>
                <a:cs typeface="Arial"/>
                <a:sym typeface="Arial"/>
              </a:rPr>
              <a:t>Riches were a sign of God’s favor, and therefore the poor must be lazy or inferior people who deserved their lot in life.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p:nvPr>
            <p:ph type="title"/>
          </p:nvPr>
        </p:nvSpPr>
        <p:spPr>
          <a:xfrm>
            <a:off x="762000" y="762000"/>
            <a:ext cx="7924800" cy="1143000"/>
          </a:xfrm>
          <a:prstGeom prst="roundRect">
            <a:avLst>
              <a:gd fmla="val 16667" name="adj"/>
            </a:avLst>
          </a:prstGeom>
        </p:spPr>
        <p:txBody>
          <a:bodyPr anchorCtr="0" anchor="b" bIns="91425" lIns="91425" rIns="91425" tIns="91425">
            <a:noAutofit/>
          </a:bodyPr>
          <a:lstStyle/>
          <a:p>
            <a:pPr lvl="0">
              <a:spcBef>
                <a:spcPts val="0"/>
              </a:spcBef>
              <a:buNone/>
            </a:pPr>
            <a:r>
              <a:rPr lang="en-US"/>
              <a:t>Industrial Leaders:  Fashion Show!</a:t>
            </a:r>
          </a:p>
        </p:txBody>
      </p:sp>
      <p:sp>
        <p:nvSpPr>
          <p:cNvPr id="195" name="Shape 195"/>
          <p:cNvSpPr txBox="1"/>
          <p:nvPr>
            <p:ph idx="1" type="body"/>
          </p:nvPr>
        </p:nvSpPr>
        <p:spPr>
          <a:xfrm>
            <a:off x="838200" y="2362200"/>
            <a:ext cx="7692900" cy="3724200"/>
          </a:xfrm>
          <a:prstGeom prst="rect">
            <a:avLst/>
          </a:prstGeom>
        </p:spPr>
        <p:txBody>
          <a:bodyPr anchorCtr="0" anchor="t" bIns="91425" lIns="91425" rIns="91425" tIns="91425">
            <a:noAutofit/>
          </a:bodyPr>
          <a:lstStyle/>
          <a:p>
            <a:pPr indent="-342900" lvl="0" marL="457200" rtl="0">
              <a:spcBef>
                <a:spcPts val="0"/>
              </a:spcBef>
              <a:buSzPct val="100000"/>
            </a:pPr>
            <a:r>
              <a:rPr lang="en-US" sz="1800"/>
              <a:t>Activity:  Research your industrial leader and take notes.</a:t>
            </a:r>
          </a:p>
          <a:p>
            <a:pPr indent="-342900" lvl="0" marL="457200" rtl="0">
              <a:spcBef>
                <a:spcPts val="0"/>
              </a:spcBef>
              <a:buSzPct val="100000"/>
            </a:pPr>
            <a:r>
              <a:rPr lang="en-US" sz="1800"/>
              <a:t>Designate roles. (x4)</a:t>
            </a:r>
          </a:p>
          <a:p>
            <a:pPr indent="-228600" lvl="1" marL="914400" rtl="0">
              <a:spcBef>
                <a:spcPts val="0"/>
              </a:spcBef>
            </a:pPr>
            <a:r>
              <a:rPr b="1" lang="en-US" sz="1800"/>
              <a:t>Designer:</a:t>
            </a:r>
            <a:r>
              <a:rPr lang="en-US" sz="1800"/>
              <a:t>  Will create 3 symbols to be worn somewhere on Industrial Leader</a:t>
            </a:r>
          </a:p>
          <a:p>
            <a:pPr indent="-228600" lvl="1" marL="914400">
              <a:spcBef>
                <a:spcPts val="0"/>
              </a:spcBef>
            </a:pPr>
            <a:r>
              <a:rPr b="1" lang="en-US" sz="1800"/>
              <a:t>Industrial Leader: </a:t>
            </a:r>
            <a:r>
              <a:rPr lang="en-US" sz="1800"/>
              <a:t>Will parade through front of class displaying at least 3 symbols of their success.  (Be creative!)</a:t>
            </a:r>
          </a:p>
          <a:p>
            <a:pPr indent="-228600" lvl="1" marL="914400" rtl="0">
              <a:spcBef>
                <a:spcPts val="0"/>
              </a:spcBef>
            </a:pPr>
            <a:r>
              <a:rPr b="1" lang="en-US" sz="1800"/>
              <a:t>Narrator:</a:t>
            </a:r>
            <a:r>
              <a:rPr lang="en-US" sz="1800"/>
              <a:t>  Will describe leader in a very enthusiastic tone bringing attention to the 3 symbols of their success, and will address topics on notes for class.</a:t>
            </a:r>
          </a:p>
          <a:p>
            <a:pPr indent="0" lvl="0" marL="0">
              <a:spcBef>
                <a:spcPts val="0"/>
              </a:spcBef>
              <a:buNone/>
            </a:pPr>
            <a:r>
              <a:rPr b="1" lang="en-US" sz="1800"/>
              <a:t>Everyone! Reporter:</a:t>
            </a:r>
            <a:r>
              <a:rPr lang="en-US" sz="1800"/>
              <a:t>  Complete section in your notes for your leader.</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Industrial Leaders</a:t>
            </a:r>
          </a:p>
        </p:txBody>
      </p:sp>
      <p:sp>
        <p:nvSpPr>
          <p:cNvPr id="201" name="Shape 201"/>
          <p:cNvSpPr txBox="1"/>
          <p:nvPr>
            <p:ph idx="1" type="body"/>
          </p:nvPr>
        </p:nvSpPr>
        <p:spPr>
          <a:xfrm>
            <a:off x="838200" y="2362200"/>
            <a:ext cx="3962399"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Cornelius Vanderbilt- </a:t>
            </a:r>
            <a:r>
              <a:rPr b="0" i="0" lang="en-US" sz="2000" u="none">
                <a:solidFill>
                  <a:schemeClr val="dk1"/>
                </a:solidFill>
                <a:latin typeface="Arial"/>
                <a:ea typeface="Arial"/>
                <a:cs typeface="Arial"/>
                <a:sym typeface="Arial"/>
              </a:rPr>
              <a:t>also know as “</a:t>
            </a:r>
            <a:r>
              <a:rPr b="0" i="1" lang="en-US" sz="2000" u="none">
                <a:solidFill>
                  <a:schemeClr val="dk1"/>
                </a:solidFill>
                <a:latin typeface="Arial"/>
                <a:ea typeface="Arial"/>
                <a:cs typeface="Arial"/>
                <a:sym typeface="Arial"/>
              </a:rPr>
              <a:t>Commodore”</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Shipping Tycoon</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Railroad Empire</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Married his first cousin- had 13 children</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Later married his other cousin “Frank”</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He was 45 years her senior</a:t>
            </a:r>
          </a:p>
          <a:p>
            <a:pPr indent="-285750" lvl="1" marL="742950" marR="0" rtl="0" algn="l">
              <a:lnSpc>
                <a:spcPct val="100000"/>
              </a:lnSpc>
              <a:spcBef>
                <a:spcPts val="400"/>
              </a:spcBef>
              <a:spcAft>
                <a:spcPts val="0"/>
              </a:spcAft>
              <a:buClr>
                <a:schemeClr val="dk1"/>
              </a:buClr>
              <a:buSzPct val="75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400"/>
              </a:spcBef>
              <a:spcAft>
                <a:spcPts val="0"/>
              </a:spcAft>
              <a:buClr>
                <a:schemeClr val="dk1"/>
              </a:buClr>
              <a:buSzPct val="75000"/>
              <a:buFont typeface="Noto Sans Symbols"/>
              <a:buNone/>
            </a:pPr>
            <a:r>
              <a:t/>
            </a:r>
            <a:endParaRPr b="0" i="0" sz="2000" u="none" cap="none" strike="noStrike">
              <a:solidFill>
                <a:schemeClr val="dk1"/>
              </a:solidFill>
              <a:latin typeface="Arial"/>
              <a:ea typeface="Arial"/>
              <a:cs typeface="Arial"/>
              <a:sym typeface="Arial"/>
            </a:endParaRPr>
          </a:p>
        </p:txBody>
      </p:sp>
      <p:pic>
        <p:nvPicPr>
          <p:cNvPr descr="images.jpg" id="202" name="Shape 202"/>
          <p:cNvPicPr preferRelativeResize="0"/>
          <p:nvPr/>
        </p:nvPicPr>
        <p:blipFill/>
        <p:spPr>
          <a:xfrm>
            <a:off x="4876800" y="2819400"/>
            <a:ext cx="3495675" cy="3200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Industrial Leaders</a:t>
            </a:r>
          </a:p>
        </p:txBody>
      </p:sp>
      <p:sp>
        <p:nvSpPr>
          <p:cNvPr id="208" name="Shape 208"/>
          <p:cNvSpPr txBox="1"/>
          <p:nvPr>
            <p:ph idx="1" type="body"/>
          </p:nvPr>
        </p:nvSpPr>
        <p:spPr>
          <a:xfrm>
            <a:off x="838200" y="2362200"/>
            <a:ext cx="5110500" cy="3724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Andrew Carnegie</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Scottish American Industrialist</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Gospel of Wealth</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He built Pittsburgh's </a:t>
            </a:r>
            <a:r>
              <a:rPr b="0" i="0" lang="en-US" sz="1600" u="sng" cap="none" strike="noStrike">
                <a:solidFill>
                  <a:schemeClr val="hlink"/>
                </a:solidFill>
                <a:latin typeface="Arial"/>
                <a:ea typeface="Arial"/>
                <a:cs typeface="Arial"/>
                <a:sym typeface="Arial"/>
                <a:hlinkClick r:id="rId3"/>
              </a:rPr>
              <a:t>Carnegie Steel </a:t>
            </a:r>
            <a:r>
              <a:rPr lang="en-US" sz="1600" u="sng">
                <a:solidFill>
                  <a:schemeClr val="hlink"/>
                </a:solidFill>
                <a:hlinkClick r:id="rId4"/>
              </a:rPr>
              <a:t>Company </a:t>
            </a:r>
            <a:r>
              <a:rPr b="0" i="0" lang="en-US" sz="1600" u="none" cap="none" strike="noStrike">
                <a:solidFill>
                  <a:schemeClr val="dk1"/>
                </a:solidFill>
                <a:latin typeface="Arial"/>
                <a:ea typeface="Arial"/>
                <a:cs typeface="Arial"/>
                <a:sym typeface="Arial"/>
              </a:rPr>
              <a:t>which he sold to </a:t>
            </a:r>
            <a:r>
              <a:rPr b="0" i="0" lang="en-US" sz="1600" u="sng" cap="none" strike="noStrike">
                <a:solidFill>
                  <a:schemeClr val="hlink"/>
                </a:solidFill>
                <a:latin typeface="Arial"/>
                <a:ea typeface="Arial"/>
                <a:cs typeface="Arial"/>
                <a:sym typeface="Arial"/>
                <a:hlinkClick r:id="rId5"/>
              </a:rPr>
              <a:t>J.P. Morgan</a:t>
            </a:r>
            <a:r>
              <a:rPr b="0" i="0" lang="en-US" sz="1600" u="none" cap="none" strike="noStrike">
                <a:solidFill>
                  <a:schemeClr val="dk1"/>
                </a:solidFill>
                <a:latin typeface="Arial"/>
                <a:ea typeface="Arial"/>
                <a:cs typeface="Arial"/>
                <a:sym typeface="Arial"/>
              </a:rPr>
              <a:t> in 1901 for $480 million (the equivalent of approximately $13.6 billion in 2013)</a:t>
            </a:r>
          </a:p>
          <a:p>
            <a:pPr indent="-285750" lvl="1" marL="742950" marR="0" rtl="0" algn="l">
              <a:lnSpc>
                <a:spcPct val="90000"/>
              </a:lnSpc>
              <a:spcBef>
                <a:spcPts val="320"/>
              </a:spcBef>
              <a:spcAft>
                <a:spcPts val="0"/>
              </a:spcAft>
              <a:buClr>
                <a:schemeClr val="dk1"/>
              </a:buClr>
              <a:buSzPct val="75000"/>
              <a:buFont typeface="Arial"/>
              <a:buChar char="–"/>
            </a:pPr>
            <a:r>
              <a:rPr b="0" i="0" lang="en-US" sz="1600" u="none" cap="none" strike="noStrike">
                <a:solidFill>
                  <a:schemeClr val="dk1"/>
                </a:solidFill>
                <a:latin typeface="Arial"/>
                <a:ea typeface="Arial"/>
                <a:cs typeface="Arial"/>
                <a:sym typeface="Arial"/>
              </a:rPr>
              <a:t>Carnegie devoted the remainder of his life to large-scale philanthropy, with special emphasis on </a:t>
            </a:r>
            <a:r>
              <a:rPr b="0" i="0" lang="en-US" sz="1600" u="sng" cap="none" strike="noStrike">
                <a:solidFill>
                  <a:schemeClr val="hlink"/>
                </a:solidFill>
                <a:latin typeface="Arial"/>
                <a:ea typeface="Arial"/>
                <a:cs typeface="Arial"/>
                <a:sym typeface="Arial"/>
                <a:hlinkClick r:id="rId6"/>
              </a:rPr>
              <a:t>local libraries</a:t>
            </a:r>
            <a:r>
              <a:rPr b="0" i="0" lang="en-US" sz="1600" u="none" cap="none" strike="noStrike">
                <a:solidFill>
                  <a:schemeClr val="dk1"/>
                </a:solidFill>
                <a:latin typeface="Arial"/>
                <a:ea typeface="Arial"/>
                <a:cs typeface="Arial"/>
                <a:sym typeface="Arial"/>
              </a:rPr>
              <a:t>, world peace, education and scientific research.</a:t>
            </a:r>
          </a:p>
          <a:p>
            <a:pPr indent="-285750" lvl="1" marL="742950" marR="0" rtl="0" algn="l">
              <a:lnSpc>
                <a:spcPct val="9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Carnegie Steel Company- 1899</a:t>
            </a:r>
          </a:p>
          <a:p>
            <a:pPr indent="-342900" lvl="0" marL="342900" marR="0" rtl="0" algn="l">
              <a:spcBef>
                <a:spcPts val="360"/>
              </a:spcBef>
              <a:spcAft>
                <a:spcPts val="0"/>
              </a:spcAft>
              <a:buClr>
                <a:schemeClr val="dk1"/>
              </a:buClr>
              <a:buSzPct val="75000"/>
              <a:buFont typeface="Noto Sans Symbols"/>
              <a:buNone/>
            </a:pPr>
            <a:r>
              <a:t/>
            </a:r>
            <a:endParaRPr b="0" i="0" sz="1800" u="none" cap="none" strike="noStrike">
              <a:solidFill>
                <a:schemeClr val="dk1"/>
              </a:solidFill>
              <a:latin typeface="Arial"/>
              <a:ea typeface="Arial"/>
              <a:cs typeface="Arial"/>
              <a:sym typeface="Arial"/>
            </a:endParaRPr>
          </a:p>
        </p:txBody>
      </p:sp>
      <p:pic>
        <p:nvPicPr>
          <p:cNvPr id="209" name="Shape 209"/>
          <p:cNvPicPr preferRelativeResize="0"/>
          <p:nvPr>
            <p:ph idx="1" type="body"/>
          </p:nvPr>
        </p:nvPicPr>
        <p:blipFill rotWithShape="1">
          <a:blip r:embed="rId7">
            <a:alphaModFix/>
          </a:blip>
          <a:srcRect b="0" l="0" r="0" t="0"/>
          <a:stretch/>
        </p:blipFill>
        <p:spPr>
          <a:xfrm>
            <a:off x="6349875" y="1878812"/>
            <a:ext cx="2408100" cy="310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Industrial Leaders</a:t>
            </a:r>
          </a:p>
        </p:txBody>
      </p:sp>
      <p:sp>
        <p:nvSpPr>
          <p:cNvPr id="215" name="Shape 215"/>
          <p:cNvSpPr txBox="1"/>
          <p:nvPr>
            <p:ph idx="1" type="body"/>
          </p:nvPr>
        </p:nvSpPr>
        <p:spPr>
          <a:xfrm>
            <a:off x="542650" y="2369800"/>
            <a:ext cx="7982400" cy="372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000" u="none">
                <a:solidFill>
                  <a:schemeClr val="dk1"/>
                </a:solidFill>
                <a:latin typeface="Arial"/>
                <a:ea typeface="Arial"/>
                <a:cs typeface="Arial"/>
                <a:sym typeface="Arial"/>
              </a:rPr>
              <a:t>John Pierpont Morgan (JP Morgan)</a:t>
            </a:r>
          </a:p>
          <a:p>
            <a:pPr lvl="1" marR="0" rtl="0" algn="l">
              <a:lnSpc>
                <a:spcPct val="100000"/>
              </a:lnSpc>
              <a:spcBef>
                <a:spcPts val="400"/>
              </a:spcBef>
              <a:spcAft>
                <a:spcPts val="0"/>
              </a:spcAft>
              <a:buClr>
                <a:schemeClr val="dk1"/>
              </a:buClr>
              <a:buSzPct val="75000"/>
              <a:buFont typeface="Noto Sans Symbols"/>
            </a:pPr>
            <a:r>
              <a:rPr b="0" i="0" lang="en-US" sz="2000" u="none">
                <a:solidFill>
                  <a:schemeClr val="dk1"/>
                </a:solidFill>
                <a:latin typeface="Arial"/>
                <a:ea typeface="Arial"/>
                <a:cs typeface="Arial"/>
                <a:sym typeface="Arial"/>
              </a:rPr>
              <a:t>Was an American financier, banker, philanthropist and art collector who dominated </a:t>
            </a:r>
            <a:r>
              <a:rPr lang="en-US" sz="2000" u="none">
                <a:solidFill>
                  <a:schemeClr val="dk1"/>
                </a:solidFill>
              </a:rPr>
              <a:t>c</a:t>
            </a:r>
            <a:r>
              <a:rPr lang="en-US" sz="2000"/>
              <a:t>orporate finance </a:t>
            </a:r>
            <a:r>
              <a:rPr b="0" i="0" lang="en-US" sz="2000" u="none">
                <a:solidFill>
                  <a:schemeClr val="dk1"/>
                </a:solidFill>
                <a:latin typeface="Arial"/>
                <a:ea typeface="Arial"/>
                <a:cs typeface="Arial"/>
                <a:sym typeface="Arial"/>
              </a:rPr>
              <a:t>and </a:t>
            </a:r>
            <a:r>
              <a:rPr lang="en-US" sz="2000" u="none">
                <a:solidFill>
                  <a:schemeClr val="dk1"/>
                </a:solidFill>
              </a:rPr>
              <a:t>industrial consolidation</a:t>
            </a:r>
            <a:r>
              <a:rPr b="0" i="0" lang="en-US" sz="2000" u="none">
                <a:solidFill>
                  <a:schemeClr val="dk1"/>
                </a:solidFill>
                <a:latin typeface="Arial"/>
                <a:ea typeface="Arial"/>
                <a:cs typeface="Arial"/>
                <a:sym typeface="Arial"/>
              </a:rPr>
              <a:t> during his time. </a:t>
            </a:r>
          </a:p>
          <a:p>
            <a:pPr lvl="1" marR="0" rtl="0" algn="l">
              <a:lnSpc>
                <a:spcPct val="100000"/>
              </a:lnSpc>
              <a:spcBef>
                <a:spcPts val="400"/>
              </a:spcBef>
              <a:spcAft>
                <a:spcPts val="0"/>
              </a:spcAft>
              <a:buClr>
                <a:schemeClr val="dk1"/>
              </a:buClr>
              <a:buSzPct val="75000"/>
              <a:buFont typeface="Noto Sans Symbols"/>
            </a:pPr>
            <a:r>
              <a:rPr b="0" i="0" lang="en-US" sz="2000" u="none">
                <a:solidFill>
                  <a:schemeClr val="dk1"/>
                </a:solidFill>
                <a:latin typeface="Arial"/>
                <a:ea typeface="Arial"/>
                <a:cs typeface="Arial"/>
                <a:sym typeface="Arial"/>
              </a:rPr>
              <a:t>In 1892, Morgan arranged the merger of </a:t>
            </a:r>
            <a:r>
              <a:rPr b="0" i="0" lang="en-US" sz="2000" u="sng">
                <a:solidFill>
                  <a:schemeClr val="hlink"/>
                </a:solidFill>
                <a:latin typeface="Arial"/>
                <a:ea typeface="Arial"/>
                <a:cs typeface="Arial"/>
                <a:sym typeface="Arial"/>
                <a:hlinkClick r:id="rId3"/>
              </a:rPr>
              <a:t>Edison </a:t>
            </a:r>
            <a:r>
              <a:rPr lang="en-US" sz="2000" u="sng">
                <a:solidFill>
                  <a:schemeClr val="hlink"/>
                </a:solidFill>
                <a:hlinkClick r:id="rId4"/>
              </a:rPr>
              <a:t>General Electric In</a:t>
            </a:r>
            <a:r>
              <a:rPr b="0" i="0" lang="en-US" sz="2000" u="none">
                <a:solidFill>
                  <a:schemeClr val="dk1"/>
                </a:solidFill>
                <a:latin typeface="Arial"/>
                <a:ea typeface="Arial"/>
                <a:cs typeface="Arial"/>
                <a:sym typeface="Arial"/>
              </a:rPr>
              <a:t> 1892, and </a:t>
            </a:r>
            <a:r>
              <a:rPr b="0" i="0" lang="en-US" sz="2000" u="sng">
                <a:solidFill>
                  <a:schemeClr val="hlink"/>
                </a:solidFill>
                <a:latin typeface="Arial"/>
                <a:ea typeface="Arial"/>
                <a:cs typeface="Arial"/>
                <a:sym typeface="Arial"/>
                <a:hlinkClick r:id="rId5"/>
              </a:rPr>
              <a:t>Thomson-Houston Electric </a:t>
            </a:r>
            <a:r>
              <a:rPr lang="en-US" sz="2000" u="sng">
                <a:solidFill>
                  <a:schemeClr val="hlink"/>
                </a:solidFill>
                <a:hlinkClick r:id="rId6"/>
              </a:rPr>
              <a:t>Company </a:t>
            </a:r>
            <a:r>
              <a:rPr lang="en-US"/>
              <a:t>.</a:t>
            </a:r>
          </a:p>
        </p:txBody>
      </p:sp>
      <p:pic>
        <p:nvPicPr>
          <p:cNvPr descr="download (2).jpg" id="216" name="Shape 216"/>
          <p:cNvPicPr preferRelativeResize="0"/>
          <p:nvPr>
            <p:ph idx="1" type="body"/>
          </p:nvPr>
        </p:nvPicPr>
        <p:blipFill rotWithShape="1">
          <a:blip r:embed="rId7">
            <a:alphaModFix/>
          </a:blip>
          <a:srcRect b="0" l="0" r="0" t="0"/>
          <a:stretch/>
        </p:blipFill>
        <p:spPr>
          <a:xfrm>
            <a:off x="6240375" y="522875"/>
            <a:ext cx="1599600" cy="214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lang="en-US"/>
              <a:t>Warm Up:  </a:t>
            </a:r>
            <a:r>
              <a:rPr b="1" i="0" lang="en-US" sz="3600" u="none" cap="none" strike="noStrike">
                <a:solidFill>
                  <a:schemeClr val="dk2"/>
                </a:solidFill>
                <a:latin typeface="Arial"/>
                <a:ea typeface="Arial"/>
                <a:cs typeface="Arial"/>
                <a:sym typeface="Arial"/>
              </a:rPr>
              <a:t>Mountain</a:t>
            </a:r>
            <a:r>
              <a:rPr lang="en-US"/>
              <a:t>t</a:t>
            </a:r>
            <a:r>
              <a:rPr b="1" i="0" lang="en-US" sz="3600" u="none" cap="none" strike="noStrike">
                <a:solidFill>
                  <a:schemeClr val="dk2"/>
                </a:solidFill>
                <a:latin typeface="Arial"/>
                <a:ea typeface="Arial"/>
                <a:cs typeface="Arial"/>
                <a:sym typeface="Arial"/>
              </a:rPr>
              <a:t>op Removal</a:t>
            </a:r>
          </a:p>
        </p:txBody>
      </p:sp>
      <p:sp>
        <p:nvSpPr>
          <p:cNvPr id="92" name="Shape 92"/>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sng" cap="none" strike="noStrike">
                <a:solidFill>
                  <a:schemeClr val="hlink"/>
                </a:solidFill>
                <a:latin typeface="Arial"/>
                <a:ea typeface="Arial"/>
                <a:cs typeface="Arial"/>
                <a:sym typeface="Arial"/>
                <a:hlinkClick r:id="rId3"/>
              </a:rPr>
              <a:t>Democracy Now</a:t>
            </a:r>
          </a:p>
          <a:p>
            <a:pPr lvl="1" marR="0" rtl="0" algn="l">
              <a:lnSpc>
                <a:spcPct val="100000"/>
              </a:lnSpc>
              <a:spcBef>
                <a:spcPts val="560"/>
              </a:spcBef>
              <a:spcAft>
                <a:spcPts val="0"/>
              </a:spcAft>
              <a:buClr>
                <a:schemeClr val="dk1"/>
              </a:buClr>
              <a:buFont typeface="Noto Sans Symbols"/>
            </a:pPr>
            <a:r>
              <a:rPr b="0" i="0" lang="en-US" sz="1800" u="none" cap="none" strike="noStrike">
                <a:solidFill>
                  <a:schemeClr val="dk1"/>
                </a:solidFill>
                <a:latin typeface="Arial"/>
                <a:ea typeface="Arial"/>
                <a:cs typeface="Arial"/>
                <a:sym typeface="Arial"/>
              </a:rPr>
              <a:t>Black Lung- By Hazel Dickens</a:t>
            </a:r>
          </a:p>
          <a:p>
            <a:pPr lvl="1" marR="0" rtl="0" algn="l">
              <a:lnSpc>
                <a:spcPct val="100000"/>
              </a:lnSpc>
              <a:spcBef>
                <a:spcPts val="560"/>
              </a:spcBef>
              <a:spcAft>
                <a:spcPts val="0"/>
              </a:spcAft>
            </a:pPr>
            <a:r>
              <a:rPr lang="en-US" sz="1800" u="sng">
                <a:solidFill>
                  <a:schemeClr val="hlink"/>
                </a:solidFill>
                <a:hlinkClick r:id="rId4"/>
              </a:rPr>
              <a:t>Current Mountaintop Removal Legislature</a:t>
            </a:r>
          </a:p>
          <a:p>
            <a:pPr indent="0" lvl="0" marL="457200" marR="0" rtl="0" algn="l">
              <a:lnSpc>
                <a:spcPct val="100000"/>
              </a:lnSpc>
              <a:spcBef>
                <a:spcPts val="560"/>
              </a:spcBef>
              <a:spcAft>
                <a:spcPts val="0"/>
              </a:spcAft>
              <a:buNone/>
            </a:pPr>
            <a:r>
              <a:t/>
            </a:r>
            <a:endParaRPr sz="1800"/>
          </a:p>
          <a:p>
            <a:pPr indent="0" lvl="0" marL="457200" marR="0" rtl="0" algn="l">
              <a:lnSpc>
                <a:spcPct val="100000"/>
              </a:lnSpc>
              <a:spcBef>
                <a:spcPts val="560"/>
              </a:spcBef>
              <a:spcAft>
                <a:spcPts val="0"/>
              </a:spcAft>
              <a:buNone/>
            </a:pPr>
            <a:r>
              <a:rPr lang="en-US" sz="1800"/>
              <a:t>Questions:</a:t>
            </a:r>
          </a:p>
          <a:p>
            <a:pPr indent="-342900" lvl="0" marL="457200" marR="0" rtl="0" algn="l">
              <a:lnSpc>
                <a:spcPct val="100000"/>
              </a:lnSpc>
              <a:spcBef>
                <a:spcPts val="560"/>
              </a:spcBef>
              <a:spcAft>
                <a:spcPts val="0"/>
              </a:spcAft>
              <a:buSzPct val="100000"/>
            </a:pPr>
            <a:r>
              <a:rPr lang="en-US" sz="1800"/>
              <a:t>What is mountaintop removal?  Who is responsible?</a:t>
            </a:r>
          </a:p>
          <a:p>
            <a:pPr indent="-342900" lvl="0" marL="457200" marR="0" rtl="0" algn="l">
              <a:lnSpc>
                <a:spcPct val="100000"/>
              </a:lnSpc>
              <a:spcBef>
                <a:spcPts val="560"/>
              </a:spcBef>
              <a:spcAft>
                <a:spcPts val="0"/>
              </a:spcAft>
              <a:buSzPct val="100000"/>
            </a:pPr>
            <a:r>
              <a:rPr lang="en-US" sz="1800"/>
              <a:t>How is can we connect this to the Age of Industry or our theme for this unit?  The Rise in Industry</a:t>
            </a:r>
          </a:p>
          <a:p>
            <a:pPr indent="0" lvl="0" marL="0" marR="0" rtl="0" algn="l">
              <a:lnSpc>
                <a:spcPct val="100000"/>
              </a:lnSpc>
              <a:spcBef>
                <a:spcPts val="560"/>
              </a:spcBef>
              <a:spcAft>
                <a:spcPts val="0"/>
              </a:spcAft>
              <a:buNone/>
            </a:pPr>
            <a:r>
              <a:t/>
            </a:r>
            <a:endParaRPr sz="2800"/>
          </a:p>
          <a:p>
            <a:pPr indent="0" lvl="0" marL="0" marR="0" rtl="0" algn="l">
              <a:lnSpc>
                <a:spcPct val="100000"/>
              </a:lnSpc>
              <a:spcBef>
                <a:spcPts val="560"/>
              </a:spcBef>
              <a:spcAft>
                <a:spcPts val="0"/>
              </a:spcAft>
              <a:buNone/>
            </a:pPr>
            <a:r>
              <a:t/>
            </a:r>
            <a:endParaRP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Fewer Control More</a:t>
            </a:r>
          </a:p>
        </p:txBody>
      </p:sp>
      <p:sp>
        <p:nvSpPr>
          <p:cNvPr id="222" name="Shape 222"/>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800" u="sng">
                <a:solidFill>
                  <a:schemeClr val="dk1"/>
                </a:solidFill>
                <a:latin typeface="Arial"/>
                <a:ea typeface="Arial"/>
                <a:cs typeface="Arial"/>
                <a:sym typeface="Arial"/>
              </a:rPr>
              <a:t>Monopoly</a:t>
            </a:r>
            <a:r>
              <a:rPr b="0" i="0" lang="en-US" sz="2800" u="none">
                <a:solidFill>
                  <a:schemeClr val="dk1"/>
                </a:solidFill>
                <a:latin typeface="Arial"/>
                <a:ea typeface="Arial"/>
                <a:cs typeface="Arial"/>
                <a:sym typeface="Arial"/>
              </a:rPr>
              <a:t>- A firm that bought out all its competitors or had complete control over </a:t>
            </a:r>
            <a:r>
              <a:rPr lang="en-US"/>
              <a:t>its</a:t>
            </a:r>
            <a:r>
              <a:rPr b="0" i="0" lang="en-US" sz="2800" u="none">
                <a:solidFill>
                  <a:schemeClr val="dk1"/>
                </a:solidFill>
                <a:latin typeface="Arial"/>
                <a:ea typeface="Arial"/>
                <a:cs typeface="Arial"/>
                <a:sym typeface="Arial"/>
              </a:rPr>
              <a:t> industry’s production, wages, prices.</a:t>
            </a:r>
          </a:p>
          <a:p>
            <a:pPr indent="-342900" lvl="0" marL="342900" marR="0" rtl="0" algn="l">
              <a:lnSpc>
                <a:spcPct val="90000"/>
              </a:lnSpc>
              <a:spcBef>
                <a:spcPts val="560"/>
              </a:spcBef>
              <a:spcAft>
                <a:spcPts val="0"/>
              </a:spcAft>
              <a:buClr>
                <a:schemeClr val="dk1"/>
              </a:buClr>
              <a:buSzPct val="75000"/>
              <a:buFont typeface="Noto Sans Symbols"/>
              <a:buChar char="●"/>
            </a:pPr>
            <a:r>
              <a:rPr b="0" i="0" lang="en-US" sz="2800" u="sng">
                <a:solidFill>
                  <a:schemeClr val="dk1"/>
                </a:solidFill>
                <a:latin typeface="Arial"/>
                <a:ea typeface="Arial"/>
                <a:cs typeface="Arial"/>
                <a:sym typeface="Arial"/>
              </a:rPr>
              <a:t>Standard Oil- John D. Rockefeller</a:t>
            </a:r>
          </a:p>
          <a:p>
            <a:pPr indent="-285750" lvl="1" marL="742950" marR="0" rtl="0" algn="l">
              <a:lnSpc>
                <a:spcPct val="9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Joined with competing companies in </a:t>
            </a:r>
            <a:r>
              <a:rPr b="1" i="0" lang="en-US" sz="2400" u="sng" cap="none" strike="noStrike">
                <a:solidFill>
                  <a:schemeClr val="dk1"/>
                </a:solidFill>
                <a:latin typeface="Arial"/>
                <a:ea typeface="Arial"/>
                <a:cs typeface="Arial"/>
                <a:sym typeface="Arial"/>
              </a:rPr>
              <a:t>trust </a:t>
            </a:r>
            <a:r>
              <a:rPr b="0" i="0" lang="en-US" sz="2400" u="none" cap="none" strike="noStrike">
                <a:solidFill>
                  <a:schemeClr val="dk1"/>
                </a:solidFill>
                <a:latin typeface="Arial"/>
                <a:ea typeface="Arial"/>
                <a:cs typeface="Arial"/>
                <a:sym typeface="Arial"/>
              </a:rPr>
              <a:t>agreements.  Stock of company controlled by </a:t>
            </a:r>
            <a:r>
              <a:rPr b="1" i="0" lang="en-US" sz="2400" u="sng" cap="none" strike="noStrike">
                <a:solidFill>
                  <a:schemeClr val="dk1"/>
                </a:solidFill>
                <a:latin typeface="Arial"/>
                <a:ea typeface="Arial"/>
                <a:cs typeface="Arial"/>
                <a:sym typeface="Arial"/>
              </a:rPr>
              <a:t>trustees </a:t>
            </a:r>
            <a:r>
              <a:rPr b="0" i="0" lang="en-US" sz="2400" u="none" cap="none" strike="noStrike">
                <a:solidFill>
                  <a:schemeClr val="dk1"/>
                </a:solidFill>
                <a:latin typeface="Arial"/>
                <a:ea typeface="Arial"/>
                <a:cs typeface="Arial"/>
                <a:sym typeface="Arial"/>
              </a:rPr>
              <a:t>– separate companies and would create one large corp.  Gained total control over oil industry.</a:t>
            </a:r>
          </a:p>
          <a:p>
            <a:pPr indent="-285750" lvl="1" marL="742950" marR="0" rtl="0" algn="l">
              <a:lnSpc>
                <a:spcPct val="90000"/>
              </a:lnSpc>
              <a:spcBef>
                <a:spcPts val="480"/>
              </a:spcBef>
              <a:spcAft>
                <a:spcPts val="0"/>
              </a:spcAft>
              <a:buClr>
                <a:schemeClr val="dk1"/>
              </a:buClr>
              <a:buSzPct val="75000"/>
              <a:buFont typeface="Arial"/>
              <a:buChar char="–"/>
            </a:pPr>
            <a:r>
              <a:rPr b="1" lang="en-US" u="sng"/>
              <a:t>Holding Company</a:t>
            </a:r>
            <a:r>
              <a:rPr lang="en-US"/>
              <a:t>:  </a:t>
            </a:r>
            <a:r>
              <a:rPr lang="en-US">
                <a:solidFill>
                  <a:srgbClr val="000000"/>
                </a:solidFill>
                <a:latin typeface="Times New Roman"/>
                <a:ea typeface="Times New Roman"/>
                <a:cs typeface="Times New Roman"/>
                <a:sym typeface="Times New Roman"/>
              </a:rPr>
              <a:t>A company that buys shares of other companies for ownership</a:t>
            </a: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223" name="Shape 223"/>
          <p:cNvPicPr preferRelativeResize="0"/>
          <p:nvPr>
            <p:ph idx="1" type="body"/>
          </p:nvPr>
        </p:nvPicPr>
        <p:blipFill rotWithShape="1">
          <a:blip r:embed="rId3">
            <a:alphaModFix/>
          </a:blip>
          <a:srcRect b="0" l="0" r="0" t="0"/>
          <a:stretch/>
        </p:blipFill>
        <p:spPr>
          <a:xfrm>
            <a:off x="5360125" y="826000"/>
            <a:ext cx="1425900" cy="1316100"/>
          </a:xfrm>
          <a:prstGeom prst="rect">
            <a:avLst/>
          </a:prstGeom>
          <a:noFill/>
          <a:ln>
            <a:noFill/>
          </a:ln>
        </p:spPr>
      </p:pic>
      <p:pic>
        <p:nvPicPr>
          <p:cNvPr id="224" name="Shape 224"/>
          <p:cNvPicPr preferRelativeResize="0"/>
          <p:nvPr>
            <p:ph idx="4294967295" type="body"/>
          </p:nvPr>
        </p:nvPicPr>
        <p:blipFill rotWithShape="1">
          <a:blip r:embed="rId4">
            <a:alphaModFix/>
          </a:blip>
          <a:srcRect b="0" l="0" r="0" t="0"/>
          <a:stretch/>
        </p:blipFill>
        <p:spPr>
          <a:xfrm>
            <a:off x="7238175" y="826000"/>
            <a:ext cx="1096800" cy="1316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Robber Barons</a:t>
            </a:r>
          </a:p>
        </p:txBody>
      </p:sp>
      <p:sp>
        <p:nvSpPr>
          <p:cNvPr id="230" name="Shape 230"/>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61950" lvl="0" marL="342900" marR="0" rtl="0" algn="l">
              <a:lnSpc>
                <a:spcPct val="100000"/>
              </a:lnSpc>
              <a:spcBef>
                <a:spcPts val="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Within a decade of its start </a:t>
            </a:r>
            <a:r>
              <a:rPr b="1" i="0" lang="en-US" sz="2400" u="sng">
                <a:solidFill>
                  <a:schemeClr val="dk1"/>
                </a:solidFill>
                <a:latin typeface="Arial"/>
                <a:ea typeface="Arial"/>
                <a:cs typeface="Arial"/>
                <a:sym typeface="Arial"/>
              </a:rPr>
              <a:t>Standard Oil</a:t>
            </a:r>
            <a:r>
              <a:rPr b="0" i="0" lang="en-US" sz="2400" u="none">
                <a:solidFill>
                  <a:schemeClr val="dk1"/>
                </a:solidFill>
                <a:latin typeface="Arial"/>
                <a:ea typeface="Arial"/>
                <a:cs typeface="Arial"/>
                <a:sym typeface="Arial"/>
              </a:rPr>
              <a:t> controlled 90% of the refining business.</a:t>
            </a:r>
          </a:p>
          <a:p>
            <a:pPr indent="-323850" lvl="1" marL="742950" marR="0" rtl="0" algn="l">
              <a:lnSpc>
                <a:spcPct val="100000"/>
              </a:lnSpc>
              <a:spcBef>
                <a:spcPts val="480"/>
              </a:spcBef>
              <a:spcAft>
                <a:spcPts val="0"/>
              </a:spcAft>
              <a:buClr>
                <a:schemeClr val="dk1"/>
              </a:buClr>
              <a:buSzPct val="100000"/>
              <a:buFont typeface="Arial"/>
              <a:buChar char="–"/>
            </a:pPr>
            <a:r>
              <a:rPr b="0" i="0" lang="en-US" u="none" cap="none" strike="noStrike">
                <a:solidFill>
                  <a:schemeClr val="dk1"/>
                </a:solidFill>
                <a:latin typeface="Arial"/>
                <a:ea typeface="Arial"/>
                <a:cs typeface="Arial"/>
                <a:sym typeface="Arial"/>
              </a:rPr>
              <a:t>Rockefeller got rich and paid his employees extremely low wages and drove out competition by selling oil at a really cheap price.  Then in control he hiked prices.</a:t>
            </a:r>
          </a:p>
          <a:p>
            <a:pPr indent="-323850" lvl="1" marL="742950" marR="0" rtl="0" algn="l">
              <a:lnSpc>
                <a:spcPct val="100000"/>
              </a:lnSpc>
              <a:spcBef>
                <a:spcPts val="480"/>
              </a:spcBef>
              <a:spcAft>
                <a:spcPts val="0"/>
              </a:spcAft>
              <a:buClr>
                <a:schemeClr val="dk1"/>
              </a:buClr>
              <a:buSzPct val="100000"/>
              <a:buFont typeface="Arial"/>
              <a:buChar char="–"/>
            </a:pPr>
            <a:r>
              <a:rPr b="0" i="0" lang="en-US" u="none" cap="none" strike="noStrike">
                <a:solidFill>
                  <a:schemeClr val="dk1"/>
                </a:solidFill>
                <a:latin typeface="Arial"/>
                <a:ea typeface="Arial"/>
                <a:cs typeface="Arial"/>
                <a:sym typeface="Arial"/>
              </a:rPr>
              <a:t>Thus the term </a:t>
            </a:r>
            <a:r>
              <a:rPr b="0" i="0" lang="en-US" u="sng" cap="none" strike="noStrike">
                <a:solidFill>
                  <a:schemeClr val="dk1"/>
                </a:solidFill>
                <a:latin typeface="Arial"/>
                <a:ea typeface="Arial"/>
                <a:cs typeface="Arial"/>
                <a:sym typeface="Arial"/>
              </a:rPr>
              <a:t>Robber Barons</a:t>
            </a:r>
          </a:p>
        </p:txBody>
      </p:sp>
      <p:pic>
        <p:nvPicPr>
          <p:cNvPr id="231" name="Shape 231"/>
          <p:cNvPicPr preferRelativeResize="0"/>
          <p:nvPr>
            <p:ph idx="1" type="body"/>
          </p:nvPr>
        </p:nvPicPr>
        <p:blipFill rotWithShape="1">
          <a:blip r:embed="rId3">
            <a:alphaModFix/>
          </a:blip>
          <a:srcRect b="0" l="0" r="0" t="0"/>
          <a:stretch/>
        </p:blipFill>
        <p:spPr>
          <a:xfrm>
            <a:off x="4649875" y="154075"/>
            <a:ext cx="1524000" cy="209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How do we stop the “Robber Barons”?</a:t>
            </a:r>
          </a:p>
        </p:txBody>
      </p:sp>
      <p:sp>
        <p:nvSpPr>
          <p:cNvPr id="237" name="Shape 237"/>
          <p:cNvSpPr txBox="1"/>
          <p:nvPr>
            <p:ph idx="1" type="body"/>
          </p:nvPr>
        </p:nvSpPr>
        <p:spPr>
          <a:xfrm>
            <a:off x="489600" y="2369775"/>
            <a:ext cx="4360200" cy="37242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Sherman </a:t>
            </a:r>
            <a:r>
              <a:rPr b="1" lang="en-US" sz="2000" u="sng"/>
              <a:t>Antitrust</a:t>
            </a:r>
            <a:r>
              <a:rPr b="1" i="0" lang="en-US" sz="2000" u="sng">
                <a:solidFill>
                  <a:schemeClr val="dk1"/>
                </a:solidFill>
                <a:latin typeface="Arial"/>
                <a:ea typeface="Arial"/>
                <a:cs typeface="Arial"/>
                <a:sym typeface="Arial"/>
              </a:rPr>
              <a:t> Act-</a:t>
            </a:r>
            <a:r>
              <a:rPr b="0" i="0" lang="en-US" sz="2000" u="none">
                <a:solidFill>
                  <a:schemeClr val="dk1"/>
                </a:solidFill>
                <a:latin typeface="Arial"/>
                <a:ea typeface="Arial"/>
                <a:cs typeface="Arial"/>
                <a:sym typeface="Arial"/>
              </a:rPr>
              <a:t> Made it illegal to form a trust that interfered with free trade between state or with other countries.</a:t>
            </a:r>
          </a:p>
          <a:p>
            <a:pPr indent="-342900" lvl="0" marL="342900" marR="0" rtl="0" algn="l">
              <a:lnSpc>
                <a:spcPct val="80000"/>
              </a:lnSpc>
              <a:spcBef>
                <a:spcPts val="40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Labor Unions</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View- </a:t>
            </a:r>
            <a:r>
              <a:rPr i="1" lang="en-US" sz="1800"/>
              <a:t>Camella</a:t>
            </a:r>
            <a:r>
              <a:rPr b="0" i="1" lang="en-US" sz="1800" u="none" cap="none" strike="noStrike">
                <a:solidFill>
                  <a:schemeClr val="dk1"/>
                </a:solidFill>
                <a:latin typeface="Arial"/>
                <a:ea typeface="Arial"/>
                <a:cs typeface="Arial"/>
                <a:sym typeface="Arial"/>
              </a:rPr>
              <a:t> Teoli</a:t>
            </a:r>
          </a:p>
          <a:p>
            <a:pPr indent="-285750" lvl="1" marL="742950" marR="0" rtl="0" algn="l">
              <a:lnSpc>
                <a:spcPct val="8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Samuel Gompers-</a:t>
            </a:r>
            <a:r>
              <a:rPr b="0" i="0" lang="en-US" sz="1800" u="none" cap="none" strike="noStrike">
                <a:solidFill>
                  <a:schemeClr val="dk1"/>
                </a:solidFill>
                <a:latin typeface="Arial"/>
                <a:ea typeface="Arial"/>
                <a:cs typeface="Arial"/>
                <a:sym typeface="Arial"/>
              </a:rPr>
              <a:t> Joined his Cigar Makers Union with other craft unions.  Then led the </a:t>
            </a:r>
            <a:r>
              <a:rPr b="1" i="0" lang="en-US" sz="1800" u="sng" cap="none" strike="noStrike">
                <a:solidFill>
                  <a:schemeClr val="dk1"/>
                </a:solidFill>
                <a:latin typeface="Arial"/>
                <a:ea typeface="Arial"/>
                <a:cs typeface="Arial"/>
                <a:sym typeface="Arial"/>
              </a:rPr>
              <a:t>American Federation of Labor- </a:t>
            </a:r>
            <a:r>
              <a:rPr b="1"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Focused on collective bargaining or negotiation.</a:t>
            </a:r>
          </a:p>
        </p:txBody>
      </p:sp>
      <p:pic>
        <p:nvPicPr>
          <p:cNvPr id="238" name="Shape 238"/>
          <p:cNvPicPr preferRelativeResize="0"/>
          <p:nvPr>
            <p:ph idx="1" type="body"/>
          </p:nvPr>
        </p:nvPicPr>
        <p:blipFill rotWithShape="1">
          <a:blip r:embed="rId3">
            <a:alphaModFix/>
          </a:blip>
          <a:srcRect b="0" l="0" r="0" t="0"/>
          <a:stretch/>
        </p:blipFill>
        <p:spPr>
          <a:xfrm>
            <a:off x="5029200" y="3124200"/>
            <a:ext cx="3336925" cy="25034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p:nvPr>
            <p:ph type="title"/>
          </p:nvPr>
        </p:nvSpPr>
        <p:spPr>
          <a:xfrm>
            <a:off x="762000" y="762000"/>
            <a:ext cx="7924799" cy="1143000"/>
          </a:xfrm>
          <a:prstGeom prst="roundRect">
            <a:avLst>
              <a:gd fmla="val 16667" name="adj"/>
            </a:avLst>
          </a:prstGeom>
        </p:spPr>
        <p:txBody>
          <a:bodyPr anchorCtr="0" anchor="b" bIns="91425" lIns="91425" rIns="91425" tIns="91425">
            <a:noAutofit/>
          </a:bodyPr>
          <a:lstStyle/>
          <a:p>
            <a:pPr lvl="0">
              <a:spcBef>
                <a:spcPts val="0"/>
              </a:spcBef>
              <a:buNone/>
            </a:pPr>
            <a:r>
              <a:rPr lang="en-US"/>
              <a:t>Homestead Strike</a:t>
            </a:r>
          </a:p>
        </p:txBody>
      </p:sp>
      <p:sp>
        <p:nvSpPr>
          <p:cNvPr id="245" name="Shape 245"/>
          <p:cNvSpPr txBox="1"/>
          <p:nvPr>
            <p:ph idx="1" type="body"/>
          </p:nvPr>
        </p:nvSpPr>
        <p:spPr>
          <a:xfrm>
            <a:off x="838200" y="2362200"/>
            <a:ext cx="7692900" cy="3724200"/>
          </a:xfrm>
          <a:prstGeom prst="rect">
            <a:avLst/>
          </a:prstGeom>
        </p:spPr>
        <p:txBody>
          <a:bodyPr anchorCtr="0" anchor="t" bIns="91425" lIns="91425" rIns="91425" tIns="91425">
            <a:noAutofit/>
          </a:bodyPr>
          <a:lstStyle/>
          <a:p>
            <a:pPr indent="-228600" lvl="0" marL="457200" rtl="0">
              <a:spcBef>
                <a:spcPts val="0"/>
              </a:spcBef>
            </a:pPr>
            <a:r>
              <a:rPr lang="en-US"/>
              <a:t>Compelling Question:  Why did the Homestead Strike turn violent?</a:t>
            </a:r>
          </a:p>
          <a:p>
            <a:pPr indent="-342900" lvl="1" marL="914400" rtl="0">
              <a:spcBef>
                <a:spcPts val="0"/>
              </a:spcBef>
              <a:buSzPct val="100000"/>
            </a:pPr>
            <a:r>
              <a:rPr lang="en-US" sz="1800"/>
              <a:t>Today we are going to practice the skills of Sourcing and close reading and corroboration, while looking at different accounts of one of the most violent strikes of the time.</a:t>
            </a:r>
          </a:p>
          <a:p>
            <a:pPr indent="-342900" lvl="0" marL="457200" rtl="0">
              <a:spcBef>
                <a:spcPts val="0"/>
              </a:spcBef>
              <a:buSzPct val="100000"/>
            </a:pPr>
            <a:r>
              <a:rPr lang="en-US" sz="1800"/>
              <a:t>Read through timeline</a:t>
            </a:r>
          </a:p>
          <a:p>
            <a:pPr indent="-342900" lvl="0" marL="457200" rtl="0">
              <a:spcBef>
                <a:spcPts val="0"/>
              </a:spcBef>
              <a:buSzPct val="100000"/>
            </a:pPr>
            <a:r>
              <a:rPr lang="en-US" sz="1800"/>
              <a:t>We will look at two accounts with different perspectives on the Homestead Strike.  While looking at these documents, we are going to decide why these documents offer such different accounts of the strike and which one is more believable.</a:t>
            </a:r>
          </a:p>
          <a:p>
            <a:pPr lvl="0" rtl="0">
              <a:spcBef>
                <a:spcPts val="0"/>
              </a:spcBef>
              <a:buNone/>
            </a:pPr>
            <a:r>
              <a:t/>
            </a:r>
            <a:endParaRP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p:nvPr>
            <p:ph type="title"/>
          </p:nvPr>
        </p:nvSpPr>
        <p:spPr>
          <a:xfrm>
            <a:off x="762000" y="762000"/>
            <a:ext cx="7924799" cy="1143000"/>
          </a:xfrm>
          <a:prstGeom prst="roundRect">
            <a:avLst>
              <a:gd fmla="val 16667" name="adj"/>
            </a:avLst>
          </a:prstGeom>
        </p:spPr>
        <p:txBody>
          <a:bodyPr anchorCtr="0" anchor="b" bIns="91425" lIns="91425" rIns="91425" tIns="91425">
            <a:noAutofit/>
          </a:bodyPr>
          <a:lstStyle/>
          <a:p>
            <a:pPr lvl="0">
              <a:spcBef>
                <a:spcPts val="0"/>
              </a:spcBef>
              <a:buNone/>
            </a:pPr>
            <a:r>
              <a:rPr lang="en-US"/>
              <a:t>Homestead Strike</a:t>
            </a:r>
          </a:p>
        </p:txBody>
      </p:sp>
      <p:sp>
        <p:nvSpPr>
          <p:cNvPr id="252" name="Shape 252"/>
          <p:cNvSpPr txBox="1"/>
          <p:nvPr>
            <p:ph idx="1" type="body"/>
          </p:nvPr>
        </p:nvSpPr>
        <p:spPr>
          <a:xfrm>
            <a:off x="838200" y="2362200"/>
            <a:ext cx="7692900" cy="3724200"/>
          </a:xfrm>
          <a:prstGeom prst="rect">
            <a:avLst/>
          </a:prstGeom>
        </p:spPr>
        <p:txBody>
          <a:bodyPr anchorCtr="0" anchor="t" bIns="91425" lIns="91425" rIns="91425" tIns="91425">
            <a:noAutofit/>
          </a:bodyPr>
          <a:lstStyle/>
          <a:p>
            <a:pPr lvl="0" rtl="0">
              <a:spcBef>
                <a:spcPts val="0"/>
              </a:spcBef>
              <a:buNone/>
            </a:pPr>
            <a:r>
              <a:rPr lang="en-US"/>
              <a:t>Turn and Talk</a:t>
            </a:r>
          </a:p>
          <a:p>
            <a:pPr indent="-228600" lvl="0" marL="457200" rtl="0">
              <a:spcBef>
                <a:spcPts val="0"/>
              </a:spcBef>
              <a:buAutoNum type="arabicPeriod"/>
            </a:pPr>
            <a:r>
              <a:rPr lang="en-US"/>
              <a:t>Why did the Homestead Strike turn violent?</a:t>
            </a:r>
          </a:p>
          <a:p>
            <a:pPr indent="-228600" lvl="0" marL="457200" rtl="0">
              <a:spcBef>
                <a:spcPts val="0"/>
              </a:spcBef>
              <a:buAutoNum type="arabicPeriod"/>
            </a:pPr>
            <a:r>
              <a:rPr lang="en-US"/>
              <a:t>What are the differences between Goldman’s account and Frick’s account?</a:t>
            </a:r>
          </a:p>
          <a:p>
            <a:pPr indent="0" lvl="0" marL="0" rtl="0">
              <a:spcBef>
                <a:spcPts val="0"/>
              </a:spcBef>
              <a:buNone/>
            </a:pPr>
            <a:r>
              <a:rPr lang="en-US"/>
              <a:t>Follow up questions:</a:t>
            </a:r>
          </a:p>
          <a:p>
            <a:pPr indent="457200" lvl="0" marL="0" rtl="0">
              <a:spcBef>
                <a:spcPts val="0"/>
              </a:spcBef>
              <a:buNone/>
            </a:pPr>
            <a:r>
              <a:rPr lang="en-US"/>
              <a:t>On chart paper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Growth Of Unions</a:t>
            </a:r>
          </a:p>
        </p:txBody>
      </p:sp>
      <p:sp>
        <p:nvSpPr>
          <p:cNvPr id="258" name="Shape 258"/>
          <p:cNvSpPr txBox="1"/>
          <p:nvPr>
            <p:ph idx="1" type="body"/>
          </p:nvPr>
        </p:nvSpPr>
        <p:spPr>
          <a:xfrm>
            <a:off x="838200" y="2362200"/>
            <a:ext cx="3770311"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Knights of Labor</a:t>
            </a:r>
            <a:r>
              <a:rPr b="0" i="0" lang="en-US" sz="2000" u="none">
                <a:solidFill>
                  <a:schemeClr val="dk1"/>
                </a:solidFill>
                <a:latin typeface="Arial"/>
                <a:ea typeface="Arial"/>
                <a:cs typeface="Arial"/>
                <a:sym typeface="Arial"/>
              </a:rPr>
              <a:t> used </a:t>
            </a:r>
            <a:r>
              <a:rPr b="1" i="0" lang="en-US" sz="2000" u="sng">
                <a:solidFill>
                  <a:schemeClr val="dk1"/>
                </a:solidFill>
                <a:latin typeface="Arial"/>
                <a:ea typeface="Arial"/>
                <a:cs typeface="Arial"/>
                <a:sym typeface="Arial"/>
              </a:rPr>
              <a:t>arbitration</a:t>
            </a:r>
            <a:r>
              <a:rPr b="0" i="0" lang="en-US" sz="2000" u="none">
                <a:solidFill>
                  <a:schemeClr val="dk1"/>
                </a:solidFill>
                <a:latin typeface="Arial"/>
                <a:ea typeface="Arial"/>
                <a:cs typeface="Arial"/>
                <a:sym typeface="Arial"/>
              </a:rPr>
              <a:t> – third party used to negotiate between employers and employees</a:t>
            </a:r>
          </a:p>
          <a:p>
            <a:pPr indent="-342900" lvl="0" marL="342900" marR="0" rtl="0" algn="l">
              <a:lnSpc>
                <a:spcPct val="90000"/>
              </a:lnSpc>
              <a:spcBef>
                <a:spcPts val="40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Eugene V. Debs</a:t>
            </a:r>
            <a:r>
              <a:rPr b="0" i="0" lang="en-US" sz="2000" u="none">
                <a:solidFill>
                  <a:schemeClr val="dk1"/>
                </a:solidFill>
                <a:latin typeface="Arial"/>
                <a:ea typeface="Arial"/>
                <a:cs typeface="Arial"/>
                <a:sym typeface="Arial"/>
              </a:rPr>
              <a:t> felt unions should include all skilled laborers in a specific industry.  Attempted to form the </a:t>
            </a:r>
            <a:r>
              <a:rPr b="1" i="0" lang="en-US" sz="2000" u="sng">
                <a:solidFill>
                  <a:schemeClr val="dk1"/>
                </a:solidFill>
                <a:latin typeface="Arial"/>
                <a:ea typeface="Arial"/>
                <a:cs typeface="Arial"/>
                <a:sym typeface="Arial"/>
              </a:rPr>
              <a:t>American Railway Union.</a:t>
            </a:r>
          </a:p>
          <a:p>
            <a:pPr indent="-342900" lvl="0" marL="342900" marR="0" rtl="0" algn="l">
              <a:lnSpc>
                <a:spcPct val="90000"/>
              </a:lnSpc>
              <a:spcBef>
                <a:spcPts val="400"/>
              </a:spcBef>
              <a:spcAft>
                <a:spcPts val="0"/>
              </a:spcAft>
              <a:buClr>
                <a:schemeClr val="dk1"/>
              </a:buClr>
              <a:buSzPct val="75000"/>
              <a:buFont typeface="Noto Sans Symbols"/>
              <a:buChar char="●"/>
            </a:pPr>
            <a:r>
              <a:rPr b="1" i="0" lang="en-US" sz="2000" u="sng">
                <a:solidFill>
                  <a:schemeClr val="dk1"/>
                </a:solidFill>
                <a:latin typeface="Arial"/>
                <a:ea typeface="Arial"/>
                <a:cs typeface="Arial"/>
                <a:sym typeface="Arial"/>
              </a:rPr>
              <a:t>Socialism</a:t>
            </a:r>
            <a:r>
              <a:rPr b="0" i="0" lang="en-US" sz="2000" u="none">
                <a:solidFill>
                  <a:schemeClr val="dk1"/>
                </a:solidFill>
                <a:latin typeface="Arial"/>
                <a:ea typeface="Arial"/>
                <a:cs typeface="Arial"/>
                <a:sym typeface="Arial"/>
              </a:rPr>
              <a:t>- Government Control of Business.</a:t>
            </a:r>
          </a:p>
          <a:p>
            <a:pPr indent="-285750" lvl="1" marL="742950" marR="0" rtl="0" algn="l">
              <a:lnSpc>
                <a:spcPct val="9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Industrial Workers of the World</a:t>
            </a:r>
          </a:p>
        </p:txBody>
      </p:sp>
      <p:pic>
        <p:nvPicPr>
          <p:cNvPr id="259" name="Shape 259"/>
          <p:cNvPicPr preferRelativeResize="0"/>
          <p:nvPr>
            <p:ph idx="1" type="body"/>
          </p:nvPr>
        </p:nvPicPr>
        <p:blipFill rotWithShape="1">
          <a:blip r:embed="rId3">
            <a:alphaModFix/>
          </a:blip>
          <a:srcRect b="0" l="0" r="0" t="0"/>
          <a:stretch/>
        </p:blipFill>
        <p:spPr>
          <a:xfrm>
            <a:off x="5277175" y="2037600"/>
            <a:ext cx="1489200" cy="1785900"/>
          </a:xfrm>
          <a:prstGeom prst="rect">
            <a:avLst/>
          </a:prstGeom>
          <a:noFill/>
          <a:ln>
            <a:noFill/>
          </a:ln>
        </p:spPr>
      </p:pic>
      <p:pic>
        <p:nvPicPr>
          <p:cNvPr id="260" name="Shape 260"/>
          <p:cNvPicPr preferRelativeResize="0"/>
          <p:nvPr>
            <p:ph idx="2" type="body"/>
          </p:nvPr>
        </p:nvPicPr>
        <p:blipFill rotWithShape="1">
          <a:blip r:embed="rId4">
            <a:alphaModFix/>
          </a:blip>
          <a:srcRect b="0" l="0" r="0" t="0"/>
          <a:stretch/>
        </p:blipFill>
        <p:spPr>
          <a:xfrm>
            <a:off x="6553200" y="4038600"/>
            <a:ext cx="1717675" cy="22526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Strikes Turn Violent</a:t>
            </a:r>
          </a:p>
        </p:txBody>
      </p:sp>
      <p:sp>
        <p:nvSpPr>
          <p:cNvPr id="266" name="Shape 266"/>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23850" lvl="0" marL="342900" marR="0" rtl="0" algn="l">
              <a:lnSpc>
                <a:spcPct val="90000"/>
              </a:lnSpc>
              <a:spcBef>
                <a:spcPts val="0"/>
              </a:spcBef>
              <a:spcAft>
                <a:spcPts val="0"/>
              </a:spcAft>
              <a:buClr>
                <a:schemeClr val="dk1"/>
              </a:buClr>
              <a:buSzPct val="100000"/>
              <a:buFont typeface="Noto Sans Symbols"/>
              <a:buChar char="●"/>
            </a:pPr>
            <a:r>
              <a:rPr b="1" i="0" lang="en-US" sz="1800" u="sng">
                <a:solidFill>
                  <a:schemeClr val="dk1"/>
                </a:solidFill>
                <a:latin typeface="Arial"/>
                <a:ea typeface="Arial"/>
                <a:cs typeface="Arial"/>
                <a:sym typeface="Arial"/>
              </a:rPr>
              <a:t>Great Strike of 1877</a:t>
            </a:r>
            <a:r>
              <a:rPr b="0" i="0" lang="en-US" sz="1800" u="none">
                <a:solidFill>
                  <a:schemeClr val="dk1"/>
                </a:solidFill>
                <a:latin typeface="Arial"/>
                <a:ea typeface="Arial"/>
                <a:cs typeface="Arial"/>
                <a:sym typeface="Arial"/>
              </a:rPr>
              <a:t>- workers for two major railroad companies strike and shut down rails for more than a week-</a:t>
            </a:r>
          </a:p>
          <a:p>
            <a:pPr indent="-323850" lvl="0" marL="342900" marR="0" rtl="0" algn="l">
              <a:lnSpc>
                <a:spcPct val="90000"/>
              </a:lnSpc>
              <a:spcBef>
                <a:spcPts val="560"/>
              </a:spcBef>
              <a:spcAft>
                <a:spcPts val="0"/>
              </a:spcAft>
              <a:buClr>
                <a:schemeClr val="dk1"/>
              </a:buClr>
              <a:buSzPct val="100000"/>
              <a:buFont typeface="Noto Sans Symbols"/>
              <a:buChar char="●"/>
            </a:pPr>
            <a:r>
              <a:rPr b="1" i="0" lang="en-US" sz="1800" u="sng">
                <a:solidFill>
                  <a:schemeClr val="dk1"/>
                </a:solidFill>
                <a:latin typeface="Arial"/>
                <a:ea typeface="Arial"/>
                <a:cs typeface="Arial"/>
                <a:sym typeface="Arial"/>
              </a:rPr>
              <a:t>Haymarket Affair</a:t>
            </a:r>
            <a:r>
              <a:rPr b="0" i="0" lang="en-US" sz="1800" u="none">
                <a:solidFill>
                  <a:schemeClr val="dk1"/>
                </a:solidFill>
                <a:latin typeface="Arial"/>
                <a:ea typeface="Arial"/>
                <a:cs typeface="Arial"/>
                <a:sym typeface="Arial"/>
              </a:rPr>
              <a:t>- 1886 people gathered in Chicago to protest police brutality (a striker had been killed) Someone tossed a bomb into the police line and police fired on workers.  8 protesters convicted four</a:t>
            </a:r>
            <a:r>
              <a:rPr lang="en-US" sz="1800"/>
              <a:t> were sentenced to death by hanging</a:t>
            </a:r>
            <a:r>
              <a:rPr b="0" i="0" lang="en-US" sz="1800" u="none">
                <a:solidFill>
                  <a:schemeClr val="dk1"/>
                </a:solidFill>
                <a:latin typeface="Arial"/>
                <a:ea typeface="Arial"/>
                <a:cs typeface="Arial"/>
                <a:sym typeface="Arial"/>
              </a:rPr>
              <a:t>.</a:t>
            </a:r>
          </a:p>
          <a:p>
            <a:pPr indent="-323850" lvl="0" marL="342900" marR="0" rtl="0" algn="l">
              <a:lnSpc>
                <a:spcPct val="90000"/>
              </a:lnSpc>
              <a:spcBef>
                <a:spcPts val="560"/>
              </a:spcBef>
              <a:spcAft>
                <a:spcPts val="0"/>
              </a:spcAft>
              <a:buClr>
                <a:schemeClr val="dk1"/>
              </a:buClr>
              <a:buSzPct val="100000"/>
              <a:buFont typeface="Noto Sans Symbols"/>
              <a:buChar char="●"/>
            </a:pPr>
            <a:r>
              <a:rPr lang="en-US" sz="1800"/>
              <a:t>Mark Twain coined a phrase to describe this time.  </a:t>
            </a:r>
          </a:p>
          <a:p>
            <a:pPr lvl="1" marR="0" rtl="0" algn="l">
              <a:lnSpc>
                <a:spcPct val="90000"/>
              </a:lnSpc>
              <a:spcBef>
                <a:spcPts val="560"/>
              </a:spcBef>
              <a:spcAft>
                <a:spcPts val="0"/>
              </a:spcAft>
              <a:buSzPct val="100000"/>
            </a:pPr>
            <a:r>
              <a:rPr b="1" lang="en-US" sz="1800" u="sng"/>
              <a:t>The Gilded Age:</a:t>
            </a:r>
            <a:r>
              <a:rPr lang="en-US" sz="1800"/>
              <a:t> </a:t>
            </a:r>
            <a:r>
              <a:rPr lang="en-US" sz="1800">
                <a:solidFill>
                  <a:srgbClr val="000000"/>
                </a:solidFill>
              </a:rPr>
              <a:t> I</a:t>
            </a:r>
            <a:r>
              <a:rPr lang="en-US" sz="1800">
                <a:solidFill>
                  <a:srgbClr val="000000"/>
                </a:solidFill>
                <a:highlight>
                  <a:srgbClr val="FFFFFF"/>
                </a:highlight>
              </a:rPr>
              <a:t>s defined as the time between the Civil War and World War I during which the U.S. population and economy grew quickly, there was a lot of political corruption and corporate financial misdealings and many wealthy people lived very fancy lives.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Women Organize</a:t>
            </a:r>
          </a:p>
        </p:txBody>
      </p:sp>
      <p:sp>
        <p:nvSpPr>
          <p:cNvPr id="272" name="Shape 272"/>
          <p:cNvSpPr txBox="1"/>
          <p:nvPr>
            <p:ph idx="1" type="body"/>
          </p:nvPr>
        </p:nvSpPr>
        <p:spPr>
          <a:xfrm>
            <a:off x="436550" y="2400100"/>
            <a:ext cx="5049900" cy="372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000" u="none">
                <a:solidFill>
                  <a:schemeClr val="dk1"/>
                </a:solidFill>
                <a:latin typeface="Arial"/>
                <a:ea typeface="Arial"/>
                <a:cs typeface="Arial"/>
                <a:sym typeface="Arial"/>
              </a:rPr>
              <a:t>Women barred from many unions.</a:t>
            </a:r>
          </a:p>
          <a:p>
            <a:pPr indent="-285750" lvl="1" marL="742950" marR="0" rtl="0" algn="l">
              <a:lnSpc>
                <a:spcPct val="10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United to demand better working conditions.</a:t>
            </a:r>
          </a:p>
          <a:p>
            <a:pPr indent="-285750" lvl="1" marL="742950" marR="0" rtl="0" algn="l">
              <a:lnSpc>
                <a:spcPct val="100000"/>
              </a:lnSpc>
              <a:spcBef>
                <a:spcPts val="360"/>
              </a:spcBef>
              <a:spcAft>
                <a:spcPts val="0"/>
              </a:spcAft>
              <a:buClr>
                <a:schemeClr val="dk1"/>
              </a:buClr>
              <a:buSzPct val="75000"/>
              <a:buFont typeface="Arial"/>
              <a:buChar char="–"/>
            </a:pPr>
            <a:r>
              <a:rPr b="1" i="0" lang="en-US" sz="1800" u="sng" cap="none" strike="noStrike">
                <a:solidFill>
                  <a:schemeClr val="dk1"/>
                </a:solidFill>
                <a:latin typeface="Arial"/>
                <a:ea typeface="Arial"/>
                <a:cs typeface="Arial"/>
                <a:sym typeface="Arial"/>
              </a:rPr>
              <a:t>Mary Harris Jones- </a:t>
            </a:r>
            <a:r>
              <a:rPr b="0" i="0" lang="en-US" sz="1800" u="none" cap="none" strike="noStrike">
                <a:solidFill>
                  <a:schemeClr val="dk1"/>
                </a:solidFill>
                <a:latin typeface="Arial"/>
                <a:ea typeface="Arial"/>
                <a:cs typeface="Arial"/>
                <a:sym typeface="Arial"/>
              </a:rPr>
              <a:t>Organized the </a:t>
            </a:r>
            <a:r>
              <a:rPr b="1" i="0" lang="en-US" sz="1800" u="sng" cap="none" strike="noStrike">
                <a:solidFill>
                  <a:schemeClr val="dk1"/>
                </a:solidFill>
                <a:latin typeface="Arial"/>
                <a:ea typeface="Arial"/>
                <a:cs typeface="Arial"/>
                <a:sym typeface="Arial"/>
              </a:rPr>
              <a:t>United Mine Workers of America.</a:t>
            </a:r>
            <a:r>
              <a:rPr b="0" i="0" lang="en-US" sz="1800" u="none" cap="none" strike="noStrike">
                <a:solidFill>
                  <a:schemeClr val="dk1"/>
                </a:solidFill>
                <a:latin typeface="Arial"/>
                <a:ea typeface="Arial"/>
                <a:cs typeface="Arial"/>
                <a:sym typeface="Arial"/>
              </a:rPr>
              <a:t> Endured death threats and jail time.  Nickname “Mother Jones”</a:t>
            </a:r>
          </a:p>
          <a:p>
            <a:pPr indent="-285750" lvl="1" marL="742950" marR="0" rtl="0" algn="l">
              <a:lnSpc>
                <a:spcPct val="10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She exposed cruelties of child labor </a:t>
            </a:r>
          </a:p>
        </p:txBody>
      </p:sp>
      <p:pic>
        <p:nvPicPr>
          <p:cNvPr id="273" name="Shape 273"/>
          <p:cNvPicPr preferRelativeResize="0"/>
          <p:nvPr>
            <p:ph idx="1" type="body"/>
          </p:nvPr>
        </p:nvPicPr>
        <p:blipFill rotWithShape="1">
          <a:blip r:embed="rId3">
            <a:alphaModFix/>
          </a:blip>
          <a:srcRect b="0" l="0" r="0" t="0"/>
          <a:stretch/>
        </p:blipFill>
        <p:spPr>
          <a:xfrm>
            <a:off x="5791200" y="2590800"/>
            <a:ext cx="2541587" cy="34051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Impact of the Triangle Fire</a:t>
            </a:r>
          </a:p>
        </p:txBody>
      </p:sp>
      <p:sp>
        <p:nvSpPr>
          <p:cNvPr id="279" name="Shape 279"/>
          <p:cNvSpPr txBox="1"/>
          <p:nvPr>
            <p:ph idx="1" type="body"/>
          </p:nvPr>
        </p:nvSpPr>
        <p:spPr>
          <a:xfrm>
            <a:off x="838200" y="2362200"/>
            <a:ext cx="3770311"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sng">
                <a:solidFill>
                  <a:schemeClr val="hlink"/>
                </a:solidFill>
                <a:latin typeface="Arial"/>
                <a:ea typeface="Arial"/>
                <a:cs typeface="Arial"/>
                <a:sym typeface="Arial"/>
                <a:hlinkClick r:id="rId3"/>
              </a:rPr>
              <a:t>NPR Remembering the Fire</a:t>
            </a: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descr="Young Laborers: Most of the garment workers in the Triangle Shirtwaist factory were young, immigrant women. On March 25, 1911, the New York City building caught fire, and 146 workers lost their lives in one the country's worst workplace tragedies." id="280" name="Shape 280"/>
          <p:cNvPicPr preferRelativeResize="0"/>
          <p:nvPr/>
        </p:nvPicPr>
        <p:blipFill rotWithShape="1">
          <a:blip r:embed="rId4">
            <a:alphaModFix/>
          </a:blip>
          <a:srcRect b="0" l="0" r="0" t="0"/>
          <a:stretch/>
        </p:blipFill>
        <p:spPr>
          <a:xfrm>
            <a:off x="3106924" y="3360400"/>
            <a:ext cx="4822800" cy="2604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Reflection Questions</a:t>
            </a:r>
          </a:p>
        </p:txBody>
      </p:sp>
      <p:sp>
        <p:nvSpPr>
          <p:cNvPr id="286" name="Shape 286"/>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61950" lvl="0" marL="342900" marR="0" rtl="0" algn="l">
              <a:lnSpc>
                <a:spcPct val="100000"/>
              </a:lnSpc>
              <a:spcBef>
                <a:spcPts val="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Why does the </a:t>
            </a:r>
            <a:r>
              <a:rPr b="1" i="0" lang="en-US" sz="2400" u="sng">
                <a:solidFill>
                  <a:schemeClr val="dk1"/>
                </a:solidFill>
                <a:latin typeface="Arial"/>
                <a:ea typeface="Arial"/>
                <a:cs typeface="Arial"/>
                <a:sym typeface="Arial"/>
              </a:rPr>
              <a:t>Triangle Shirtwaist Factory</a:t>
            </a:r>
            <a:r>
              <a:rPr b="0" i="0" lang="en-US" sz="2400" u="none">
                <a:solidFill>
                  <a:schemeClr val="dk1"/>
                </a:solidFill>
                <a:latin typeface="Arial"/>
                <a:ea typeface="Arial"/>
                <a:cs typeface="Arial"/>
                <a:sym typeface="Arial"/>
              </a:rPr>
              <a:t> fire remain one the greatest workplace tragedies in American History? (Use an example from the text)</a:t>
            </a:r>
          </a:p>
          <a:p>
            <a:pPr indent="-361950" lvl="0" marL="342900" marR="0" rtl="0" algn="l">
              <a:lnSpc>
                <a:spcPct val="100000"/>
              </a:lnSpc>
              <a:spcBef>
                <a:spcPts val="56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What connections does the story make with workplace disasters of today? (Use an example from the text.)</a:t>
            </a:r>
          </a:p>
          <a:p>
            <a:pPr indent="-361950" lvl="0" marL="342900" marR="0" rtl="0" algn="l">
              <a:lnSpc>
                <a:spcPct val="100000"/>
              </a:lnSpc>
              <a:spcBef>
                <a:spcPts val="56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How have labor laws and labor in general changed since the late 1800s?  Is it any better?  Explain.</a:t>
            </a:r>
          </a:p>
          <a:p>
            <a:pPr indent="-342900" lvl="0" marL="342900" marR="0" rtl="0" algn="l">
              <a:spcBef>
                <a:spcPts val="560"/>
              </a:spcBef>
              <a:spcAft>
                <a:spcPts val="0"/>
              </a:spcAft>
              <a:buClr>
                <a:schemeClr val="dk1"/>
              </a:buClr>
              <a:buSzPct val="87500"/>
              <a:buFont typeface="Noto Sans Symbols"/>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p:nvPr>
            <p:ph type="title"/>
          </p:nvPr>
        </p:nvSpPr>
        <p:spPr>
          <a:xfrm>
            <a:off x="295550" y="762000"/>
            <a:ext cx="6964200"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Section 1:  The Expansion of Industry</a:t>
            </a:r>
          </a:p>
        </p:txBody>
      </p:sp>
      <p:sp>
        <p:nvSpPr>
          <p:cNvPr id="98" name="Shape 98"/>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There are several reasons for the expansion of industry by the late 1800s.</a:t>
            </a:r>
          </a:p>
          <a:p>
            <a:pPr indent="-457200" lvl="1" marL="914400" marR="0" rtl="0" algn="l">
              <a:lnSpc>
                <a:spcPct val="90000"/>
              </a:lnSpc>
              <a:spcBef>
                <a:spcPts val="480"/>
              </a:spcBef>
              <a:spcAft>
                <a:spcPts val="0"/>
              </a:spcAft>
              <a:buClr>
                <a:schemeClr val="dk1"/>
              </a:buClr>
              <a:buSzPct val="75000"/>
              <a:buFont typeface="Arial"/>
              <a:buAutoNum type="arabicPeriod"/>
            </a:pPr>
            <a:r>
              <a:rPr b="0" i="0" lang="en-US" sz="2400" u="none" cap="none" strike="noStrike">
                <a:solidFill>
                  <a:schemeClr val="dk1"/>
                </a:solidFill>
                <a:latin typeface="Arial"/>
                <a:ea typeface="Arial"/>
                <a:cs typeface="Arial"/>
                <a:sym typeface="Arial"/>
              </a:rPr>
              <a:t>Wealth of </a:t>
            </a:r>
            <a:r>
              <a:rPr b="1" i="0" lang="en-US" sz="2400" u="sng" cap="none" strike="noStrike">
                <a:solidFill>
                  <a:schemeClr val="dk1"/>
                </a:solidFill>
                <a:latin typeface="Arial"/>
                <a:ea typeface="Arial"/>
                <a:cs typeface="Arial"/>
                <a:sym typeface="Arial"/>
              </a:rPr>
              <a:t>natural resources</a:t>
            </a:r>
            <a:r>
              <a:rPr b="0" i="0" lang="en-US" sz="2400" u="none" cap="none" strike="noStrike">
                <a:solidFill>
                  <a:schemeClr val="dk1"/>
                </a:solidFill>
                <a:latin typeface="Arial"/>
                <a:ea typeface="Arial"/>
                <a:cs typeface="Arial"/>
                <a:sym typeface="Arial"/>
              </a:rPr>
              <a:t>- such as?</a:t>
            </a:r>
          </a:p>
          <a:p>
            <a:pPr indent="-457200" lvl="1" marL="914400" marR="0" rtl="0" algn="l">
              <a:lnSpc>
                <a:spcPct val="90000"/>
              </a:lnSpc>
              <a:spcBef>
                <a:spcPts val="480"/>
              </a:spcBef>
              <a:spcAft>
                <a:spcPts val="0"/>
              </a:spcAft>
              <a:buClr>
                <a:schemeClr val="dk1"/>
              </a:buClr>
              <a:buSzPct val="75000"/>
              <a:buFont typeface="Arial"/>
              <a:buAutoNum type="arabicPeriod"/>
            </a:pPr>
            <a:r>
              <a:rPr b="0" i="0" lang="en-US" sz="2400" u="none" cap="none" strike="noStrike">
                <a:solidFill>
                  <a:schemeClr val="dk1"/>
                </a:solidFill>
                <a:latin typeface="Arial"/>
                <a:ea typeface="Arial"/>
                <a:cs typeface="Arial"/>
                <a:sym typeface="Arial"/>
              </a:rPr>
              <a:t>Government support for private business – </a:t>
            </a:r>
            <a:r>
              <a:rPr b="1" i="0" lang="en-US" sz="2400" u="sng" cap="none" strike="noStrike">
                <a:solidFill>
                  <a:schemeClr val="dk1"/>
                </a:solidFill>
                <a:latin typeface="Arial"/>
                <a:ea typeface="Arial"/>
                <a:cs typeface="Arial"/>
                <a:sym typeface="Arial"/>
              </a:rPr>
              <a:t>Capitalism</a:t>
            </a:r>
            <a:r>
              <a:rPr b="0" i="0" lang="en-US" sz="2400" u="none" cap="none" strike="noStrike">
                <a:solidFill>
                  <a:schemeClr val="dk1"/>
                </a:solidFill>
                <a:latin typeface="Arial"/>
                <a:ea typeface="Arial"/>
                <a:cs typeface="Arial"/>
                <a:sym typeface="Arial"/>
              </a:rPr>
              <a:t> Yay!</a:t>
            </a:r>
          </a:p>
          <a:p>
            <a:pPr indent="-457200" lvl="1" marL="914400" marR="0" rtl="0" algn="l">
              <a:lnSpc>
                <a:spcPct val="90000"/>
              </a:lnSpc>
              <a:spcBef>
                <a:spcPts val="480"/>
              </a:spcBef>
              <a:spcAft>
                <a:spcPts val="0"/>
              </a:spcAft>
              <a:buClr>
                <a:schemeClr val="dk1"/>
              </a:buClr>
              <a:buSzPct val="75000"/>
              <a:buFont typeface="Arial"/>
              <a:buAutoNum type="arabicPeriod"/>
            </a:pPr>
            <a:r>
              <a:rPr b="0" i="0" lang="en-US" sz="2400" u="none" cap="none" strike="noStrike">
                <a:solidFill>
                  <a:schemeClr val="dk1"/>
                </a:solidFill>
                <a:latin typeface="Arial"/>
                <a:ea typeface="Arial"/>
                <a:cs typeface="Arial"/>
                <a:sym typeface="Arial"/>
              </a:rPr>
              <a:t>Growing urban population that provided both cheap labor and markets for new products.</a:t>
            </a:r>
          </a:p>
          <a:p>
            <a:pPr indent="-457200" lvl="1" marL="914400" marR="0" rtl="0" algn="l">
              <a:lnSpc>
                <a:spcPct val="90000"/>
              </a:lnSpc>
              <a:spcBef>
                <a:spcPts val="480"/>
              </a:spcBef>
              <a:spcAft>
                <a:spcPts val="0"/>
              </a:spcAft>
              <a:buClr>
                <a:schemeClr val="dk1"/>
              </a:buClr>
              <a:buSzPct val="75000"/>
              <a:buFont typeface="Arial"/>
              <a:buNone/>
            </a:pPr>
            <a:r>
              <a:t/>
            </a:r>
            <a:endParaRPr b="0" i="0" sz="2400" u="none" cap="none" strike="noStrike">
              <a:solidFill>
                <a:schemeClr val="dk1"/>
              </a:solidFill>
              <a:latin typeface="Arial"/>
              <a:ea typeface="Arial"/>
              <a:cs typeface="Arial"/>
              <a:sym typeface="Arial"/>
            </a:endParaRPr>
          </a:p>
          <a:p>
            <a:pPr indent="-457200" lvl="1" marL="914400" marR="0" rtl="0" algn="l">
              <a:lnSpc>
                <a:spcPct val="90000"/>
              </a:lnSpc>
              <a:spcBef>
                <a:spcPts val="480"/>
              </a:spcBef>
              <a:spcAft>
                <a:spcPts val="0"/>
              </a:spcAft>
              <a:buClr>
                <a:schemeClr val="dk1"/>
              </a:buClr>
              <a:buSzPct val="75000"/>
              <a:buFont typeface="Arial"/>
              <a:buNone/>
            </a:pPr>
            <a:r>
              <a:t/>
            </a:r>
            <a:endParaRPr b="0" i="0" sz="2400" u="none" cap="none" strike="noStrike">
              <a:solidFill>
                <a:schemeClr val="dk1"/>
              </a:solidFill>
              <a:latin typeface="Arial"/>
              <a:ea typeface="Arial"/>
              <a:cs typeface="Arial"/>
              <a:sym typeface="Arial"/>
            </a:endParaRPr>
          </a:p>
          <a:p>
            <a:pPr indent="-457200" lvl="1" marL="914400" marR="0" rtl="0" algn="l">
              <a:lnSpc>
                <a:spcPct val="90000"/>
              </a:lnSpc>
              <a:spcBef>
                <a:spcPts val="480"/>
              </a:spcBef>
              <a:spcAft>
                <a:spcPts val="0"/>
              </a:spcAft>
              <a:buClr>
                <a:schemeClr val="dk1"/>
              </a:buClr>
              <a:buSzPct val="75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99" name="Shape 99"/>
          <p:cNvPicPr preferRelativeResize="0"/>
          <p:nvPr/>
        </p:nvPicPr>
        <p:blipFill rotWithShape="1">
          <a:blip r:embed="rId3">
            <a:alphaModFix/>
          </a:blip>
          <a:srcRect b="0" l="0" r="0" t="0"/>
          <a:stretch/>
        </p:blipFill>
        <p:spPr>
          <a:xfrm>
            <a:off x="7018599" y="646225"/>
            <a:ext cx="1546200" cy="1635600"/>
          </a:xfrm>
          <a:prstGeom prst="rect">
            <a:avLst/>
          </a:prstGeom>
          <a:noFill/>
          <a:ln>
            <a:noFill/>
          </a:ln>
        </p:spPr>
      </p:pic>
      <p:pic>
        <p:nvPicPr>
          <p:cNvPr id="100" name="Shape 100"/>
          <p:cNvPicPr preferRelativeResize="0"/>
          <p:nvPr>
            <p:ph idx="1" type="body"/>
          </p:nvPr>
        </p:nvPicPr>
        <p:blipFill rotWithShape="1">
          <a:blip r:embed="rId4">
            <a:alphaModFix/>
          </a:blip>
          <a:srcRect b="0" l="0" r="0" t="0"/>
          <a:stretch/>
        </p:blipFill>
        <p:spPr>
          <a:xfrm>
            <a:off x="7772400" y="5486400"/>
            <a:ext cx="1065212" cy="11382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Main Idea</a:t>
            </a:r>
          </a:p>
        </p:txBody>
      </p:sp>
      <p:sp>
        <p:nvSpPr>
          <p:cNvPr id="292" name="Shape 292"/>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The expansion of industry resulted in the growth of big business and prompted laborers to form unions to better their lives.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Why it Matters Today?</a:t>
            </a:r>
          </a:p>
          <a:p>
            <a:pPr indent="-285750" lvl="1" marL="742950" marR="0" rtl="0" algn="l">
              <a:lnSpc>
                <a:spcPct val="10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Many of the workers rights obtained during this time continue on into today’s workforce.  Also similar strategies today are used to gain better wages and working conditions. </a:t>
            </a:r>
          </a:p>
          <a:p>
            <a:pPr indent="-228600" lvl="2" marL="1143000" marR="0" rtl="0" algn="l">
              <a:lnSpc>
                <a:spcPct val="100000"/>
              </a:lnSpc>
              <a:spcBef>
                <a:spcPts val="400"/>
              </a:spcBef>
              <a:spcAft>
                <a:spcPts val="0"/>
              </a:spcAft>
              <a:buClr>
                <a:schemeClr val="dk1"/>
              </a:buClr>
              <a:buSzPct val="75000"/>
              <a:buFont typeface="Noto Sans Symbols"/>
              <a:buChar char="●"/>
            </a:pPr>
            <a:r>
              <a:rPr b="0" i="0" lang="en-US" sz="2000" u="none" cap="none" strike="noStrike">
                <a:solidFill>
                  <a:schemeClr val="dk1"/>
                </a:solidFill>
                <a:latin typeface="Arial"/>
                <a:ea typeface="Arial"/>
                <a:cs typeface="Arial"/>
                <a:sym typeface="Arial"/>
              </a:rPr>
              <a:t>Let’s brainstorm….</a:t>
            </a:r>
          </a:p>
          <a:p>
            <a:pPr indent="-285750" lvl="1" marL="742950" marR="0" rtl="0" algn="l">
              <a:lnSpc>
                <a:spcPct val="100000"/>
              </a:lnSpc>
              <a:spcBef>
                <a:spcPts val="48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293" name="Shape 293"/>
          <p:cNvPicPr preferRelativeResize="0"/>
          <p:nvPr/>
        </p:nvPicPr>
        <p:blipFill rotWithShape="1">
          <a:blip r:embed="rId3">
            <a:alphaModFix/>
          </a:blip>
          <a:srcRect b="0" l="0" r="0" t="0"/>
          <a:stretch/>
        </p:blipFill>
        <p:spPr>
          <a:xfrm>
            <a:off x="4648200" y="457200"/>
            <a:ext cx="1422400" cy="1409700"/>
          </a:xfrm>
          <a:prstGeom prst="rect">
            <a:avLst/>
          </a:prstGeom>
          <a:noFill/>
          <a:ln>
            <a:noFill/>
          </a:ln>
        </p:spPr>
      </p:pic>
      <p:pic>
        <p:nvPicPr>
          <p:cNvPr id="294" name="Shape 294"/>
          <p:cNvPicPr preferRelativeResize="0"/>
          <p:nvPr/>
        </p:nvPicPr>
        <p:blipFill rotWithShape="1">
          <a:blip r:embed="rId4">
            <a:alphaModFix/>
          </a:blip>
          <a:srcRect b="0" l="0" r="0" t="0"/>
          <a:stretch/>
        </p:blipFill>
        <p:spPr>
          <a:xfrm>
            <a:off x="6858000" y="5486400"/>
            <a:ext cx="1219199" cy="1085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p:nvPr>
            <p:ph type="title"/>
          </p:nvPr>
        </p:nvSpPr>
        <p:spPr>
          <a:xfrm>
            <a:off x="6096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Rise of Industry: (Section 1-3 Quiz)</a:t>
            </a:r>
          </a:p>
        </p:txBody>
      </p:sp>
      <p:sp>
        <p:nvSpPr>
          <p:cNvPr id="300" name="Shape 300"/>
          <p:cNvSpPr txBox="1"/>
          <p:nvPr>
            <p:ph idx="1" type="body"/>
          </p:nvPr>
        </p:nvSpPr>
        <p:spPr>
          <a:xfrm>
            <a:off x="5334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Answer the following questions regarding the flow map below: (At least 1 page)</a:t>
            </a:r>
          </a:p>
          <a:p>
            <a:pPr indent="-457200" lvl="1" marL="91440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dk1"/>
                </a:solidFill>
                <a:latin typeface="Arial"/>
                <a:ea typeface="Arial"/>
                <a:cs typeface="Arial"/>
                <a:sym typeface="Arial"/>
              </a:rPr>
              <a:t>What caused the rise in industry and how did this lead to “Big Business”?  </a:t>
            </a:r>
          </a:p>
          <a:p>
            <a:pPr indent="-457200" lvl="1" marL="91440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dk1"/>
                </a:solidFill>
                <a:latin typeface="Arial"/>
                <a:ea typeface="Arial"/>
                <a:cs typeface="Arial"/>
                <a:sym typeface="Arial"/>
              </a:rPr>
              <a:t>What are some examples of “Big Business” during this time and what are some examples of how this </a:t>
            </a:r>
            <a:r>
              <a:rPr lang="en-US" sz="2000"/>
              <a:t>affected</a:t>
            </a:r>
            <a:r>
              <a:rPr b="0" i="0" lang="en-US" sz="2000" u="none" cap="none" strike="noStrike">
                <a:solidFill>
                  <a:schemeClr val="dk1"/>
                </a:solidFill>
                <a:latin typeface="Arial"/>
                <a:ea typeface="Arial"/>
                <a:cs typeface="Arial"/>
                <a:sym typeface="Arial"/>
              </a:rPr>
              <a:t> working conditions?  </a:t>
            </a:r>
          </a:p>
          <a:p>
            <a:pPr indent="-457200" lvl="1" marL="914400" marR="0" rtl="0" algn="l">
              <a:lnSpc>
                <a:spcPct val="100000"/>
              </a:lnSpc>
              <a:spcBef>
                <a:spcPts val="400"/>
              </a:spcBef>
              <a:spcAft>
                <a:spcPts val="0"/>
              </a:spcAft>
              <a:buClr>
                <a:schemeClr val="dk1"/>
              </a:buClr>
              <a:buSzPct val="75000"/>
              <a:buFont typeface="Arial"/>
              <a:buAutoNum type="arabicPeriod"/>
            </a:pPr>
            <a:r>
              <a:rPr b="0" i="0" lang="en-US" sz="2000" u="none" cap="none" strike="noStrike">
                <a:solidFill>
                  <a:schemeClr val="dk1"/>
                </a:solidFill>
                <a:latin typeface="Arial"/>
                <a:ea typeface="Arial"/>
                <a:cs typeface="Arial"/>
                <a:sym typeface="Arial"/>
              </a:rPr>
              <a:t>What was done by the people to better their conditions? What rights did they gain for the working class?</a:t>
            </a:r>
          </a:p>
          <a:p>
            <a:pPr indent="-457200" lvl="1" marL="914400" marR="0" rtl="0" algn="l">
              <a:lnSpc>
                <a:spcPct val="100000"/>
              </a:lnSpc>
              <a:spcBef>
                <a:spcPts val="40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a:t>
            </a:r>
          </a:p>
          <a:p>
            <a:pPr indent="-342900" lvl="0" marL="342900" marR="0" rtl="0" algn="l">
              <a:spcBef>
                <a:spcPts val="480"/>
              </a:spcBef>
              <a:spcAft>
                <a:spcPts val="0"/>
              </a:spcAft>
              <a:buClr>
                <a:schemeClr val="dk1"/>
              </a:buClr>
              <a:buSzPct val="75000"/>
              <a:buFont typeface="Noto Sans Symbols"/>
              <a:buNone/>
            </a:pPr>
            <a:r>
              <a:t/>
            </a:r>
            <a:endParaRPr b="0" i="0" sz="2400" u="none" cap="none" strike="noStrike">
              <a:solidFill>
                <a:schemeClr val="dk1"/>
              </a:solidFill>
              <a:latin typeface="Arial"/>
              <a:ea typeface="Arial"/>
              <a:cs typeface="Arial"/>
              <a:sym typeface="Arial"/>
            </a:endParaRPr>
          </a:p>
        </p:txBody>
      </p:sp>
      <p:sp>
        <p:nvSpPr>
          <p:cNvPr id="301" name="Shape 301"/>
          <p:cNvSpPr txBox="1"/>
          <p:nvPr/>
        </p:nvSpPr>
        <p:spPr>
          <a:xfrm>
            <a:off x="304800" y="5715000"/>
            <a:ext cx="1447800" cy="914400"/>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Rise of Industry</a:t>
            </a:r>
          </a:p>
        </p:txBody>
      </p:sp>
      <p:sp>
        <p:nvSpPr>
          <p:cNvPr id="302" name="Shape 302"/>
          <p:cNvSpPr txBox="1"/>
          <p:nvPr/>
        </p:nvSpPr>
        <p:spPr>
          <a:xfrm>
            <a:off x="2590800" y="5715000"/>
            <a:ext cx="1447800" cy="990599"/>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Big Business</a:t>
            </a:r>
          </a:p>
        </p:txBody>
      </p:sp>
      <p:sp>
        <p:nvSpPr>
          <p:cNvPr id="303" name="Shape 303"/>
          <p:cNvSpPr txBox="1"/>
          <p:nvPr/>
        </p:nvSpPr>
        <p:spPr>
          <a:xfrm>
            <a:off x="4953000" y="5562600"/>
            <a:ext cx="1676399" cy="1143000"/>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Working Conditions</a:t>
            </a:r>
          </a:p>
        </p:txBody>
      </p:sp>
      <p:sp>
        <p:nvSpPr>
          <p:cNvPr id="304" name="Shape 304"/>
          <p:cNvSpPr/>
          <p:nvPr/>
        </p:nvSpPr>
        <p:spPr>
          <a:xfrm>
            <a:off x="1905000" y="5943600"/>
            <a:ext cx="533399" cy="304799"/>
          </a:xfrm>
          <a:prstGeom prst="rightArrow">
            <a:avLst>
              <a:gd fmla="val 15429" name="adj1"/>
              <a:gd fmla="val 50000" name="adj2"/>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sp>
        <p:nvSpPr>
          <p:cNvPr id="305" name="Shape 305"/>
          <p:cNvSpPr/>
          <p:nvPr/>
        </p:nvSpPr>
        <p:spPr>
          <a:xfrm>
            <a:off x="4114800" y="5943600"/>
            <a:ext cx="609599" cy="304799"/>
          </a:xfrm>
          <a:prstGeom prst="rightArrow">
            <a:avLst>
              <a:gd fmla="val 50000" name="adj1"/>
              <a:gd fmla="val 50000" name="adj2"/>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sp>
        <p:nvSpPr>
          <p:cNvPr id="306" name="Shape 306"/>
          <p:cNvSpPr/>
          <p:nvPr/>
        </p:nvSpPr>
        <p:spPr>
          <a:xfrm>
            <a:off x="6781800" y="5943600"/>
            <a:ext cx="685799" cy="304799"/>
          </a:xfrm>
          <a:prstGeom prst="rightArrow">
            <a:avLst>
              <a:gd fmla="val 16800" name="adj1"/>
              <a:gd fmla="val 50000" name="adj2"/>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aramond"/>
              <a:ea typeface="Garamond"/>
              <a:cs typeface="Garamond"/>
              <a:sym typeface="Garamond"/>
            </a:endParaRPr>
          </a:p>
        </p:txBody>
      </p:sp>
      <p:sp>
        <p:nvSpPr>
          <p:cNvPr id="307" name="Shape 307"/>
          <p:cNvSpPr txBox="1"/>
          <p:nvPr/>
        </p:nvSpPr>
        <p:spPr>
          <a:xfrm>
            <a:off x="7696200" y="5562600"/>
            <a:ext cx="1219199" cy="1066799"/>
          </a:xfrm>
          <a:prstGeom prst="rect">
            <a:avLst/>
          </a:prstGeom>
          <a:solidFill>
            <a:schemeClr val="accent1"/>
          </a:solidFill>
          <a:ln cap="flat" cmpd="sng" w="25400">
            <a:solidFill>
              <a:srgbClr val="239595"/>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Arial"/>
              <a:buNone/>
            </a:pPr>
            <a:r>
              <a:rPr b="0" i="0" lang="en-US" sz="2000" u="none">
                <a:solidFill>
                  <a:srgbClr val="FFFFFF"/>
                </a:solidFill>
                <a:latin typeface="Arial"/>
                <a:ea typeface="Arial"/>
                <a:cs typeface="Arial"/>
                <a:sym typeface="Arial"/>
              </a:rPr>
              <a:t>Workers Rights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p:nvPr>
            <p:ph type="title"/>
          </p:nvPr>
        </p:nvSpPr>
        <p:spPr>
          <a:xfrm>
            <a:off x="762000" y="762000"/>
            <a:ext cx="7924799" cy="1143000"/>
          </a:xfrm>
          <a:prstGeom prst="roundRect">
            <a:avLst>
              <a:gd fmla="val 16667" name="adj"/>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What Natural Resources?</a:t>
            </a:r>
          </a:p>
        </p:txBody>
      </p:sp>
      <p:sp>
        <p:nvSpPr>
          <p:cNvPr id="106" name="Shape 106"/>
          <p:cNvSpPr txBox="1"/>
          <p:nvPr>
            <p:ph idx="1"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75000"/>
              <a:buFont typeface="Noto Sans Symbols"/>
              <a:buChar char="●"/>
            </a:pPr>
            <a:r>
              <a:rPr b="0" i="0" lang="en-US" sz="1800" u="none">
                <a:solidFill>
                  <a:schemeClr val="dk1"/>
                </a:solidFill>
                <a:latin typeface="Arial"/>
                <a:ea typeface="Arial"/>
                <a:cs typeface="Arial"/>
                <a:sym typeface="Arial"/>
              </a:rPr>
              <a:t>Oil! Also known as good ol’ Black Gold!</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Early in America’s history white settlers had little use for oil.</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Kerosene Lamps- </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1859 – </a:t>
            </a:r>
            <a:r>
              <a:rPr b="1" i="0" lang="en-US" sz="1800" u="sng" cap="none" strike="noStrike">
                <a:solidFill>
                  <a:schemeClr val="dk1"/>
                </a:solidFill>
                <a:latin typeface="Arial"/>
                <a:ea typeface="Arial"/>
                <a:cs typeface="Arial"/>
                <a:sym typeface="Arial"/>
              </a:rPr>
              <a:t>Edwin L. Drake</a:t>
            </a:r>
            <a:r>
              <a:rPr b="0" i="0" lang="en-US" sz="1800" u="none" cap="none" strike="noStrike">
                <a:solidFill>
                  <a:schemeClr val="dk1"/>
                </a:solidFill>
                <a:latin typeface="Arial"/>
                <a:ea typeface="Arial"/>
                <a:cs typeface="Arial"/>
                <a:sym typeface="Arial"/>
              </a:rPr>
              <a:t> successfully used a steam engine to drill for oil near Titusville, Pennsylvania.- Started the Boom!</a:t>
            </a:r>
          </a:p>
          <a:p>
            <a:pPr indent="-342900" lvl="0" marL="342900" marR="0" rtl="0" algn="l">
              <a:lnSpc>
                <a:spcPct val="80000"/>
              </a:lnSpc>
              <a:spcBef>
                <a:spcPts val="360"/>
              </a:spcBef>
              <a:spcAft>
                <a:spcPts val="0"/>
              </a:spcAft>
              <a:buClr>
                <a:schemeClr val="dk1"/>
              </a:buClr>
              <a:buSzPct val="75000"/>
              <a:buFont typeface="Noto Sans Symbols"/>
              <a:buNone/>
            </a:pPr>
            <a:r>
              <a:t/>
            </a:r>
            <a:endParaRPr b="0" i="0" sz="1800" u="none">
              <a:solidFill>
                <a:schemeClr val="dk1"/>
              </a:solidFill>
              <a:latin typeface="Arial"/>
              <a:ea typeface="Arial"/>
              <a:cs typeface="Arial"/>
              <a:sym typeface="Arial"/>
            </a:endParaRPr>
          </a:p>
          <a:p>
            <a:pPr indent="-342900" lvl="0" marL="342900" marR="0" rtl="0" algn="l">
              <a:lnSpc>
                <a:spcPct val="80000"/>
              </a:lnSpc>
              <a:spcBef>
                <a:spcPts val="360"/>
              </a:spcBef>
              <a:spcAft>
                <a:spcPts val="0"/>
              </a:spcAft>
              <a:buClr>
                <a:schemeClr val="dk1"/>
              </a:buClr>
              <a:buSzPct val="75000"/>
              <a:buFont typeface="Noto Sans Symbols"/>
              <a:buNone/>
            </a:pPr>
            <a:r>
              <a:t/>
            </a:r>
            <a:endParaRPr b="0" i="0" sz="1800" u="none">
              <a:solidFill>
                <a:schemeClr val="dk1"/>
              </a:solidFill>
              <a:latin typeface="Arial"/>
              <a:ea typeface="Arial"/>
              <a:cs typeface="Arial"/>
              <a:sym typeface="Arial"/>
            </a:endParaRPr>
          </a:p>
          <a:p>
            <a:pPr indent="-342900" lvl="0" marL="342900" marR="0" rtl="0" algn="l">
              <a:lnSpc>
                <a:spcPct val="80000"/>
              </a:lnSpc>
              <a:spcBef>
                <a:spcPts val="360"/>
              </a:spcBef>
              <a:spcAft>
                <a:spcPts val="0"/>
              </a:spcAft>
              <a:buClr>
                <a:schemeClr val="dk1"/>
              </a:buClr>
              <a:buSzPct val="75000"/>
              <a:buFont typeface="Noto Sans Symbols"/>
              <a:buChar char="●"/>
            </a:pPr>
            <a:r>
              <a:rPr b="0" i="0" lang="en-US" sz="1800" u="none">
                <a:solidFill>
                  <a:schemeClr val="dk1"/>
                </a:solidFill>
                <a:latin typeface="Arial"/>
                <a:ea typeface="Arial"/>
                <a:cs typeface="Arial"/>
                <a:sym typeface="Arial"/>
              </a:rPr>
              <a:t>Steel!  </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Abundant deposits of coal and iron.  </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Removing carbon from iron produces a lighter, more flexible, and rust resistant metal – steel.</a:t>
            </a:r>
          </a:p>
          <a:p>
            <a:pPr indent="-285750" lvl="1" marL="742950" marR="0" rtl="0" algn="l">
              <a:lnSpc>
                <a:spcPct val="80000"/>
              </a:lnSpc>
              <a:spcBef>
                <a:spcPts val="360"/>
              </a:spcBef>
              <a:spcAft>
                <a:spcPts val="0"/>
              </a:spcAft>
              <a:buClr>
                <a:schemeClr val="dk1"/>
              </a:buClr>
              <a:buSzPct val="75000"/>
              <a:buFont typeface="Arial"/>
              <a:buChar char="–"/>
            </a:pPr>
            <a:r>
              <a:rPr b="0" i="0" lang="en-US" sz="1800" u="none" cap="none" strike="noStrike">
                <a:solidFill>
                  <a:schemeClr val="dk1"/>
                </a:solidFill>
                <a:latin typeface="Arial"/>
                <a:ea typeface="Arial"/>
                <a:cs typeface="Arial"/>
                <a:sym typeface="Arial"/>
              </a:rPr>
              <a:t>This processes for making steel is know as the </a:t>
            </a:r>
            <a:r>
              <a:rPr b="1" i="0" lang="en-US" sz="1800" u="sng" cap="none" strike="noStrike">
                <a:solidFill>
                  <a:schemeClr val="dk1"/>
                </a:solidFill>
                <a:latin typeface="Arial"/>
                <a:ea typeface="Arial"/>
                <a:cs typeface="Arial"/>
                <a:sym typeface="Arial"/>
              </a:rPr>
              <a:t>Bessemer Process</a:t>
            </a:r>
          </a:p>
          <a:p>
            <a:pPr indent="-285750" lvl="1" marL="742950" marR="0" rtl="0" algn="l">
              <a:lnSpc>
                <a:spcPct val="80000"/>
              </a:lnSpc>
              <a:spcBef>
                <a:spcPts val="320"/>
              </a:spcBef>
              <a:spcAft>
                <a:spcPts val="0"/>
              </a:spcAft>
              <a:buClr>
                <a:schemeClr val="dk1"/>
              </a:buClr>
              <a:buSzPct val="750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spcBef>
                <a:spcPts val="320"/>
              </a:spcBef>
              <a:spcAft>
                <a:spcPts val="0"/>
              </a:spcAft>
              <a:buClr>
                <a:schemeClr val="dk1"/>
              </a:buClr>
              <a:buSzPct val="75000"/>
              <a:buFont typeface="Noto Sans Symbols"/>
              <a:buNone/>
            </a:pPr>
            <a:r>
              <a:t/>
            </a:r>
            <a:endParaRPr b="0" i="0" sz="1600" u="none" cap="none" strike="noStrike">
              <a:solidFill>
                <a:schemeClr val="dk1"/>
              </a:solidFill>
              <a:latin typeface="Arial"/>
              <a:ea typeface="Arial"/>
              <a:cs typeface="Arial"/>
              <a:sym typeface="Arial"/>
            </a:endParaRPr>
          </a:p>
        </p:txBody>
      </p:sp>
      <p:pic>
        <p:nvPicPr>
          <p:cNvPr id="107" name="Shape 107"/>
          <p:cNvPicPr preferRelativeResize="0"/>
          <p:nvPr>
            <p:ph idx="1" type="body"/>
          </p:nvPr>
        </p:nvPicPr>
        <p:blipFill/>
        <p:spPr>
          <a:xfrm>
            <a:off x="6629400" y="381000"/>
            <a:ext cx="2286000" cy="1535112"/>
          </a:xfrm>
          <a:prstGeom prst="rect">
            <a:avLst/>
          </a:prstGeom>
          <a:noFill/>
          <a:ln>
            <a:noFill/>
          </a:ln>
        </p:spPr>
      </p:pic>
      <p:pic>
        <p:nvPicPr>
          <p:cNvPr id="108" name="Shape 108"/>
          <p:cNvPicPr preferRelativeResize="0"/>
          <p:nvPr>
            <p:ph idx="4294967295" type="body"/>
          </p:nvPr>
        </p:nvPicPr>
        <p:blipFill rotWithShape="1">
          <a:blip r:embed="rId3">
            <a:alphaModFix/>
          </a:blip>
          <a:srcRect b="0" l="0" r="0" t="0"/>
          <a:stretch/>
        </p:blipFill>
        <p:spPr>
          <a:xfrm>
            <a:off x="7027675" y="4036075"/>
            <a:ext cx="1371600" cy="110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New Uses for Steel</a:t>
            </a:r>
          </a:p>
        </p:txBody>
      </p:sp>
      <p:sp>
        <p:nvSpPr>
          <p:cNvPr id="114" name="Shape 114"/>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Railroads- with thousands of miles of track were the biggest customers.</a:t>
            </a:r>
          </a:p>
          <a:p>
            <a:pPr indent="-342900" lvl="0" marL="342900" marR="0" rtl="0" algn="l">
              <a:lnSpc>
                <a:spcPct val="100000"/>
              </a:lnSpc>
              <a:spcBef>
                <a:spcPts val="560"/>
              </a:spcBef>
              <a:spcAft>
                <a:spcPts val="0"/>
              </a:spcAft>
              <a:buClr>
                <a:schemeClr val="dk1"/>
              </a:buClr>
              <a:buSzPct val="75000"/>
              <a:buFont typeface="Noto Sans Symbols"/>
              <a:buChar char="●"/>
            </a:pPr>
            <a:r>
              <a:rPr b="1" i="0" lang="en-US" sz="2800" u="sng">
                <a:solidFill>
                  <a:schemeClr val="dk1"/>
                </a:solidFill>
                <a:latin typeface="Arial"/>
                <a:ea typeface="Arial"/>
                <a:cs typeface="Arial"/>
                <a:sym typeface="Arial"/>
              </a:rPr>
              <a:t>John Deere </a:t>
            </a:r>
            <a:r>
              <a:rPr b="0" i="0" lang="en-US" sz="2800" u="none">
                <a:solidFill>
                  <a:schemeClr val="dk1"/>
                </a:solidFill>
                <a:latin typeface="Arial"/>
                <a:ea typeface="Arial"/>
                <a:cs typeface="Arial"/>
                <a:sym typeface="Arial"/>
              </a:rPr>
              <a:t>and </a:t>
            </a:r>
            <a:r>
              <a:rPr b="1" i="0" lang="en-US" sz="2800" u="sng">
                <a:solidFill>
                  <a:schemeClr val="dk1"/>
                </a:solidFill>
                <a:latin typeface="Arial"/>
                <a:ea typeface="Arial"/>
                <a:cs typeface="Arial"/>
                <a:sym typeface="Arial"/>
              </a:rPr>
              <a:t>Cyrus McCormick’s</a:t>
            </a:r>
            <a:r>
              <a:rPr b="0" i="0" lang="en-US" sz="2800" u="none">
                <a:solidFill>
                  <a:schemeClr val="dk1"/>
                </a:solidFill>
                <a:latin typeface="Arial"/>
                <a:ea typeface="Arial"/>
                <a:cs typeface="Arial"/>
                <a:sym typeface="Arial"/>
              </a:rPr>
              <a:t> Inventions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Brooklyn Bridge</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First Skyscraper with steel frame</a:t>
            </a:r>
          </a:p>
          <a:p>
            <a:pPr indent="-342900" lvl="0" marL="342900" marR="0" rtl="0" algn="l">
              <a:lnSpc>
                <a:spcPct val="100000"/>
              </a:lnSpc>
              <a:spcBef>
                <a:spcPts val="560"/>
              </a:spcBef>
              <a:spcAft>
                <a:spcPts val="0"/>
              </a:spcAft>
              <a:buClr>
                <a:schemeClr val="dk1"/>
              </a:buClr>
              <a:buSzPct val="75000"/>
              <a:buFont typeface="Noto Sans Symbols"/>
              <a:buChar char="●"/>
            </a:pPr>
            <a:r>
              <a:rPr b="1" i="0" lang="en-US" sz="2800" u="sng">
                <a:solidFill>
                  <a:schemeClr val="dk1"/>
                </a:solidFill>
                <a:latin typeface="Arial"/>
                <a:ea typeface="Arial"/>
                <a:cs typeface="Arial"/>
                <a:sym typeface="Arial"/>
              </a:rPr>
              <a:t>Barbed Wire</a:t>
            </a:r>
          </a:p>
          <a:p>
            <a:pPr indent="-342900" lvl="0" marL="342900" marR="0" rtl="0" algn="l">
              <a:lnSpc>
                <a:spcPct val="100000"/>
              </a:lnSpc>
              <a:spcBef>
                <a:spcPts val="560"/>
              </a:spcBef>
              <a:spcAft>
                <a:spcPts val="0"/>
              </a:spcAft>
              <a:buClr>
                <a:schemeClr val="dk1"/>
              </a:buClr>
              <a:buSzPct val="2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id="115" name="Shape 115"/>
          <p:cNvPicPr preferRelativeResize="0"/>
          <p:nvPr/>
        </p:nvPicPr>
        <p:blipFill rotWithShape="1">
          <a:blip r:embed="rId3">
            <a:alphaModFix/>
          </a:blip>
          <a:srcRect b="0" l="0" r="0" t="0"/>
          <a:stretch/>
        </p:blipFill>
        <p:spPr>
          <a:xfrm>
            <a:off x="5910350" y="418450"/>
            <a:ext cx="2133600" cy="1578000"/>
          </a:xfrm>
          <a:prstGeom prst="rect">
            <a:avLst/>
          </a:prstGeom>
          <a:noFill/>
          <a:ln>
            <a:noFill/>
          </a:ln>
        </p:spPr>
      </p:pic>
      <p:pic>
        <p:nvPicPr>
          <p:cNvPr id="116" name="Shape 116"/>
          <p:cNvPicPr preferRelativeResize="0"/>
          <p:nvPr/>
        </p:nvPicPr>
        <p:blipFill rotWithShape="1">
          <a:blip r:embed="rId4">
            <a:alphaModFix/>
          </a:blip>
          <a:srcRect b="0" l="0" r="0" t="0"/>
          <a:stretch/>
        </p:blipFill>
        <p:spPr>
          <a:xfrm>
            <a:off x="6705600" y="3962400"/>
            <a:ext cx="2066924" cy="2209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graphicFrame>
        <p:nvGraphicFramePr>
          <p:cNvPr id="121" name="Shape 121"/>
          <p:cNvGraphicFramePr/>
          <p:nvPr/>
        </p:nvGraphicFramePr>
        <p:xfrm>
          <a:off x="228600" y="228600"/>
          <a:ext cx="3000000" cy="3000000"/>
        </p:xfrm>
        <a:graphic>
          <a:graphicData uri="http://schemas.openxmlformats.org/drawingml/2006/table">
            <a:tbl>
              <a:tblPr>
                <a:noFill/>
                <a:tableStyleId>{D9187195-2AC3-4E6B-A589-F3F48277F802}</a:tableStyleId>
              </a:tblPr>
              <a:tblGrid>
                <a:gridCol w="2057400"/>
                <a:gridCol w="2057400"/>
                <a:gridCol w="2057400"/>
                <a:gridCol w="2057400"/>
              </a:tblGrid>
              <a:tr h="822325">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Who or What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Description:  Invention or Business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Years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i="0" lang="en-US" sz="1600" u="none" cap="none" strike="noStrike">
                          <a:solidFill>
                            <a:srgbClr val="FFFFFF"/>
                          </a:solidFill>
                          <a:latin typeface="Arial"/>
                          <a:ea typeface="Arial"/>
                          <a:cs typeface="Arial"/>
                          <a:sym typeface="Arial"/>
                        </a:rPr>
                        <a:t>How it Affected Society</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38100">
                      <a:solidFill>
                        <a:schemeClr val="dk1"/>
                      </a:solidFill>
                      <a:prstDash val="solid"/>
                      <a:round/>
                      <a:headEnd len="med" w="med" type="none"/>
                      <a:tailEnd len="med" w="med" type="none"/>
                    </a:lnB>
                    <a:solidFill>
                      <a:schemeClr val="accent1"/>
                    </a:solidFill>
                  </a:tcPr>
                </a:tc>
              </a:tr>
              <a:tr h="823900">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Alexander Graham Bell</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telephone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1876</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Opened worldwide communications and jobs for women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381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Samuel Gompers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Founder of cigar makers union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1886</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Gave advantages into becoming pres of AFL</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13112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American Federation of Labor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Bargaining between workers and management – wanted collective bargaining</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1890-1950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Average wages rose weekly hours fell.</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3714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Thomas Edison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Light bulb</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1880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First generator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Christopher Shoals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Typewriter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1867</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Gave women more job opportunities.  5%-40%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5794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George Pullman</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Railroad cars and sleepers.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1880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Population grow and spread out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Social Darwinism</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Based on Charles Darwin “Survival of the fittest”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1859</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Justified racism</a:t>
                      </a:r>
                    </a:p>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Poverty</a:t>
                      </a:r>
                    </a:p>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Uproar</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13112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Andrew Carnegie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Carnegie Steel Company</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1899</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Produced half of </a:t>
                      </a:r>
                      <a:r>
                        <a:rPr lang="en-US" sz="1600">
                          <a:solidFill>
                            <a:srgbClr val="000514"/>
                          </a:solidFill>
                        </a:rPr>
                        <a:t>nation's</a:t>
                      </a:r>
                      <a:r>
                        <a:rPr b="0" i="0" lang="en-US" sz="1600" u="none" cap="none" strike="noStrike">
                          <a:solidFill>
                            <a:srgbClr val="000514"/>
                          </a:solidFill>
                          <a:latin typeface="Arial"/>
                          <a:ea typeface="Arial"/>
                          <a:cs typeface="Arial"/>
                          <a:sym typeface="Arial"/>
                        </a:rPr>
                        <a:t> steel – brings new technologies and business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r h="82232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Sherman </a:t>
                      </a:r>
                      <a:r>
                        <a:rPr lang="en-US" sz="1600">
                          <a:solidFill>
                            <a:srgbClr val="000514"/>
                          </a:solidFill>
                        </a:rPr>
                        <a:t>Antitrust</a:t>
                      </a:r>
                      <a:r>
                        <a:rPr b="0" i="0" lang="en-US" sz="1600" u="none" cap="none" strike="noStrike">
                          <a:solidFill>
                            <a:srgbClr val="000514"/>
                          </a:solidFill>
                          <a:latin typeface="Arial"/>
                          <a:ea typeface="Arial"/>
                          <a:cs typeface="Arial"/>
                          <a:sym typeface="Arial"/>
                        </a:rPr>
                        <a:t> Act</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Illegal to form trust that interfered with free trade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1890</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Made it harder to trade and get goods.  More expensive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CBDEEC"/>
                    </a:solidFill>
                  </a:tcPr>
                </a:tc>
              </a:tr>
              <a:tr h="1311275">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John D. Rockefeller and Robber Barons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Established standard oil company</a:t>
                      </a:r>
                    </a:p>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Philanthropists- that invest in business</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1839-1937</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c>
                  <a:txBody>
                    <a:bodyPr>
                      <a:noAutofit/>
                    </a:bodyPr>
                    <a:lstStyle/>
                    <a:p>
                      <a:pPr indent="0" lvl="0" marL="0" marR="0" rtl="0" algn="l">
                        <a:lnSpc>
                          <a:spcPct val="100000"/>
                        </a:lnSpc>
                        <a:spcBef>
                          <a:spcPts val="0"/>
                        </a:spcBef>
                        <a:spcAft>
                          <a:spcPts val="0"/>
                        </a:spcAft>
                        <a:buClr>
                          <a:srgbClr val="000514"/>
                        </a:buClr>
                        <a:buSzPct val="25000"/>
                        <a:buFont typeface="Arial"/>
                        <a:buNone/>
                      </a:pPr>
                      <a:r>
                        <a:rPr b="0" i="0" lang="en-US" sz="1600" u="none" cap="none" strike="noStrike">
                          <a:solidFill>
                            <a:srgbClr val="000514"/>
                          </a:solidFill>
                          <a:latin typeface="Arial"/>
                          <a:ea typeface="Arial"/>
                          <a:cs typeface="Arial"/>
                          <a:sym typeface="Arial"/>
                        </a:rPr>
                        <a:t>Funded universities and medical institute</a:t>
                      </a:r>
                    </a:p>
                  </a:txBody>
                  <a:tcPr marT="0" marB="0" marR="0" marL="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E7EFF6"/>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Effects of Industrialization</a:t>
            </a:r>
          </a:p>
        </p:txBody>
      </p:sp>
      <p:sp>
        <p:nvSpPr>
          <p:cNvPr id="127" name="Shape 127"/>
          <p:cNvSpPr txBox="1"/>
          <p:nvPr>
            <p:ph idx="4294967295" type="body"/>
          </p:nvPr>
        </p:nvSpPr>
        <p:spPr>
          <a:xfrm>
            <a:off x="725487" y="1905000"/>
            <a:ext cx="7692900" cy="372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Freed some factory workers from backbreaking labor and helped improve workers’ standard of living.  </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Average workweek reduced by ten hours.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Workers regained some lost power</a:t>
            </a:r>
          </a:p>
          <a:p>
            <a:pPr indent="-342900" lvl="0" marL="342900" marR="0" rtl="0" algn="l">
              <a:lnSpc>
                <a:spcPct val="100000"/>
              </a:lnSpc>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id="128" name="Shape 128"/>
          <p:cNvPicPr preferRelativeResize="0"/>
          <p:nvPr/>
        </p:nvPicPr>
        <p:blipFill/>
        <p:spPr>
          <a:xfrm>
            <a:off x="7207900" y="558012"/>
            <a:ext cx="1676400" cy="1551000"/>
          </a:xfrm>
          <a:prstGeom prst="rect">
            <a:avLst/>
          </a:prstGeom>
          <a:noFill/>
          <a:ln>
            <a:noFill/>
          </a:ln>
        </p:spPr>
      </p:pic>
      <p:pic>
        <p:nvPicPr>
          <p:cNvPr id="129" name="Shape 129"/>
          <p:cNvPicPr preferRelativeResize="0"/>
          <p:nvPr/>
        </p:nvPicPr>
        <p:blipFill rotWithShape="1">
          <a:blip r:embed="rId3">
            <a:alphaModFix/>
          </a:blip>
          <a:srcRect b="0" l="0" r="0" t="0"/>
          <a:stretch/>
        </p:blipFill>
        <p:spPr>
          <a:xfrm>
            <a:off x="1219200" y="4876800"/>
            <a:ext cx="1608137" cy="175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p:nvPr>
            <p:ph idx="4294967295" type="title"/>
          </p:nvPr>
        </p:nvSpPr>
        <p:spPr>
          <a:xfrm>
            <a:off x="762000" y="6858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The Age of Railroads</a:t>
            </a:r>
            <a:br>
              <a:rPr b="1" i="0" lang="en-US" sz="3600" u="none" cap="none" strike="noStrike">
                <a:solidFill>
                  <a:schemeClr val="dk2"/>
                </a:solidFill>
                <a:latin typeface="Arial"/>
                <a:ea typeface="Arial"/>
                <a:cs typeface="Arial"/>
                <a:sym typeface="Arial"/>
              </a:rPr>
            </a:br>
          </a:p>
        </p:txBody>
      </p:sp>
      <p:sp>
        <p:nvSpPr>
          <p:cNvPr id="135" name="Shape 135"/>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400" u="none">
                <a:solidFill>
                  <a:schemeClr val="dk1"/>
                </a:solidFill>
                <a:latin typeface="Arial"/>
                <a:ea typeface="Arial"/>
                <a:cs typeface="Arial"/>
                <a:sym typeface="Arial"/>
              </a:rPr>
              <a:t>Rails made local transit reliable and westward expansion possible.  Helped settle the west and develop the country.</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U.S. made huge land grants and loans to railroad companies.</a:t>
            </a:r>
          </a:p>
          <a:p>
            <a:pPr indent="-285750" lvl="1" marL="742950" marR="0" rtl="0" algn="l">
              <a:lnSpc>
                <a:spcPct val="100000"/>
              </a:lnSpc>
              <a:spcBef>
                <a:spcPts val="400"/>
              </a:spcBef>
              <a:spcAft>
                <a:spcPts val="0"/>
              </a:spcAft>
              <a:buClr>
                <a:schemeClr val="dk1"/>
              </a:buClr>
              <a:buSzPct val="75000"/>
              <a:buFont typeface="Arial"/>
              <a:buChar char="–"/>
            </a:pPr>
            <a:r>
              <a:rPr b="0" i="0" lang="en-US" sz="2000" u="none" cap="none" strike="noStrike">
                <a:solidFill>
                  <a:schemeClr val="dk1"/>
                </a:solidFill>
                <a:latin typeface="Arial"/>
                <a:ea typeface="Arial"/>
                <a:cs typeface="Arial"/>
                <a:sym typeface="Arial"/>
              </a:rPr>
              <a:t>National Network – </a:t>
            </a:r>
          </a:p>
          <a:p>
            <a:pPr indent="-228600" lvl="2" marL="1143000" marR="0" rtl="0" algn="l">
              <a:lnSpc>
                <a:spcPct val="100000"/>
              </a:lnSpc>
              <a:spcBef>
                <a:spcPts val="360"/>
              </a:spcBef>
              <a:spcAft>
                <a:spcPts val="0"/>
              </a:spcAft>
              <a:buClr>
                <a:schemeClr val="dk1"/>
              </a:buClr>
              <a:buSzPct val="75000"/>
              <a:buFont typeface="Noto Sans Symbols"/>
              <a:buChar char="●"/>
            </a:pPr>
            <a:r>
              <a:rPr b="1" i="0" lang="en-US" sz="1800" u="sng" cap="none" strike="noStrike">
                <a:solidFill>
                  <a:schemeClr val="dk1"/>
                </a:solidFill>
                <a:latin typeface="Arial"/>
                <a:ea typeface="Arial"/>
                <a:cs typeface="Arial"/>
                <a:sym typeface="Arial"/>
              </a:rPr>
              <a:t>Transcontinental Railroad</a:t>
            </a:r>
          </a:p>
          <a:p>
            <a:pPr indent="-228600" lvl="2" marL="1143000" marR="0" rtl="0" algn="l">
              <a:lnSpc>
                <a:spcPct val="100000"/>
              </a:lnSpc>
              <a:spcBef>
                <a:spcPts val="360"/>
              </a:spcBef>
              <a:spcAft>
                <a:spcPts val="0"/>
              </a:spcAft>
              <a:buClr>
                <a:schemeClr val="dk1"/>
              </a:buClr>
              <a:buSzPct val="75000"/>
              <a:buFont typeface="Noto Sans Symbols"/>
              <a:buChar char="●"/>
            </a:pPr>
            <a:r>
              <a:rPr b="0" i="0" lang="en-US" sz="1800" u="none" cap="none" strike="noStrike">
                <a:solidFill>
                  <a:schemeClr val="dk1"/>
                </a:solidFill>
                <a:latin typeface="Arial"/>
                <a:ea typeface="Arial"/>
                <a:cs typeface="Arial"/>
                <a:sym typeface="Arial"/>
              </a:rPr>
              <a:t>Brought dreams of available land adventure and a fresh start within the grasp of many Americans.  However harsh lives of railroad workers.</a:t>
            </a:r>
          </a:p>
          <a:p>
            <a:pPr indent="-228600" lvl="2" marL="1143000" marR="0" rtl="0" algn="l">
              <a:lnSpc>
                <a:spcPct val="100000"/>
              </a:lnSpc>
              <a:spcBef>
                <a:spcPts val="360"/>
              </a:spcBef>
              <a:spcAft>
                <a:spcPts val="0"/>
              </a:spcAft>
              <a:buClr>
                <a:schemeClr val="dk1"/>
              </a:buClr>
              <a:buSzPct val="75000"/>
              <a:buFont typeface="Noto Sans Symbols"/>
              <a:buChar char="●"/>
            </a:pPr>
            <a:r>
              <a:rPr b="1" i="0" lang="en-US" sz="1800" u="sng" cap="none" strike="noStrike">
                <a:solidFill>
                  <a:schemeClr val="dk1"/>
                </a:solidFill>
                <a:latin typeface="Arial"/>
                <a:ea typeface="Arial"/>
                <a:cs typeface="Arial"/>
                <a:sym typeface="Arial"/>
              </a:rPr>
              <a:t>Central Pacific Rail</a:t>
            </a:r>
            <a:r>
              <a:rPr b="0" i="0" lang="en-US" sz="1800" u="none" cap="none" strike="noStrike">
                <a:solidFill>
                  <a:schemeClr val="dk1"/>
                </a:solidFill>
                <a:latin typeface="Arial"/>
                <a:ea typeface="Arial"/>
                <a:cs typeface="Arial"/>
                <a:sym typeface="Arial"/>
              </a:rPr>
              <a:t> – Mostly Chinese Immigrants</a:t>
            </a:r>
          </a:p>
          <a:p>
            <a:pPr indent="-228600" lvl="2" marL="1143000" marR="0" rtl="0" algn="l">
              <a:lnSpc>
                <a:spcPct val="100000"/>
              </a:lnSpc>
              <a:spcBef>
                <a:spcPts val="360"/>
              </a:spcBef>
              <a:spcAft>
                <a:spcPts val="0"/>
              </a:spcAft>
              <a:buClr>
                <a:schemeClr val="dk1"/>
              </a:buClr>
              <a:buSzPct val="75000"/>
              <a:buFont typeface="Noto Sans Symbols"/>
              <a:buChar char="●"/>
            </a:pPr>
            <a:r>
              <a:rPr b="1" i="0" lang="en-US" sz="1800" u="sng" cap="none" strike="noStrike">
                <a:solidFill>
                  <a:schemeClr val="dk1"/>
                </a:solidFill>
                <a:latin typeface="Arial"/>
                <a:ea typeface="Arial"/>
                <a:cs typeface="Arial"/>
                <a:sym typeface="Arial"/>
              </a:rPr>
              <a:t>Union Pacific</a:t>
            </a:r>
            <a:r>
              <a:rPr b="0" i="0" lang="en-US" sz="1800" u="none" cap="none" strike="noStrike">
                <a:solidFill>
                  <a:schemeClr val="dk1"/>
                </a:solidFill>
                <a:latin typeface="Arial"/>
                <a:ea typeface="Arial"/>
                <a:cs typeface="Arial"/>
                <a:sym typeface="Arial"/>
              </a:rPr>
              <a:t> – Mostly Irish Immigrants</a:t>
            </a:r>
          </a:p>
        </p:txBody>
      </p:sp>
      <p:pic>
        <p:nvPicPr>
          <p:cNvPr id="136" name="Shape 136"/>
          <p:cNvPicPr preferRelativeResize="0"/>
          <p:nvPr/>
        </p:nvPicPr>
        <p:blipFill rotWithShape="1">
          <a:blip r:embed="rId3">
            <a:alphaModFix/>
          </a:blip>
          <a:srcRect b="0" l="0" r="0" t="0"/>
          <a:stretch/>
        </p:blipFill>
        <p:spPr>
          <a:xfrm>
            <a:off x="5791200" y="838200"/>
            <a:ext cx="1508124" cy="990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p:nvPr>
            <p:ph idx="4294967295" type="title"/>
          </p:nvPr>
        </p:nvSpPr>
        <p:spPr>
          <a:xfrm>
            <a:off x="762000" y="762000"/>
            <a:ext cx="7924799" cy="1143000"/>
          </a:xfrm>
          <a:prstGeom prst="roundRect">
            <a:avLst>
              <a:gd fmla="val 16667" name="adj"/>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Railroad Time</a:t>
            </a:r>
          </a:p>
        </p:txBody>
      </p:sp>
      <p:sp>
        <p:nvSpPr>
          <p:cNvPr id="142" name="Shape 142"/>
          <p:cNvSpPr txBox="1"/>
          <p:nvPr>
            <p:ph idx="4294967295" type="body"/>
          </p:nvPr>
        </p:nvSpPr>
        <p:spPr>
          <a:xfrm>
            <a:off x="838200" y="2362200"/>
            <a:ext cx="7693025" cy="37242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Time Zones – 24 time zones on earth’s surface</a:t>
            </a:r>
          </a:p>
          <a:p>
            <a:pPr indent="-285750" lvl="1" marL="742950" marR="0" rtl="0" algn="l">
              <a:lnSpc>
                <a:spcPct val="10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Synchronized Watches</a:t>
            </a:r>
          </a:p>
          <a:p>
            <a:pPr indent="-342900" lvl="0" marL="342900" marR="0" rtl="0" algn="l">
              <a:lnSpc>
                <a:spcPct val="100000"/>
              </a:lnSpc>
              <a:spcBef>
                <a:spcPts val="560"/>
              </a:spcBef>
              <a:spcAft>
                <a:spcPts val="0"/>
              </a:spcAft>
              <a:buClr>
                <a:schemeClr val="dk1"/>
              </a:buClr>
              <a:buSzPct val="75000"/>
              <a:buFont typeface="Noto Sans Symbols"/>
              <a:buChar char="●"/>
            </a:pPr>
            <a:r>
              <a:rPr b="0" i="0" lang="en-US" sz="2800" u="none">
                <a:solidFill>
                  <a:schemeClr val="dk1"/>
                </a:solidFill>
                <a:latin typeface="Arial"/>
                <a:ea typeface="Arial"/>
                <a:cs typeface="Arial"/>
                <a:sym typeface="Arial"/>
              </a:rPr>
              <a:t>Opportunities and Opportunists</a:t>
            </a:r>
          </a:p>
          <a:p>
            <a:pPr indent="-285750" lvl="1" marL="742950" marR="0" rtl="0" algn="l">
              <a:lnSpc>
                <a:spcPct val="100000"/>
              </a:lnSpc>
              <a:spcBef>
                <a:spcPts val="480"/>
              </a:spcBef>
              <a:spcAft>
                <a:spcPts val="0"/>
              </a:spcAft>
              <a:buClr>
                <a:schemeClr val="dk1"/>
              </a:buClr>
              <a:buSzPct val="75000"/>
              <a:buFont typeface="Arial"/>
              <a:buChar char="–"/>
            </a:pPr>
            <a:r>
              <a:rPr b="0" i="0" lang="en-US" sz="2400" u="none" cap="none" strike="noStrike">
                <a:solidFill>
                  <a:schemeClr val="dk1"/>
                </a:solidFill>
                <a:latin typeface="Arial"/>
                <a:ea typeface="Arial"/>
                <a:cs typeface="Arial"/>
                <a:sym typeface="Arial"/>
              </a:rPr>
              <a:t>Growth of railroad influenced the industries and businesses in which Americans worked.  Iron, coal, steel and lumber grew rapidly and kept pace with the railroads demand for materials and parts.  Spread of railroad = spread of towns.</a:t>
            </a:r>
          </a:p>
          <a:p>
            <a:pPr indent="-342900" lvl="0" marL="342900" marR="0" rtl="0" algn="l">
              <a:lnSpc>
                <a:spcPct val="100000"/>
              </a:lnSpc>
              <a:spcBef>
                <a:spcPts val="560"/>
              </a:spcBef>
              <a:spcAft>
                <a:spcPts val="0"/>
              </a:spcAft>
              <a:buClr>
                <a:schemeClr val="dk1"/>
              </a:buClr>
              <a:buSzPct val="25000"/>
              <a:buFont typeface="Noto Sans Symbols"/>
              <a:buNone/>
            </a:pPr>
            <a:r>
              <a:t/>
            </a:r>
            <a:endParaRPr b="0" i="0" sz="2800" u="none">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ct val="75000"/>
              <a:buFont typeface="Noto Sans Symbols"/>
              <a:buNone/>
            </a:pPr>
            <a:r>
              <a:t/>
            </a:r>
            <a:endParaRPr b="0" i="0" sz="2800" u="none">
              <a:solidFill>
                <a:schemeClr val="dk1"/>
              </a:solidFill>
              <a:latin typeface="Arial"/>
              <a:ea typeface="Arial"/>
              <a:cs typeface="Arial"/>
              <a:sym typeface="Arial"/>
            </a:endParaRPr>
          </a:p>
        </p:txBody>
      </p:sp>
      <p:pic>
        <p:nvPicPr>
          <p:cNvPr id="143" name="Shape 143"/>
          <p:cNvPicPr preferRelativeResize="0"/>
          <p:nvPr/>
        </p:nvPicPr>
        <p:blipFill rotWithShape="1">
          <a:blip r:embed="rId3">
            <a:alphaModFix/>
          </a:blip>
          <a:srcRect b="0" l="0" r="0" t="0"/>
          <a:stretch/>
        </p:blipFill>
        <p:spPr>
          <a:xfrm>
            <a:off x="4267200" y="228600"/>
            <a:ext cx="1136649" cy="1600199"/>
          </a:xfrm>
          <a:prstGeom prst="rect">
            <a:avLst/>
          </a:prstGeom>
          <a:noFill/>
          <a:ln>
            <a:noFill/>
          </a:ln>
        </p:spPr>
      </p:pic>
      <p:pic>
        <p:nvPicPr>
          <p:cNvPr id="144" name="Shape 144"/>
          <p:cNvPicPr preferRelativeResize="0"/>
          <p:nvPr/>
        </p:nvPicPr>
        <p:blipFill rotWithShape="1">
          <a:blip r:embed="rId4">
            <a:alphaModFix/>
          </a:blip>
          <a:srcRect b="0" l="0" r="0" t="0"/>
          <a:stretch/>
        </p:blipFill>
        <p:spPr>
          <a:xfrm>
            <a:off x="6553200" y="2819400"/>
            <a:ext cx="1828800" cy="1374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