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0" r:id="rId4"/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81800" cy="9296400"/>
  <p:embeddedFontLst>
    <p:embeddedFont>
      <p:font typeface="Rokkitt"/>
      <p:regular r:id="rId24"/>
      <p:bold r:id="rId25"/>
    </p:embeddedFont>
    <p:embeddedFont>
      <p:font typeface="Tahoma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AA4A5434-136C-49D5-9958-A627901C8E05}">
  <a:tblStyle styleId="{AA4A5434-136C-49D5-9958-A627901C8E05}" styleName="Table_0"/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kkitt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Tahoma-regular.fntdata"/><Relationship Id="rId25" Type="http://schemas.openxmlformats.org/officeDocument/2006/relationships/font" Target="fonts/Rokkitt-bold.fntdata"/><Relationship Id="rId27" Type="http://schemas.openxmlformats.org/officeDocument/2006/relationships/font" Target="fonts/Tahoma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1147175" y="697225"/>
            <a:ext cx="45882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8175" y="4415775"/>
            <a:ext cx="5505300" cy="418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464233" y="381001"/>
            <a:ext cx="8229600" cy="2209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48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53975" lvl="1" marL="539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53975" lvl="2" marL="539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53975" lvl="3" marL="539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53975" lvl="4" marL="539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53975" lvl="5" marL="5111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53975" lvl="6" marL="9683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53975" lvl="7" marL="14255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53975" lvl="8" marL="18827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2133600" y="2819400"/>
            <a:ext cx="6560234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Rokkitt"/>
              <a:buNone/>
              <a:defRPr b="0" i="0" sz="2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Font typeface="Noto Sans Symbols"/>
              <a:buNone/>
              <a:defRPr b="0" i="0" sz="23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Font typeface="Noto Sans Symbols"/>
              <a:buNone/>
              <a:defRPr b="0" i="0" sz="19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5562600" y="6508750"/>
            <a:ext cx="3001961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639175" y="6508750"/>
            <a:ext cx="46355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DEE1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600" u="none">
                <a:solidFill>
                  <a:srgbClr val="D3DEE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1600200" y="6508750"/>
            <a:ext cx="3906836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53975" lvl="0" marL="539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53975" lvl="1" marL="539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53975" lvl="2" marL="539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53975" lvl="3" marL="539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53975" lvl="4" marL="539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53975" lvl="5" marL="5111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53975" lvl="6" marL="9683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53975" lvl="7" marL="14255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53975" lvl="8" marL="18827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457200" y="16462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986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8477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  <a:defRPr b="0" i="0" sz="2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53975" lvl="2" marL="822325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100000"/>
              <a:buFont typeface="Noto Sans Symbols"/>
              <a:buChar char="⚫"/>
              <a:defRPr b="0" i="0" sz="23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65087" lvl="3" marL="1004888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63500" lvl="4" marL="118745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5562600" y="6400800"/>
            <a:ext cx="3001961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1295400" y="6400800"/>
            <a:ext cx="4211637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639175" y="6515100"/>
            <a:ext cx="463550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DEE1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600" u="none">
                <a:solidFill>
                  <a:srgbClr val="D3DEE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jpg"/><Relationship Id="rId2" Type="http://schemas.openxmlformats.org/officeDocument/2006/relationships/image" Target="../media/image00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jpg"/><Relationship Id="rId2" Type="http://schemas.openxmlformats.org/officeDocument/2006/relationships/image" Target="../media/image04.png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158750" y="139700"/>
            <a:ext cx="8826499" cy="2517774"/>
            <a:chOff x="158750" y="139700"/>
            <a:chExt cx="8826499" cy="2517774"/>
          </a:xfrm>
        </p:grpSpPr>
        <p:pic>
          <p:nvPicPr>
            <p:cNvPr id="7" name="Shape 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8750" y="139700"/>
              <a:ext cx="8826499" cy="2517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Shape 8"/>
            <p:cNvSpPr txBox="1"/>
            <p:nvPr/>
          </p:nvSpPr>
          <p:spPr>
            <a:xfrm>
              <a:off x="250825" y="233362"/>
              <a:ext cx="8642349" cy="2332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9" name="Shape 9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53975" lvl="0" marL="539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53975" lvl="1" marL="539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53975" lvl="2" marL="539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53975" lvl="3" marL="539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53975" lvl="4" marL="539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53975" lvl="5" marL="5111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53975" lvl="6" marL="9683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53975" lvl="7" marL="14255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53975" lvl="8" marL="18827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457200" y="16462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986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8477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  <a:defRPr b="0" i="0" sz="2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53975" lvl="2" marL="822325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100000"/>
              <a:buFont typeface="Noto Sans Symbols"/>
              <a:buChar char="⚫"/>
              <a:defRPr b="0" i="0" sz="23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65087" lvl="3" marL="1004888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63500" lvl="4" marL="118745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5562600" y="6508750"/>
            <a:ext cx="3001961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639175" y="6508750"/>
            <a:ext cx="46355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DEE1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600" u="none">
                <a:solidFill>
                  <a:srgbClr val="D3DEE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1600200" y="6508750"/>
            <a:ext cx="3906836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hape 21"/>
          <p:cNvGrpSpPr/>
          <p:nvPr/>
        </p:nvGrpSpPr>
        <p:grpSpPr>
          <a:xfrm>
            <a:off x="158750" y="139700"/>
            <a:ext cx="8820149" cy="6578599"/>
            <a:chOff x="158750" y="139700"/>
            <a:chExt cx="8820149" cy="6578599"/>
          </a:xfrm>
        </p:grpSpPr>
        <p:pic>
          <p:nvPicPr>
            <p:cNvPr id="22" name="Shape 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8750" y="139700"/>
              <a:ext cx="8820149" cy="6578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Shape 23"/>
            <p:cNvSpPr txBox="1"/>
            <p:nvPr/>
          </p:nvSpPr>
          <p:spPr>
            <a:xfrm>
              <a:off x="392112" y="374650"/>
              <a:ext cx="8356600" cy="6110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4" name="Shape 24"/>
          <p:cNvSpPr txBox="1"/>
          <p:nvPr/>
        </p:nvSpPr>
        <p:spPr>
          <a:xfrm>
            <a:off x="588962" y="1423987"/>
            <a:ext cx="8001000" cy="9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53975" lvl="0" marL="539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53975" lvl="1" marL="539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53975" lvl="2" marL="539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53975" lvl="3" marL="539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53975" lvl="4" marL="539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53975" lvl="5" marL="5111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53975" lvl="6" marL="9683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53975" lvl="7" marL="14255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53975" lvl="8" marL="1882775" marR="0" rtl="0" algn="r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16462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986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8477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  <a:defRPr b="0" i="0" sz="2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53975" lvl="2" marL="822325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100000"/>
              <a:buFont typeface="Noto Sans Symbols"/>
              <a:buChar char="⚫"/>
              <a:defRPr b="0" i="0" sz="23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65087" lvl="3" marL="1004888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63500" lvl="4" marL="118745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5562600" y="6400800"/>
            <a:ext cx="3001961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1295400" y="6400800"/>
            <a:ext cx="4211637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639175" y="6515100"/>
            <a:ext cx="463550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DEE1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600" u="none">
                <a:solidFill>
                  <a:srgbClr val="D3DEE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jpg"/><Relationship Id="rId4" Type="http://schemas.openxmlformats.org/officeDocument/2006/relationships/image" Target="../media/image0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HeTkT5-w5RA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c-spanclassroom.org/Video/2096/CLIP+Third+Party+Candidates+and+the+Presidential+Election.aspx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Q16OZkgSXf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history.com/news/remembering-the-wounded-knee-massacr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jpg"/><Relationship Id="rId4" Type="http://schemas.openxmlformats.org/officeDocument/2006/relationships/image" Target="../media/image08.jp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ctrTitle"/>
          </p:nvPr>
        </p:nvSpPr>
        <p:spPr>
          <a:xfrm>
            <a:off x="152400" y="457200"/>
            <a:ext cx="8229600" cy="2212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rIns="228600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C120"/>
              </a:buClr>
              <a:buSzPct val="25000"/>
              <a:buFont typeface="Rokkitt"/>
              <a:buNone/>
            </a:pPr>
            <a:r>
              <a:rPr b="0" i="0" lang="en-US" sz="4800" u="none" cap="none" strike="noStrike">
                <a:solidFill>
                  <a:srgbClr val="F6C120"/>
                </a:solidFill>
                <a:latin typeface="Rokkitt"/>
                <a:ea typeface="Rokkitt"/>
                <a:cs typeface="Rokkitt"/>
                <a:sym typeface="Rokkitt"/>
              </a:rPr>
              <a:t>Changes on the Western Frontier</a:t>
            </a:r>
          </a:p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-2057400" y="2743200"/>
            <a:ext cx="655955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24687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lang="en-US">
                <a:solidFill>
                  <a:srgbClr val="F7C120"/>
                </a:solidFill>
              </a:rPr>
              <a:t>Period 6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>
              <a:solidFill>
                <a:srgbClr val="F7C120"/>
              </a:solidFill>
            </a:endParaRPr>
          </a:p>
        </p:txBody>
      </p:sp>
      <p:pic>
        <p:nvPicPr>
          <p:cNvPr descr="comvillzz.jpg" id="42" name="Shape 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810000"/>
            <a:ext cx="4419599" cy="2863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SUarch_AG6-plowing.jpg" id="43" name="Shape 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3505200"/>
            <a:ext cx="4114800" cy="31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7200" y="255587"/>
            <a:ext cx="8229600" cy="11461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E5EA"/>
              </a:buClr>
              <a:buSzPct val="25000"/>
              <a:buFont typeface="Rokkitt"/>
              <a:buNone/>
            </a:pPr>
            <a:r>
              <a:rPr b="0" i="0" lang="en-US" sz="4600" u="none" cap="none" strike="noStrike">
                <a:solidFill>
                  <a:srgbClr val="C7E5EA"/>
                </a:solidFill>
                <a:latin typeface="Rokkitt"/>
                <a:ea typeface="Rokkitt"/>
                <a:cs typeface="Rokkitt"/>
                <a:sym typeface="Rokkitt"/>
              </a:rPr>
              <a:t>Rise and Fall of Populism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04800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2400" u="sng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Populism</a:t>
            </a:r>
            <a:r>
              <a:rPr b="0" i="0" lang="en-US" sz="2400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:  The movement of the people</a:t>
            </a:r>
          </a:p>
          <a:p>
            <a:pPr indent="-2333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Demanded reform to lift the burden of debt from farmers and other workers and to give the people a greater voice in their government.</a:t>
            </a:r>
          </a:p>
          <a:p>
            <a:pPr indent="-2333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Platform:  </a:t>
            </a:r>
          </a:p>
          <a:p>
            <a:pPr indent="-200025" lvl="2" marL="8223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2DA7A"/>
              </a:buClr>
              <a:buSzPct val="100000"/>
              <a:buFont typeface="Noto Sans Symbols"/>
              <a:buChar char="⚫"/>
            </a:pPr>
            <a:r>
              <a:rPr b="0" i="0" lang="en-US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Increase in the money supply</a:t>
            </a:r>
          </a:p>
          <a:p>
            <a:pPr indent="-200025" lvl="2" marL="8223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2DA7A"/>
              </a:buClr>
              <a:buSzPct val="100000"/>
              <a:buFont typeface="Noto Sans Symbols"/>
              <a:buChar char="⚫"/>
            </a:pPr>
            <a:r>
              <a:rPr b="0" i="0" lang="en-US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Graduated income tax</a:t>
            </a:r>
          </a:p>
          <a:p>
            <a:pPr indent="-200025" lvl="2" marL="8223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2DA7A"/>
              </a:buClr>
              <a:buSzPct val="100000"/>
              <a:buFont typeface="Noto Sans Symbols"/>
              <a:buChar char="⚫"/>
            </a:pPr>
            <a:r>
              <a:rPr b="0" i="0" lang="en-US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Federal loan program</a:t>
            </a:r>
          </a:p>
          <a:p>
            <a:pPr indent="-200025" lvl="2" marL="8223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2DA7A"/>
              </a:buClr>
              <a:buSzPct val="100000"/>
              <a:buFont typeface="Noto Sans Symbols"/>
              <a:buChar char="⚫"/>
            </a:pPr>
            <a:r>
              <a:rPr b="0" i="0" lang="en-US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Single terms for president</a:t>
            </a:r>
          </a:p>
          <a:p>
            <a:pPr indent="-200025" lvl="2" marL="8223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2DA7A"/>
              </a:buClr>
              <a:buSzPct val="100000"/>
              <a:buFont typeface="Noto Sans Symbols"/>
              <a:buChar char="⚫"/>
            </a:pPr>
            <a:r>
              <a:rPr b="0" i="0" lang="en-US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Secret ballots</a:t>
            </a: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2400" u="sng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Panic of 1893</a:t>
            </a:r>
            <a:r>
              <a:rPr b="0" i="0" lang="en-US" sz="2400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:  </a:t>
            </a:r>
          </a:p>
          <a:p>
            <a:pPr indent="-2333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Farmers overextended with debts and loans.  </a:t>
            </a:r>
          </a:p>
          <a:p>
            <a:pPr indent="-2333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Railroad companies go bankrupt, governments gold supply thin, stocks fell.  </a:t>
            </a:r>
          </a:p>
          <a:p>
            <a:pPr indent="-2333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3 Million people </a:t>
            </a:r>
            <a:r>
              <a:rPr lang="en-US" sz="1800"/>
              <a:t>lose</a:t>
            </a:r>
            <a:r>
              <a:rPr b="0" i="0" lang="en-US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jobs.</a:t>
            </a:r>
          </a:p>
        </p:txBody>
      </p:sp>
      <p:pic>
        <p:nvPicPr>
          <p:cNvPr descr="C:\Documents and Settings\KellyDunbar\Local Settings\Temporary Internet Files\Content.IE5\XLADA33Q\MC900252561[1].wmf"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2895600"/>
            <a:ext cx="1295400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57200" y="255587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E5EA"/>
              </a:buClr>
              <a:buSzPct val="25000"/>
              <a:buFont typeface="Rokkitt"/>
              <a:buNone/>
            </a:pPr>
            <a:r>
              <a:rPr b="0" i="0" lang="en-US" sz="4600" u="none" cap="none" strike="noStrike">
                <a:solidFill>
                  <a:srgbClr val="C7E5EA"/>
                </a:solidFill>
                <a:latin typeface="Rokkitt"/>
                <a:ea typeface="Rokkitt"/>
                <a:cs typeface="Rokkitt"/>
                <a:sym typeface="Rokkitt"/>
              </a:rPr>
              <a:t>Silver or Gold?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81000" y="16764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33362" lvl="1" marL="6397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2400" u="sng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Bimetallism </a:t>
            </a:r>
            <a:r>
              <a:rPr b="0" i="0" lang="en-US" sz="24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:</a:t>
            </a:r>
          </a:p>
          <a:p>
            <a:pPr indent="-200025" lvl="2" marL="8223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100000"/>
              <a:buFont typeface="Noto Sans Symbols"/>
              <a:buChar char="⚫"/>
            </a:pPr>
            <a:r>
              <a:rPr b="0" i="0" lang="en-US" sz="21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A monetary system in which the government would give citizens either gold or silver in exchange for paper currency or checks.  </a:t>
            </a:r>
          </a:p>
          <a:p>
            <a:pPr indent="-200025" lvl="2" marL="8223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100000"/>
              <a:buFont typeface="Noto Sans Symbols"/>
              <a:buChar char="⚫"/>
            </a:pPr>
            <a:r>
              <a:rPr b="0" i="0" lang="en-US" sz="21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Others favored the “</a:t>
            </a:r>
            <a:r>
              <a:rPr b="0" i="0" lang="en-US" sz="2100" u="sng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gold standard</a:t>
            </a:r>
            <a:r>
              <a:rPr b="0" i="0" lang="en-US" sz="21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”. </a:t>
            </a:r>
          </a:p>
          <a:p>
            <a:pPr indent="-233362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2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Bimetallism would make more currency with less value per dollar. </a:t>
            </a:r>
          </a:p>
          <a:p>
            <a:pPr indent="-200025" lvl="2" marL="8223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100000"/>
              <a:buFont typeface="Noto Sans Symbols"/>
              <a:buChar char="⚫"/>
            </a:pPr>
            <a:r>
              <a:rPr b="0" i="0" lang="en-US" sz="23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Bimetallists hoped this would stimulate the economy.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57200" y="255587"/>
            <a:ext cx="8229600" cy="1152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E5EA"/>
              </a:buClr>
              <a:buSzPct val="25000"/>
              <a:buFont typeface="Rokkitt"/>
              <a:buNone/>
            </a:pPr>
            <a:r>
              <a:rPr b="0" i="0" lang="en-US" sz="4600" u="none" cap="none" strike="noStrike">
                <a:solidFill>
                  <a:srgbClr val="C7E5EA"/>
                </a:solidFill>
                <a:latin typeface="Rokkitt"/>
                <a:ea typeface="Rokkitt"/>
                <a:cs typeface="Rokkitt"/>
                <a:sym typeface="Rokkitt"/>
              </a:rPr>
              <a:t>Gold Bugs and Silverites</a:t>
            </a:r>
          </a:p>
        </p:txBody>
      </p:sp>
      <p:graphicFrame>
        <p:nvGraphicFramePr>
          <p:cNvPr id="117" name="Shape 117"/>
          <p:cNvGraphicFramePr/>
          <p:nvPr/>
        </p:nvGraphicFramePr>
        <p:xfrm>
          <a:off x="685800" y="167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{AA4A5434-136C-49D5-9958-A627901C8E05}</a:tableStyleId>
              </a:tblPr>
              <a:tblGrid>
                <a:gridCol w="2641600"/>
                <a:gridCol w="2641600"/>
                <a:gridCol w="2641600"/>
              </a:tblGrid>
              <a:tr h="41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Rokkitt"/>
                        <a:ea typeface="Rokkitt"/>
                        <a:cs typeface="Rokkitt"/>
                        <a:sym typeface="Rokkit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Rokkitt"/>
                        <a:buNone/>
                      </a:pPr>
                      <a:r>
                        <a:rPr b="1" i="0" lang="en-US" sz="1800" u="none">
                          <a:solidFill>
                            <a:srgbClr val="FFFFFF"/>
                          </a:solidFill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Gold Bugs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Rokkitt"/>
                        <a:buNone/>
                      </a:pPr>
                      <a:r>
                        <a:rPr b="1" i="0" lang="en-US" sz="1800" u="none">
                          <a:solidFill>
                            <a:srgbClr val="FFFFFF"/>
                          </a:solidFill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Silverites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</a:tr>
              <a:tr h="714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okkitt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Who they were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okkitt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Bankers and businessmen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okkitt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Farmers and laborers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D7E0"/>
                    </a:solidFill>
                  </a:tcPr>
                </a:tc>
              </a:tr>
              <a:tr h="714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okkitt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What they wanted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okkitt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Gold standard- less money in circulation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okkitt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Bimetallism- more money in circulation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BECF0"/>
                    </a:solidFill>
                  </a:tcPr>
                </a:tc>
              </a:tr>
              <a:tr h="714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okkitt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Why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okkitt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Loans would be repaid in stable money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okkitt"/>
                        <a:buNone/>
                      </a:pPr>
                      <a:r>
                        <a:rPr lang="en-US" sz="1800"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Products would be sold at higher prices- because people have more money.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D7E0"/>
                    </a:solidFill>
                  </a:tcPr>
                </a:tc>
              </a:tr>
              <a:tr h="1938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Rokkitt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Effects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Deflation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Prices </a:t>
                      </a:r>
                      <a:r>
                        <a:rPr lang="en-US" sz="1800"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decrease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Value of </a:t>
                      </a:r>
                      <a:r>
                        <a:rPr lang="en-US" sz="1800"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the dollar</a:t>
                      </a: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   increases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Fewer people have money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Inflation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Prices rises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Value of money decreases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More people have money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BEC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57200" y="255587"/>
            <a:ext cx="8229600" cy="11461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E5EA"/>
              </a:buClr>
              <a:buSzPct val="25000"/>
              <a:buFont typeface="Rokkitt"/>
              <a:buNone/>
            </a:pPr>
            <a:r>
              <a:rPr b="0" i="0" lang="en-US" sz="4140" u="none" cap="none" strike="noStrike">
                <a:solidFill>
                  <a:srgbClr val="C7E5EA"/>
                </a:solidFill>
                <a:latin typeface="Rokkitt"/>
                <a:ea typeface="Rokkitt"/>
                <a:cs typeface="Rokkitt"/>
                <a:sym typeface="Rokkitt"/>
              </a:rPr>
              <a:t>Bryan and the “Cross of Gold”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16462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2400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1896 Presidential Campaign</a:t>
            </a:r>
          </a:p>
          <a:p>
            <a:pPr indent="-2333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Republican – William McKinley (gold standard)</a:t>
            </a:r>
          </a:p>
          <a:p>
            <a:pPr indent="-2333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6999"/>
              <a:buFont typeface="Rokkitt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Democrat – William Jennings Bryan</a:t>
            </a:r>
            <a:r>
              <a:rPr b="0" i="0" lang="en-US" sz="2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(</a:t>
            </a:r>
            <a:r>
              <a:rPr lang="en-US"/>
              <a:t>bimetallism</a:t>
            </a:r>
            <a:r>
              <a:rPr b="0" i="0" lang="en-US" sz="2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)-</a:t>
            </a:r>
          </a:p>
          <a:p>
            <a:pPr indent="-2333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Rokkitt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2600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“Cross of Gold Speech” </a:t>
            </a:r>
          </a:p>
          <a:p>
            <a:pPr indent="-2333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2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b="1" i="1" lang="en-US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The speech that won William Jennings Bryan his nomination as the Democratic candidate for the presidential elections of 1896 (copies of speech)</a:t>
            </a:r>
          </a:p>
          <a:p>
            <a:pPr indent="-2333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1800" u="sng" cap="none" strike="noStrike">
                <a:solidFill>
                  <a:schemeClr val="hlink"/>
                </a:solidFill>
                <a:latin typeface="Rokkitt"/>
                <a:ea typeface="Rokkitt"/>
                <a:cs typeface="Rokkitt"/>
                <a:sym typeface="Rokkitt"/>
                <a:hlinkClick r:id="rId3"/>
              </a:rPr>
              <a:t>cross of gold speech</a:t>
            </a:r>
          </a:p>
          <a:p>
            <a:pPr indent="-2333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Rokkitt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2600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Bryan – loses the candidacy because of the intense issue of gold or silver.</a:t>
            </a: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2600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Populist party collapses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255587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53975" lvl="0" marL="5397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DC9D"/>
              </a:buClr>
              <a:buSzPct val="25000"/>
              <a:buFont typeface="Rokkitt"/>
              <a:buNone/>
            </a:pPr>
            <a:r>
              <a:rPr b="0" i="0" lang="en-US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rPr>
              <a:t>Hint: Turn and Talk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16462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3200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Why were speakers like Lease and Bryan popular in the 1890s</a:t>
            </a:r>
          </a:p>
          <a:p>
            <a:pPr indent="-233362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2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What images and rhetorical devices did they use to excite their audiences?</a:t>
            </a:r>
          </a:p>
          <a:p>
            <a:pPr indent="-233362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2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How did their audiences feel when they listened  to thes</a:t>
            </a:r>
            <a:r>
              <a:rPr lang="en-US"/>
              <a:t>e</a:t>
            </a:r>
            <a:r>
              <a:rPr b="0" i="0" lang="en-US" sz="2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speeches?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57200" y="225425"/>
            <a:ext cx="8229600" cy="116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53975" lvl="0" marL="5397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DC9D"/>
              </a:buClr>
              <a:buSzPct val="25000"/>
              <a:buFont typeface="Rokkitt"/>
              <a:buNone/>
            </a:pPr>
            <a:r>
              <a:rPr b="0" i="0" lang="en-US" sz="414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rPr>
              <a:t>The Rise of Populism and the Wizard of Oz…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57200" y="16462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3200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Complete the handout in your learning teams to learn more about the allegory.</a:t>
            </a: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3200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View clips from the movie and complete the allegory handout to understand the connections between the movie and The Populist Movement.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57200" y="255587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E5EA"/>
              </a:buClr>
              <a:buSzPct val="25000"/>
              <a:buFont typeface="Rokkitt"/>
              <a:buNone/>
            </a:pPr>
            <a:r>
              <a:rPr b="0" i="0" lang="en-US" sz="3200" u="none" cap="none" strike="noStrike">
                <a:solidFill>
                  <a:srgbClr val="C7E5EA"/>
                </a:solidFill>
                <a:latin typeface="Rokkitt"/>
                <a:ea typeface="Rokkitt"/>
                <a:cs typeface="Rokkitt"/>
                <a:sym typeface="Rokkitt"/>
              </a:rPr>
              <a:t>Flow Map for the Populist Party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810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3200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Create a cause and effect flow map for the Populist Party using your Chapter 13 notes.</a:t>
            </a: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3276600" y="4572000"/>
            <a:ext cx="2590800" cy="14478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rgbClr val="525977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kkitt"/>
              <a:buNone/>
            </a:pPr>
            <a:r>
              <a:rPr b="0" i="0" lang="en-US" sz="2000" u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Populist Party</a:t>
            </a:r>
          </a:p>
        </p:txBody>
      </p:sp>
      <p:sp>
        <p:nvSpPr>
          <p:cNvPr id="143" name="Shape 143"/>
          <p:cNvSpPr/>
          <p:nvPr/>
        </p:nvSpPr>
        <p:spPr>
          <a:xfrm>
            <a:off x="1752600" y="4648200"/>
            <a:ext cx="1143000" cy="381000"/>
          </a:xfrm>
          <a:prstGeom prst="rightArrow">
            <a:avLst>
              <a:gd fmla="val 18000" name="adj1"/>
              <a:gd fmla="val 6130" name="adj2"/>
            </a:avLst>
          </a:prstGeom>
          <a:solidFill>
            <a:schemeClr val="accent1"/>
          </a:solidFill>
          <a:ln cap="flat" cmpd="sng" w="38100">
            <a:solidFill>
              <a:srgbClr val="525977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kkitt"/>
              <a:buNone/>
            </a:pPr>
            <a:r>
              <a:rPr b="0" i="0" lang="en-US" sz="1800" u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Cause</a:t>
            </a:r>
          </a:p>
        </p:txBody>
      </p:sp>
      <p:sp>
        <p:nvSpPr>
          <p:cNvPr id="144" name="Shape 144"/>
          <p:cNvSpPr/>
          <p:nvPr/>
        </p:nvSpPr>
        <p:spPr>
          <a:xfrm>
            <a:off x="6172200" y="4648200"/>
            <a:ext cx="1295400" cy="381000"/>
          </a:xfrm>
          <a:prstGeom prst="rightArrow">
            <a:avLst>
              <a:gd fmla="val 18424" name="adj1"/>
              <a:gd fmla="val 50000" name="adj2"/>
            </a:avLst>
          </a:prstGeom>
          <a:solidFill>
            <a:schemeClr val="accent1"/>
          </a:solidFill>
          <a:ln cap="flat" cmpd="sng" w="38100">
            <a:solidFill>
              <a:srgbClr val="525977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kkitt"/>
              <a:buNone/>
            </a:pPr>
            <a:r>
              <a:rPr b="0" i="0" lang="en-US" sz="1800" u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Effect</a:t>
            </a:r>
          </a:p>
        </p:txBody>
      </p:sp>
      <p:pic>
        <p:nvPicPr>
          <p:cNvPr descr="C:\Documents and Settings\Kelly Dunbar\Local Settings\Temporary Internet Files\Content.IE5\678RSTUD\MC900230756[1].wmf"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609600"/>
            <a:ext cx="760411" cy="1811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457200" y="255587"/>
            <a:ext cx="8229600" cy="11461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E5EA"/>
              </a:buClr>
              <a:buSzPct val="25000"/>
              <a:buFont typeface="Rokkitt"/>
              <a:buNone/>
            </a:pPr>
            <a:r>
              <a:rPr b="0" i="0" lang="en-US" sz="4600" u="none" cap="none" strike="noStrike">
                <a:solidFill>
                  <a:srgbClr val="C7E5EA"/>
                </a:solidFill>
                <a:latin typeface="Rokkitt"/>
                <a:ea typeface="Rokkitt"/>
                <a:cs typeface="Rokkitt"/>
                <a:sym typeface="Rokkitt"/>
              </a:rPr>
              <a:t>Third Parties Activity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457200" y="16462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2200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Read the article detailing a third party.  Create a cause and effect flow chart for your party.</a:t>
            </a:r>
          </a:p>
          <a:p>
            <a:pPr indent="-233362" lvl="1" marL="639762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Where is Mrs. Dunbar getting this information?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Third Parties</a:t>
            </a:r>
          </a:p>
          <a:p>
            <a:pPr indent="-292100" lvl="0" marL="292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2200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Get into a group with two other members from your same political party.</a:t>
            </a:r>
          </a:p>
          <a:p>
            <a:pPr indent="-292100" lvl="0" marL="292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2200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Create a campaign poster that includes”</a:t>
            </a:r>
          </a:p>
          <a:p>
            <a:pPr indent="-233362" lvl="1" marL="639762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History of Party</a:t>
            </a:r>
          </a:p>
          <a:p>
            <a:pPr indent="-233362" lvl="1" marL="639762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Slogan:  Make Your Own!</a:t>
            </a:r>
          </a:p>
          <a:p>
            <a:pPr indent="-233362" lvl="1" marL="639762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Platform</a:t>
            </a:r>
          </a:p>
          <a:p>
            <a:pPr indent="-233362" lvl="1" marL="639762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Names of well known members of your party.</a:t>
            </a:r>
          </a:p>
          <a:p>
            <a:pPr indent="-292100" lvl="0" marL="292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2200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Place poster on wall for a gallery walk</a:t>
            </a:r>
          </a:p>
          <a:p>
            <a:pPr indent="-292100" lvl="0" marL="292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2200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Take notes during your gallery walk and choose the best party! </a:t>
            </a:r>
          </a:p>
          <a:p>
            <a:pPr indent="-292100" lvl="0" marL="292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2200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Sit down and complete exit slip.</a:t>
            </a:r>
          </a:p>
          <a:p>
            <a:pPr indent="-292100" lvl="0" marL="292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2200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Award goes to the party with the most votes!</a:t>
            </a:r>
          </a:p>
        </p:txBody>
      </p:sp>
      <p:pic>
        <p:nvPicPr>
          <p:cNvPr descr="C:\Documents and Settings\Kelly Dunbar\Local Settings\Temporary Internet Files\Content.IE5\GHIJ2345\MC900363834[1].wmf" id="152" name="Shape 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3048000"/>
            <a:ext cx="1993900" cy="185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55587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E5EA"/>
              </a:buClr>
              <a:buSzPct val="25000"/>
              <a:buFont typeface="Rokkitt"/>
              <a:buNone/>
            </a:pPr>
            <a:r>
              <a:rPr b="0" i="0" lang="en-US" sz="4600" u="none" cap="none" strike="noStrike">
                <a:solidFill>
                  <a:srgbClr val="C7E5EA"/>
                </a:solidFill>
                <a:latin typeface="Rokkitt"/>
                <a:ea typeface="Rokkitt"/>
                <a:cs typeface="Rokkitt"/>
                <a:sym typeface="Rokkitt"/>
              </a:rPr>
              <a:t>Cultures Clash on the Prairie</a:t>
            </a:r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6462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Preview Clip: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Rokkitt"/>
                <a:ea typeface="Rokkitt"/>
                <a:cs typeface="Rokkitt"/>
                <a:sym typeface="Rokkitt"/>
                <a:hlinkClick r:id="rId3"/>
              </a:rPr>
              <a:t>John Green Westward Expansion</a:t>
            </a: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Write a short journal entry (1/2 page) from the perspective of a Pioneer or a Native American using several terms from your guided reading.  Use your text to help you find the definition for each term. (10 mins)</a:t>
            </a: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After everyone has finished, pair up with someone from the other perspective and share your journal (5 mins).</a:t>
            </a: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55587"/>
            <a:ext cx="8229600" cy="1152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53975" lvl="0" marL="5397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DC9D"/>
              </a:buClr>
              <a:buSzPct val="25000"/>
              <a:buFont typeface="Rokkitt"/>
              <a:buNone/>
            </a:pPr>
            <a:r>
              <a:rPr b="0" i="0" lang="en-US" sz="4600" u="none" cap="none" strike="noStrike">
                <a:solidFill>
                  <a:srgbClr val="FDDC9D"/>
                </a:solidFill>
                <a:latin typeface="Rokkitt"/>
                <a:ea typeface="Rokkitt"/>
                <a:cs typeface="Rokkitt"/>
                <a:sym typeface="Rokkitt"/>
              </a:rPr>
              <a:t>Battle of Little Bighorn</a:t>
            </a: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04800" y="1646236"/>
            <a:ext cx="83819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686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</a:pPr>
            <a:r>
              <a:rPr b="0" i="0" lang="en-US" sz="2000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After the Civil War the U.S was engaged in a number of conflicts with Native Americans</a:t>
            </a:r>
          </a:p>
          <a:p>
            <a:pPr indent="-211772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okkitt"/>
            </a:pPr>
            <a:r>
              <a:rPr b="0" i="0" lang="en-US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Indian Wars- Primary Issue – Land</a:t>
            </a:r>
          </a:p>
          <a:p>
            <a:pPr indent="-211772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okkitt"/>
            </a:pPr>
            <a:r>
              <a:rPr b="0" i="0" lang="en-US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Several treaties were made however treaties were ignored or broken</a:t>
            </a:r>
          </a:p>
          <a:p>
            <a:pPr lvl="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90000"/>
            </a:pPr>
            <a:r>
              <a:rPr lang="en-US" sz="2000"/>
              <a:t>Treaty of Fort Laramie- Sioux agreed to live on reservation in 1868.  </a:t>
            </a:r>
          </a:p>
          <a:p>
            <a:pPr lvl="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2000"/>
              <a:t>Chief Sitting Bull Hunkpapa Sioux- Never signed treaty other Sioux nations did.</a:t>
            </a:r>
          </a:p>
          <a:p>
            <a:pPr lvl="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2000"/>
              <a:t>Gold in the Black Hills</a:t>
            </a:r>
          </a:p>
          <a:p>
            <a:pPr indent="-211772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okkitt"/>
            </a:pPr>
            <a:r>
              <a:rPr b="0" i="0" lang="en-US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On June 25</a:t>
            </a:r>
            <a:r>
              <a:rPr b="0" baseline="30000" i="0" lang="en-US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th</a:t>
            </a:r>
            <a:r>
              <a:rPr b="0" i="0" lang="en-US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1876 Civil War Veteran George Custer attacked over 2000 Sioux and Cheyenne warriors with a few hundred men; Custer and his men were overwhelmed and everyone of them was killed.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Battle at Wounded Knee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404150" y="1464361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1">
              <a:spcBef>
                <a:spcPts val="0"/>
              </a:spcBef>
            </a:pPr>
            <a:r>
              <a:rPr lang="en-US" sz="2000"/>
              <a:t>Helen Hunt Jackson wrote about  “broken promises” in </a:t>
            </a:r>
            <a:r>
              <a:rPr i="1" lang="en-US" sz="2000"/>
              <a:t>A Century of Dishonor.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US" sz="2000"/>
              <a:t>Assimilation </a:t>
            </a:r>
          </a:p>
          <a:p>
            <a:pPr lvl="2">
              <a:spcBef>
                <a:spcPts val="0"/>
              </a:spcBef>
              <a:buClr>
                <a:schemeClr val="dk1"/>
              </a:buClr>
              <a:buSzPct val="90000"/>
            </a:pPr>
            <a:r>
              <a:rPr lang="en-US" sz="2000"/>
              <a:t>Dawes Act of 1887:  A federal law intended to turn Native Americans into farmers and landowners by providing cooperating families with 160 acres of reservation land for farming and 320 acres for grazing.</a:t>
            </a:r>
          </a:p>
          <a:p>
            <a:pPr lvl="1">
              <a:spcBef>
                <a:spcPts val="0"/>
              </a:spcBef>
            </a:pPr>
            <a:r>
              <a:rPr lang="en-US" sz="2000"/>
              <a:t> </a:t>
            </a:r>
            <a:r>
              <a:rPr lang="en-US"/>
              <a:t>Destruction of the Buffalo</a:t>
            </a:r>
          </a:p>
          <a:p>
            <a:pPr lvl="1">
              <a:spcBef>
                <a:spcPts val="0"/>
              </a:spcBef>
            </a:pPr>
            <a:r>
              <a:rPr lang="en-US"/>
              <a:t>Ghost Dance Movement- Video</a:t>
            </a:r>
          </a:p>
          <a:p>
            <a:pPr lvl="2">
              <a:spcBef>
                <a:spcPts val="0"/>
              </a:spcBef>
              <a:buClr>
                <a:schemeClr val="dk1"/>
              </a:buClr>
              <a:buSzPct val="78260"/>
            </a:pPr>
            <a:r>
              <a:rPr lang="en-US"/>
              <a:t>25,00 Sioux on reservation in South Dakota- Alarmed military leaders.  Ordered arrest of Sitting Bull.</a:t>
            </a:r>
          </a:p>
          <a:p>
            <a:pPr lvl="2">
              <a:spcBef>
                <a:spcPts val="0"/>
              </a:spcBef>
              <a:buClr>
                <a:schemeClr val="dk1"/>
              </a:buClr>
              <a:buSzPct val="78260"/>
            </a:pPr>
            <a:r>
              <a:rPr lang="en-US"/>
              <a:t>December 1890 rounded up 350 starving Sioux and took them to a camp near Wounded Knee- soldiers opened cannon fire 300 were slaughtered.</a:t>
            </a:r>
          </a:p>
          <a:p>
            <a:pPr lvl="2">
              <a:spcBef>
                <a:spcPts val="0"/>
              </a:spcBef>
              <a:buClr>
                <a:schemeClr val="dk1"/>
              </a:buClr>
              <a:buSzPct val="78260"/>
            </a:pPr>
            <a:r>
              <a:rPr lang="en-US" u="sng">
                <a:solidFill>
                  <a:schemeClr val="hlink"/>
                </a:solidFill>
                <a:hlinkClick r:id="rId3"/>
              </a:rPr>
              <a:t>Wounded Knee</a:t>
            </a:r>
          </a:p>
          <a:p>
            <a:pPr indent="0" lvl="0" marL="9144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200" y="255587"/>
            <a:ext cx="8229600" cy="1152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E5EA"/>
              </a:buClr>
              <a:buSzPct val="25000"/>
              <a:buFont typeface="Rokkitt"/>
              <a:buNone/>
            </a:pPr>
            <a:r>
              <a:rPr b="0" i="0" lang="en-US" sz="4140" u="none" cap="none" strike="noStrike">
                <a:solidFill>
                  <a:srgbClr val="C7E5EA"/>
                </a:solidFill>
                <a:latin typeface="Rokkitt"/>
                <a:ea typeface="Rokkitt"/>
                <a:cs typeface="Rokkitt"/>
                <a:sym typeface="Rokkitt"/>
              </a:rPr>
              <a:t> Closing of the Frontier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01625" y="1600200"/>
            <a:ext cx="4651374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2400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Cattle Herds multiplied and ranching became big business.</a:t>
            </a:r>
          </a:p>
          <a:p>
            <a:pPr indent="-233362" lvl="1" marL="639762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However, overgrazing, extended bad weather and the invention of barbed wire brought the frontier to an end.</a:t>
            </a:r>
          </a:p>
          <a:p>
            <a:pPr indent="-233362" lvl="1" marL="639762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33362" lvl="1" marL="639762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Rokkitt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92100" lvl="0" marL="292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2400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Settlers meet challenges on the plains</a:t>
            </a:r>
          </a:p>
          <a:p>
            <a:pPr indent="-233362" lvl="1" marL="639762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Dugouts and soddies</a:t>
            </a:r>
          </a:p>
          <a:p>
            <a:pPr indent="-233362" lvl="1" marL="639762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Open range farming turns into single/multi-family farms</a:t>
            </a:r>
          </a:p>
        </p:txBody>
      </p:sp>
      <p:pic>
        <p:nvPicPr>
          <p:cNvPr descr="http://www.apsva.us/156820269390103/lib/156820269390103/soddy.jpeg" id="68" name="Shape 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3429000"/>
            <a:ext cx="3933825" cy="3133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Kelly Dunbar\Local Settings\Temporary Internet Files\Content.IE5\HLDZCJNI\MP900386072[1].jpg" id="69" name="Shape 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6400" y="1600200"/>
            <a:ext cx="2239961" cy="160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legendsofamerica.com/photos-kansas/ExodustersNicodemusKS-500.jpg" id="74" name="Shape 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3429000"/>
            <a:ext cx="4173536" cy="32384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>
            <p:ph type="title"/>
          </p:nvPr>
        </p:nvSpPr>
        <p:spPr>
          <a:xfrm>
            <a:off x="457200" y="255587"/>
            <a:ext cx="8229600" cy="8905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E5EA"/>
              </a:buClr>
              <a:buSzPct val="25000"/>
              <a:buFont typeface="Rokkitt"/>
              <a:buNone/>
            </a:pPr>
            <a:r>
              <a:rPr b="0" i="0" lang="en-US" sz="3200" u="none" cap="none" strike="noStrike">
                <a:solidFill>
                  <a:srgbClr val="C7E5EA"/>
                </a:solidFill>
                <a:latin typeface="Rokkitt"/>
                <a:ea typeface="Rokkitt"/>
                <a:cs typeface="Rokkitt"/>
                <a:sym typeface="Rokkitt"/>
              </a:rPr>
              <a:t>What kinds of people settled in the west?</a:t>
            </a:r>
          </a:p>
        </p:txBody>
      </p:sp>
      <p:pic>
        <p:nvPicPr>
          <p:cNvPr descr="http://2.bp.blogspot.com/_wL-YTMevzU0/TPN1h5ktoxI/AAAAAAAAABU/iXImzqz9ypE/s1600/chinese-railroad-workers.jpg" id="76" name="Shape 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3352800"/>
            <a:ext cx="4572000" cy="330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62200" y="1219200"/>
            <a:ext cx="4489449" cy="274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255587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E5EA"/>
              </a:buClr>
              <a:buSzPct val="25000"/>
              <a:buFont typeface="Rokkitt"/>
              <a:buNone/>
            </a:pPr>
            <a:r>
              <a:rPr b="0" i="0" lang="en-US" sz="3600" u="none" cap="none" strike="noStrike">
                <a:solidFill>
                  <a:srgbClr val="C7E5EA"/>
                </a:solidFill>
                <a:latin typeface="Rokkitt"/>
                <a:ea typeface="Rokkitt"/>
                <a:cs typeface="Rokkitt"/>
                <a:sym typeface="Rokkitt"/>
              </a:rPr>
              <a:t>Settling on the Great Plains</a:t>
            </a:r>
            <a:br>
              <a:rPr b="0" i="0" lang="en-US" sz="3600" u="none" cap="none" strike="noStrike">
                <a:solidFill>
                  <a:srgbClr val="C7E5EA"/>
                </a:solidFill>
                <a:latin typeface="Rokkitt"/>
                <a:ea typeface="Rokkitt"/>
                <a:cs typeface="Rokkitt"/>
                <a:sym typeface="Rokkitt"/>
              </a:rPr>
            </a:br>
            <a:r>
              <a:rPr b="0" i="0" lang="en-US" sz="3600" u="none" cap="none" strike="noStrike">
                <a:solidFill>
                  <a:srgbClr val="C7E5EA"/>
                </a:solidFill>
                <a:latin typeface="Rokkitt"/>
                <a:ea typeface="Rokkitt"/>
                <a:cs typeface="Rokkitt"/>
                <a:sym typeface="Rokkitt"/>
              </a:rPr>
              <a:t>Section 2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228600" y="1981200"/>
            <a:ext cx="854075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2000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Settlers Move Westward to Farm</a:t>
            </a:r>
          </a:p>
          <a:p>
            <a:pPr indent="-2333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Railroads open the west </a:t>
            </a:r>
          </a:p>
          <a:p>
            <a:pPr indent="-200025" lvl="2" marL="8223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100000"/>
              <a:buFont typeface="Noto Sans Symbols"/>
              <a:buChar char="⚫"/>
            </a:pPr>
            <a:r>
              <a:rPr b="0" i="0" lang="en-US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1850-1871 Federal government made huge land grants 170 million acres.  </a:t>
            </a:r>
          </a:p>
          <a:p>
            <a:pPr indent="-2333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Some railroads sold their land to farmers.</a:t>
            </a:r>
          </a:p>
          <a:p>
            <a:pPr indent="-2333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Irish Immigrants, Mexican Americans, African Americans, and Chinese Immigrants did most of the labor on the railroads.</a:t>
            </a:r>
          </a:p>
          <a:p>
            <a:pPr indent="-2333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1" i="0" lang="en-US" sz="1800" u="sng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Homestead Act </a:t>
            </a:r>
          </a:p>
          <a:p>
            <a:pPr indent="-200025" lvl="2" marL="8223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100000"/>
              <a:buFont typeface="Noto Sans Symbols"/>
              <a:buChar char="⚫"/>
            </a:pPr>
            <a:r>
              <a:rPr b="0" i="0" lang="en-US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160 acres of free land to any citizen who was head of the household.</a:t>
            </a:r>
          </a:p>
          <a:p>
            <a:pPr indent="-2333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Thousands took hold of this opportunity – some called </a:t>
            </a:r>
            <a:r>
              <a:rPr b="1" i="0" lang="en-US" sz="1800" u="sng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exodusters</a:t>
            </a:r>
          </a:p>
          <a:p>
            <a:pPr indent="-200025" lvl="2" marL="8223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100000"/>
              <a:buFont typeface="Noto Sans Symbols"/>
              <a:buChar char="⚫"/>
            </a:pPr>
            <a:r>
              <a:rPr b="0" i="0" lang="en-US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African Americans who moved from the post reconstruction south to Kansas.</a:t>
            </a:r>
          </a:p>
          <a:p>
            <a:pPr indent="-200025" lvl="2" marL="8223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100000"/>
              <a:buFont typeface="Noto Sans Symbols"/>
              <a:buChar char="⚫"/>
            </a:pPr>
            <a:r>
              <a:rPr b="0" i="0" lang="en-US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Dawes Act: </a:t>
            </a:r>
          </a:p>
          <a:p>
            <a:pPr indent="-2333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1" i="0" lang="en-US" sz="1800" u="sng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Morrill Act of 1862 </a:t>
            </a:r>
            <a:r>
              <a:rPr b="0" i="0" lang="en-US" sz="1800" u="sng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and 1890 </a:t>
            </a:r>
          </a:p>
          <a:p>
            <a:pPr indent="-200025" lvl="2" marL="8223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100000"/>
              <a:buFont typeface="Noto Sans Symbols"/>
              <a:buChar char="⚫"/>
            </a:pPr>
            <a:r>
              <a:rPr b="0" i="0" lang="en-US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gave federal land to the states to help finance agricultural colleges.  New techniques and products for farming.</a:t>
            </a:r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descr="C:\Documents and Settings\Kelly Dunbar\Local Settings\Temporary Internet Files\Content.IE5\GHIJ2345\MC900156141[1].wmf" id="84" name="Shape 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066800"/>
            <a:ext cx="1827211" cy="134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Program Files\Microsoft Office\MEDIA\CAGCAT10\j0297185.wmf" id="89" name="Shape 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1762" y="4470400"/>
            <a:ext cx="1809750" cy="144144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>
            <p:ph type="title"/>
          </p:nvPr>
        </p:nvSpPr>
        <p:spPr>
          <a:xfrm>
            <a:off x="457200" y="255587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E5EA"/>
              </a:buClr>
              <a:buSzPct val="25000"/>
              <a:buFont typeface="Rokkitt"/>
              <a:buNone/>
            </a:pPr>
            <a:r>
              <a:rPr b="0" i="0" lang="en-US" sz="3600" u="none" cap="none" strike="noStrike">
                <a:solidFill>
                  <a:srgbClr val="C7E5EA"/>
                </a:solidFill>
                <a:latin typeface="Rokkitt"/>
                <a:ea typeface="Rokkitt"/>
                <a:cs typeface="Rokkitt"/>
                <a:sym typeface="Rokkitt"/>
              </a:rPr>
              <a:t>Farmers and the Populist Movement:</a:t>
            </a:r>
            <a:br>
              <a:rPr b="0" i="0" lang="en-US" sz="3600" u="none" cap="none" strike="noStrike">
                <a:solidFill>
                  <a:srgbClr val="C7E5EA"/>
                </a:solidFill>
                <a:latin typeface="Rokkitt"/>
                <a:ea typeface="Rokkitt"/>
                <a:cs typeface="Rokkitt"/>
                <a:sym typeface="Rokkitt"/>
              </a:rPr>
            </a:br>
            <a:r>
              <a:rPr b="0" i="0" lang="en-US" sz="3600" u="none" cap="none" strike="noStrike">
                <a:solidFill>
                  <a:srgbClr val="C7E5EA"/>
                </a:solidFill>
                <a:latin typeface="Rokkitt"/>
                <a:ea typeface="Rokkitt"/>
                <a:cs typeface="Rokkitt"/>
                <a:sym typeface="Rokkitt"/>
              </a:rPr>
              <a:t>Section 3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57200" y="16462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3200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Farmers Unite to Address Common Problems</a:t>
            </a: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333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Elaborate Machinery Expensive – </a:t>
            </a:r>
          </a:p>
          <a:p>
            <a:pPr indent="-200025" lvl="2" marL="8223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2DA7A"/>
              </a:buClr>
              <a:buSzPct val="100000"/>
              <a:buFont typeface="Noto Sans Symbols"/>
              <a:buChar char="⚫"/>
            </a:pPr>
            <a:r>
              <a:rPr b="0" i="0" lang="en-US" sz="17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Reaper, steel plow, windmill, barbed wire.  Borrowed money to buy and had trouble paying back, therefore </a:t>
            </a:r>
            <a:r>
              <a:rPr b="1" i="0" lang="en-US" sz="17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bonanza </a:t>
            </a:r>
            <a:r>
              <a:rPr b="0" i="0" lang="en-US" sz="17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farming took hold.  </a:t>
            </a:r>
          </a:p>
          <a:p>
            <a:pPr indent="-200025" lvl="2" marL="8223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2DA7A"/>
              </a:buClr>
              <a:buSzPct val="100000"/>
              <a:buFont typeface="Noto Sans Symbols"/>
              <a:buChar char="⚫"/>
            </a:pPr>
            <a:r>
              <a:rPr b="0" i="0" lang="en-US" sz="1700" u="sng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Bonanza Farming </a:t>
            </a:r>
            <a:r>
              <a:rPr b="0" i="0" lang="en-US" sz="17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= Big companies created single-crop spread of 15,000-50,00 acres.</a:t>
            </a:r>
          </a:p>
          <a:p>
            <a:pPr indent="-2333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333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Farmers trapped in economic cycle :</a:t>
            </a:r>
          </a:p>
          <a:p>
            <a:pPr indent="-200025" lvl="2" marL="8223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2DA7A"/>
              </a:buClr>
              <a:buSzPct val="100000"/>
              <a:buFont typeface="Noto Sans Symbols"/>
              <a:buChar char="⚫"/>
            </a:pPr>
            <a:r>
              <a:rPr b="0" i="0" lang="en-US" sz="17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Crops were failing and they were in debt. </a:t>
            </a:r>
          </a:p>
          <a:p>
            <a:pPr indent="-200025" lvl="2" marL="8223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2DA7A"/>
              </a:buClr>
              <a:buSzPct val="100000"/>
              <a:buFont typeface="Noto Sans Symbols"/>
              <a:buChar char="⚫"/>
            </a:pPr>
            <a:r>
              <a:rPr b="0" i="0" lang="en-US" sz="17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Land becoming scarce,</a:t>
            </a:r>
          </a:p>
          <a:p>
            <a:pPr indent="-200025" lvl="2" marL="8223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2DA7A"/>
              </a:buClr>
              <a:buSzPct val="100000"/>
              <a:buFont typeface="Noto Sans Symbols"/>
              <a:buChar char="⚫"/>
            </a:pPr>
            <a:r>
              <a:rPr b="0" i="0" lang="en-US" sz="17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Railroads charging excessive shipping prices.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231775" y="304800"/>
            <a:ext cx="8229600" cy="11461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E5EA"/>
              </a:buClr>
              <a:buSzPct val="25000"/>
              <a:buFont typeface="Rokkitt"/>
              <a:buNone/>
            </a:pPr>
            <a:r>
              <a:rPr b="0" i="0" lang="en-US" sz="4600" u="none" cap="none" strike="noStrike">
                <a:solidFill>
                  <a:srgbClr val="C7E5EA"/>
                </a:solidFill>
                <a:latin typeface="Rokkitt"/>
                <a:ea typeface="Rokkitt"/>
                <a:cs typeface="Rokkitt"/>
                <a:sym typeface="Rokkitt"/>
              </a:rPr>
              <a:t>Farmers Unite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9050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2200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Economic Distress Cont:  </a:t>
            </a:r>
          </a:p>
          <a:p>
            <a:pPr indent="-2333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17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Greenbacks not worth anything.</a:t>
            </a:r>
          </a:p>
          <a:p>
            <a:pPr indent="-2333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19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Farmers are paying high prices to transport goods by rail. </a:t>
            </a:r>
          </a:p>
          <a:p>
            <a:pPr indent="-2333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19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Farmers mortgage their farms for credit with which to buy seed and supplies.  </a:t>
            </a:r>
          </a:p>
          <a:p>
            <a:pPr indent="-2333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19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Supplies charged high rates of interest.  Farmers caught in cycle of debt.</a:t>
            </a:r>
          </a:p>
          <a:p>
            <a:pPr indent="-29210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en-US" sz="2200" u="sng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Farmer’s Alliances</a:t>
            </a:r>
            <a:r>
              <a:rPr b="0" i="0" lang="en-US" sz="2200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:  Oliver Hudson Kelley – Started organization for farmers that became popularly known as </a:t>
            </a:r>
            <a:r>
              <a:rPr b="1" i="0" lang="en-US" sz="2200" u="sng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The Grange</a:t>
            </a:r>
            <a:r>
              <a:rPr b="0" i="0" lang="en-US" sz="2200" u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.</a:t>
            </a:r>
          </a:p>
          <a:p>
            <a:pPr indent="-2333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19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Purpose was to provide a social outlet and an educational forum for isolated farm families. Teaching members how to set up cooperatives.</a:t>
            </a:r>
          </a:p>
          <a:p>
            <a:pPr indent="-2333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Rokkitt"/>
              <a:buChar char="•"/>
            </a:pPr>
            <a:r>
              <a:rPr b="0" i="0" lang="en-US" sz="19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Farmers Alliance:  Sent lectures to educate people about money management topics.</a:t>
            </a:r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descr="C:\Documents and Settings\KellyDunbar\Local Settings\Temporary Internet Files\Content.IE5\DM2FS31V\MC900215397[1].wmf"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57200"/>
            <a:ext cx="1371599" cy="150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Foundry">
  <a:themeElements>
    <a:clrScheme name="Origin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Foundry">
  <a:themeElements>
    <a:clrScheme name="Origin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