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Source Sans Pr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SourceSansPr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regular.fntdata"/><Relationship Id="rId15" Type="http://schemas.openxmlformats.org/officeDocument/2006/relationships/font" Target="fonts/SourceSansPro-italic.fntdata"/><Relationship Id="rId14" Type="http://schemas.openxmlformats.org/officeDocument/2006/relationships/font" Target="fonts/SourceSansPro-bold.fntdata"/><Relationship Id="rId16" Type="http://schemas.openxmlformats.org/officeDocument/2006/relationships/font" Target="fonts/SourceSansPr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Seminar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Discussion of Readings for APUSH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Seminar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79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400">
                <a:solidFill>
                  <a:srgbClr val="0000FF"/>
                </a:solidFill>
              </a:rPr>
              <a:t>Norms</a:t>
            </a:r>
          </a:p>
          <a:p>
            <a:pPr indent="-317500" lvl="0" marL="457200" rtl="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400">
                <a:solidFill>
                  <a:srgbClr val="0000FF"/>
                </a:solidFill>
              </a:rPr>
              <a:t>Inside Circle (Talks) Outside Circle (Listens)</a:t>
            </a:r>
          </a:p>
          <a:p>
            <a:pPr indent="-317500" lvl="0" marL="914400" rtl="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400">
                <a:solidFill>
                  <a:srgbClr val="0000FF"/>
                </a:solidFill>
              </a:rPr>
              <a:t>Group A 15-20 Mins</a:t>
            </a:r>
          </a:p>
          <a:p>
            <a:pPr indent="-317500" lvl="0" marL="914400" rtl="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400">
                <a:solidFill>
                  <a:srgbClr val="0000FF"/>
                </a:solidFill>
              </a:rPr>
              <a:t>Group B Same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>
                <a:solidFill>
                  <a:srgbClr val="0000FF"/>
                </a:solidFill>
              </a:rPr>
              <a:t>Grading</a:t>
            </a:r>
          </a:p>
          <a:p>
            <a:pPr indent="-317500" lvl="0" marL="457200" rtl="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400">
                <a:solidFill>
                  <a:srgbClr val="0000FF"/>
                </a:solidFill>
              </a:rPr>
              <a:t>1 Question Posed and 1 Thoughtful Statement = 85% Speaking a total of 4 times will = 100%  </a:t>
            </a:r>
            <a:r>
              <a:rPr b="1" lang="en" sz="1400">
                <a:solidFill>
                  <a:srgbClr val="0000FF"/>
                </a:solidFill>
              </a:rPr>
              <a:t>This must include 1 question not from outline (Thought provoking)</a:t>
            </a:r>
          </a:p>
          <a:p>
            <a:pPr indent="-317500" lvl="0" marL="457200" rtl="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400">
                <a:solidFill>
                  <a:srgbClr val="0000FF"/>
                </a:solidFill>
              </a:rPr>
              <a:t>Do not dominate conversation= - points</a:t>
            </a:r>
          </a:p>
          <a:p>
            <a:pPr indent="-317500" lvl="0" marL="457200" rtl="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400">
                <a:solidFill>
                  <a:srgbClr val="0000FF"/>
                </a:solidFill>
              </a:rPr>
              <a:t>Peer Graded:  Be Honest! Give positive feedback or constructive criticism</a:t>
            </a:r>
          </a:p>
          <a:p>
            <a:pPr indent="-317500" lvl="0" marL="457200" rtl="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400">
                <a:solidFill>
                  <a:srgbClr val="0000FF"/>
                </a:solidFill>
              </a:rPr>
              <a:t>Leaders will be graded according to how well they perform-the Discussion Leader will receive an extra 5 points if they exhibit exceptional leadership skills.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Roles Continued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rgbClr val="0000FF"/>
                </a:solidFill>
              </a:rPr>
              <a:t>Roles:</a:t>
            </a:r>
            <a:r>
              <a:rPr lang="en">
                <a:solidFill>
                  <a:srgbClr val="0000FF"/>
                </a:solidFill>
              </a:rPr>
              <a:t> Discussion Leader:  Makes sure discussion stays on track- can speak without ball if needed, gives positive reinforcement or helps conversation along if it begins to drag.  (OK Let's Move On)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FF"/>
                </a:solidFill>
              </a:rPr>
              <a:t>Timekeeper:</a:t>
            </a:r>
            <a:r>
              <a:rPr lang="en">
                <a:solidFill>
                  <a:srgbClr val="0000FF"/>
                </a:solidFill>
              </a:rPr>
              <a:t>  15 -20 minutes.  Give 5 minute warning (at 15 minutes) make sure teacher has ball for last remarks at 20 minutes.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FF"/>
                </a:solidFill>
              </a:rPr>
              <a:t>Supplies Manager:</a:t>
            </a:r>
            <a:r>
              <a:rPr lang="en">
                <a:solidFill>
                  <a:srgbClr val="0000FF"/>
                </a:solidFill>
              </a:rPr>
              <a:t>  Reminds students to pick partners, passes out sticky notes, makes students aware of grading protocol, picks up sticky notes and turns in.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_6.jpg"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375" y="311000"/>
            <a:ext cx="6902224" cy="4669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