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8" r:id="rId3"/>
    <p:sldId id="268" r:id="rId4"/>
    <p:sldId id="259" r:id="rId5"/>
    <p:sldId id="257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35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C8FA9-CB99-8041-8BD9-717EF94CF0B2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5B8B1-9CF5-E24D-A4C1-0AA4DCEE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7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Disco Stu (animated): http://</a:t>
            </a:r>
            <a:r>
              <a:rPr lang="en-US" dirty="0" err="1" smtClean="0"/>
              <a:t>bunkerpop.mx</a:t>
            </a:r>
            <a:r>
              <a:rPr lang="en-US" dirty="0" smtClean="0"/>
              <a:t>/bunker-cine/apoco-no-quieren-unos-zapatos-con-pescadito-como-los-de-disco-stu/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55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 Magazine Cover: https://</a:t>
            </a:r>
            <a:r>
              <a:rPr lang="en-US" dirty="0" err="1" smtClean="0"/>
              <a:t>lostlaurel.wordpress.com</a:t>
            </a:r>
            <a:r>
              <a:rPr lang="en-US" dirty="0" smtClean="0"/>
              <a:t>/2012/05/15/laurel-shopping-center-george-wallace-40-years-later/</a:t>
            </a:r>
          </a:p>
          <a:p>
            <a:r>
              <a:rPr lang="en-US" dirty="0" smtClean="0"/>
              <a:t>Electoral Map: http://</a:t>
            </a:r>
            <a:r>
              <a:rPr lang="en-US" dirty="0" err="1" smtClean="0"/>
              <a:t>hermelink-nixon.blogspot.com</a:t>
            </a:r>
            <a:r>
              <a:rPr lang="en-US" dirty="0" smtClean="0"/>
              <a:t>/2010/04/election-of-1972-second-term.html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Watergate: http://</a:t>
            </a:r>
            <a:r>
              <a:rPr lang="en-US" dirty="0" err="1" smtClean="0"/>
              <a:t>www.esquire.com</a:t>
            </a:r>
            <a:r>
              <a:rPr lang="en-US" dirty="0" smtClean="0"/>
              <a:t>/blogs/politics/watergate-40-years-later-9747335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96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Liddy</a:t>
            </a:r>
            <a:r>
              <a:rPr lang="en-US" dirty="0" smtClean="0"/>
              <a:t> Cartoon: http://</a:t>
            </a:r>
            <a:r>
              <a:rPr lang="en-US" dirty="0" err="1" smtClean="0"/>
              <a:t>www.dailykos.com</a:t>
            </a:r>
            <a:r>
              <a:rPr lang="en-US" dirty="0" smtClean="0"/>
              <a:t>/story/2013/05/10/1207661/-U-S-since-1865-Watergate-in-Cartoons-Herblock-s</a:t>
            </a:r>
          </a:p>
          <a:p>
            <a:r>
              <a:rPr lang="en-US" dirty="0" smtClean="0"/>
              <a:t>Saturday Night Massacre: http://</a:t>
            </a:r>
            <a:r>
              <a:rPr lang="en-US" dirty="0" err="1" smtClean="0"/>
              <a:t>www.statecollege.com</a:t>
            </a:r>
            <a:r>
              <a:rPr lang="en-US" dirty="0" smtClean="0"/>
              <a:t>/news/columns/to-herblock-and-to-spring-flowers-postcard-from-washington,682171/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 of Saigon: http://</a:t>
            </a:r>
            <a:r>
              <a:rPr lang="en-US" dirty="0" err="1" smtClean="0"/>
              <a:t>www.thedailybeast.com</a:t>
            </a:r>
            <a:r>
              <a:rPr lang="en-US" smtClean="0"/>
              <a:t>/articles/2014/04/30/remembering-the-fall-of-saigon-and-vietnam-s-mass-boat-people-exodus.html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Cartoon: http://</a:t>
            </a:r>
            <a:r>
              <a:rPr lang="en-US" dirty="0" err="1" smtClean="0"/>
              <a:t>www.huffakerart.com</a:t>
            </a:r>
            <a:r>
              <a:rPr lang="en-US" dirty="0" smtClean="0"/>
              <a:t>/illustration/big/Gerald%20Ford.html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Ford Pin: http://</a:t>
            </a:r>
            <a:r>
              <a:rPr lang="en-US" dirty="0" err="1" smtClean="0"/>
              <a:t>www.vahistorical.org</a:t>
            </a:r>
            <a:r>
              <a:rPr lang="en-US" dirty="0" smtClean="0"/>
              <a:t>/sites/default/files/uploads/VHE_Campaigns_IL.2012.2.43.4.jpg</a:t>
            </a:r>
          </a:p>
          <a:p>
            <a:r>
              <a:rPr lang="en-US" dirty="0" smtClean="0"/>
              <a:t>Map: http://i0.wp.com/</a:t>
            </a:r>
            <a:r>
              <a:rPr lang="en-US" dirty="0" err="1" smtClean="0"/>
              <a:t>www.philipcaruso-story.com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-content/uploads/2015/04/Election-of-1976.png</a:t>
            </a:r>
          </a:p>
          <a:p>
            <a:r>
              <a:rPr lang="en-US" dirty="0" smtClean="0"/>
              <a:t>Carter’s “Presidential Strut”: http://archive.13wmaz.com/news/article/212316/318/Presidential-Strut-is-Now-Iconic-Inaugural-Moment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Camp</a:t>
            </a:r>
            <a:r>
              <a:rPr lang="en-US" baseline="0" dirty="0" smtClean="0"/>
              <a:t> David Accords Image &amp; Facts: http://</a:t>
            </a:r>
            <a:r>
              <a:rPr lang="en-US" baseline="0" dirty="0" err="1" smtClean="0"/>
              <a:t>www.cnn.com</a:t>
            </a:r>
            <a:r>
              <a:rPr lang="en-US" baseline="0" dirty="0" smtClean="0"/>
              <a:t>/2013/08/23/world/</a:t>
            </a:r>
            <a:r>
              <a:rPr lang="en-US" baseline="0" dirty="0" err="1" smtClean="0"/>
              <a:t>meast</a:t>
            </a:r>
            <a:r>
              <a:rPr lang="en-US" baseline="0" dirty="0" smtClean="0"/>
              <a:t>/camp-</a:t>
            </a:r>
            <a:r>
              <a:rPr lang="en-US" baseline="0" dirty="0" err="1" smtClean="0"/>
              <a:t>david</a:t>
            </a:r>
            <a:r>
              <a:rPr lang="en-US" baseline="0" dirty="0" smtClean="0"/>
              <a:t>-accords-fast-facts/ </a:t>
            </a:r>
          </a:p>
          <a:p>
            <a:r>
              <a:rPr lang="en-US" baseline="0" dirty="0" smtClean="0"/>
              <a:t>Cartoon: http://</a:t>
            </a:r>
            <a:r>
              <a:rPr lang="en-US" baseline="0" dirty="0" err="1" smtClean="0"/>
              <a:t>www.greenberg-art.com</a:t>
            </a:r>
            <a:r>
              <a:rPr lang="en-US" baseline="0" dirty="0" smtClean="0"/>
              <a:t>/.</a:t>
            </a:r>
            <a:r>
              <a:rPr lang="en-US" baseline="0" dirty="0" err="1" smtClean="0"/>
              <a:t>Toons</a:t>
            </a:r>
            <a:r>
              <a:rPr lang="en-US" baseline="0" dirty="0" smtClean="0"/>
              <a:t>/.Toons,%20political/</a:t>
            </a:r>
            <a:r>
              <a:rPr lang="en-US" baseline="0" dirty="0" err="1" smtClean="0"/>
              <a:t>CampDavid.html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and Review of Argo: http://</a:t>
            </a:r>
            <a:r>
              <a:rPr lang="en-US" baseline="0" dirty="0" err="1" smtClean="0"/>
              <a:t>www.ctvnews.ca</a:t>
            </a:r>
            <a:r>
              <a:rPr lang="en-US" baseline="0" dirty="0" smtClean="0"/>
              <a:t>/w5/argo-iran-hostage-crisis-film-fiddles-with-the-facts-1.1167994</a:t>
            </a:r>
          </a:p>
          <a:p>
            <a:r>
              <a:rPr lang="en-US" baseline="0" dirty="0" smtClean="0"/>
              <a:t>Cartoon: http://</a:t>
            </a:r>
            <a:r>
              <a:rPr lang="en-US" baseline="0" dirty="0" err="1" smtClean="0"/>
              <a:t>www.cvce.eu</a:t>
            </a:r>
            <a:r>
              <a:rPr lang="en-US" baseline="0" dirty="0" smtClean="0"/>
              <a:t>/en/</a:t>
            </a:r>
            <a:r>
              <a:rPr lang="en-US" baseline="0" dirty="0" err="1" smtClean="0"/>
              <a:t>obj</a:t>
            </a:r>
            <a:r>
              <a:rPr lang="en-US" baseline="0" dirty="0" smtClean="0"/>
              <a:t>/cartoon_by_behrendt_on_the_salt_ii_disarmament_agreement_4_may_1979-en-09e3b4d4-0b02-4b54-8ab6-afc0ef4c9246.html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Cartoon: http://</a:t>
            </a:r>
            <a:r>
              <a:rPr lang="en-US" dirty="0" err="1" smtClean="0"/>
              <a:t>www.greenberg-art.com</a:t>
            </a:r>
            <a:r>
              <a:rPr lang="en-US" dirty="0" smtClean="0"/>
              <a:t>/.</a:t>
            </a:r>
            <a:r>
              <a:rPr lang="en-US" dirty="0" err="1" smtClean="0"/>
              <a:t>Toons</a:t>
            </a:r>
            <a:r>
              <a:rPr lang="en-US" dirty="0" smtClean="0"/>
              <a:t>/.Toons,%20Obits/</a:t>
            </a:r>
            <a:r>
              <a:rPr lang="en-US" smtClean="0"/>
              <a:t>NixonObit.html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http://</a:t>
            </a:r>
            <a:r>
              <a:rPr lang="en-US" dirty="0" err="1" smtClean="0"/>
              <a:t>topics.time.com</a:t>
            </a:r>
            <a:r>
              <a:rPr lang="en-US" dirty="0" smtClean="0"/>
              <a:t>/economy/covers/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&amp; Historical</a:t>
            </a:r>
            <a:r>
              <a:rPr lang="en-US" baseline="0" dirty="0" smtClean="0"/>
              <a:t> Population Analysis</a:t>
            </a:r>
            <a:r>
              <a:rPr lang="en-US" dirty="0" smtClean="0"/>
              <a:t>: http://2012books.lardbucket.org/books/regional-geography-of-the-world-globalization-people-and-places/s07-north-america.html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and Chavez Bio: http://</a:t>
            </a:r>
            <a:r>
              <a:rPr lang="en-US" dirty="0" err="1" smtClean="0"/>
              <a:t>www.biography.com</a:t>
            </a:r>
            <a:r>
              <a:rPr lang="en-US" dirty="0" smtClean="0"/>
              <a:t>/news/</a:t>
            </a:r>
            <a:r>
              <a:rPr lang="en-US" dirty="0" err="1" smtClean="0"/>
              <a:t>cesar</a:t>
            </a:r>
            <a:r>
              <a:rPr lang="en-US" dirty="0" smtClean="0"/>
              <a:t>-</a:t>
            </a:r>
            <a:r>
              <a:rPr lang="en-US" dirty="0" err="1" smtClean="0"/>
              <a:t>chavez</a:t>
            </a:r>
            <a:r>
              <a:rPr lang="en-US" dirty="0" smtClean="0"/>
              <a:t>-biography-facts</a:t>
            </a:r>
          </a:p>
          <a:p>
            <a:r>
              <a:rPr lang="en-US" dirty="0" smtClean="0"/>
              <a:t>UFW website on the Delano March: http://</a:t>
            </a:r>
            <a:r>
              <a:rPr lang="en-US" dirty="0" err="1" smtClean="0"/>
              <a:t>www.ufw.org</a:t>
            </a:r>
            <a:r>
              <a:rPr lang="en-US" dirty="0" smtClean="0"/>
              <a:t>/_</a:t>
            </a:r>
            <a:r>
              <a:rPr lang="en-US" dirty="0" err="1" smtClean="0"/>
              <a:t>board.php?mode</a:t>
            </a:r>
            <a:r>
              <a:rPr lang="en-US" dirty="0" smtClean="0"/>
              <a:t>=</a:t>
            </a:r>
            <a:r>
              <a:rPr lang="en-US" dirty="0" err="1" smtClean="0"/>
              <a:t>view&amp;b_code</a:t>
            </a:r>
            <a:r>
              <a:rPr lang="en-US" dirty="0" smtClean="0"/>
              <a:t>=60_video&amp;b_no=16344&amp;page=1&amp;field=&amp;key=&amp;n=1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Occupation of Alcatraz: http://</a:t>
            </a:r>
            <a:r>
              <a:rPr lang="en-US" dirty="0" err="1" smtClean="0"/>
              <a:t>jewishcurrents.org</a:t>
            </a:r>
            <a:r>
              <a:rPr lang="en-US" dirty="0" smtClean="0"/>
              <a:t>/tag/</a:t>
            </a:r>
            <a:r>
              <a:rPr lang="en-US" dirty="0" err="1" smtClean="0"/>
              <a:t>american</a:t>
            </a:r>
            <a:r>
              <a:rPr lang="en-US" dirty="0" smtClean="0"/>
              <a:t>-</a:t>
            </a:r>
            <a:r>
              <a:rPr lang="en-US" dirty="0" err="1" smtClean="0"/>
              <a:t>indian</a:t>
            </a:r>
            <a:r>
              <a:rPr lang="en-US" dirty="0" smtClean="0"/>
              <a:t>-movement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JACL Parade: http://</a:t>
            </a:r>
            <a:r>
              <a:rPr lang="en-US" dirty="0" err="1" smtClean="0"/>
              <a:t>content.cdlib.org</a:t>
            </a:r>
            <a:r>
              <a:rPr lang="en-US" dirty="0" smtClean="0"/>
              <a:t>/ark:/13030/ft2d5nb0c3/</a:t>
            </a:r>
          </a:p>
          <a:p>
            <a:r>
              <a:rPr lang="en-US" dirty="0" smtClean="0"/>
              <a:t>Legacy of the Stonewall Riots (PBS Video): http://</a:t>
            </a:r>
            <a:r>
              <a:rPr lang="en-US" dirty="0" err="1" smtClean="0"/>
              <a:t>video.pbs.org</a:t>
            </a:r>
            <a:r>
              <a:rPr lang="en-US" dirty="0" smtClean="0"/>
              <a:t>/video/2365073798/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Mile Island Protest: http://</a:t>
            </a:r>
            <a:r>
              <a:rPr lang="en-US" dirty="0" err="1" smtClean="0"/>
              <a:t>mashable.com</a:t>
            </a:r>
            <a:r>
              <a:rPr lang="en-US" dirty="0" smtClean="0"/>
              <a:t>/2014/07/15/nuclear-disasters-before-after/#NSRpiN99_5qW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Simpsons’ Movie Intro Image: http://s177.photobucket.com/user/diskoboy1974/media/cap008.jpg.html</a:t>
            </a:r>
          </a:p>
          <a:p>
            <a:r>
              <a:rPr lang="en-US" dirty="0" smtClean="0"/>
              <a:t>Cartoon: http://</a:t>
            </a:r>
            <a:r>
              <a:rPr lang="en-US" dirty="0" err="1" smtClean="0"/>
              <a:t>archive.floridatoday.com</a:t>
            </a:r>
            <a:r>
              <a:rPr lang="en-US" dirty="0" smtClean="0"/>
              <a:t>/content/blogs/</a:t>
            </a:r>
            <a:r>
              <a:rPr lang="en-US" dirty="0" err="1" smtClean="0"/>
              <a:t>jparker</a:t>
            </a:r>
            <a:r>
              <a:rPr lang="en-US" dirty="0" smtClean="0"/>
              <a:t>/2009/12/1211-cartoon-cry-us-river.shtml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Synthesis to Trump campaign: http://</a:t>
            </a:r>
            <a:r>
              <a:rPr lang="en-US" dirty="0" err="1" smtClean="0"/>
              <a:t>www.businessinsider.com</a:t>
            </a:r>
            <a:r>
              <a:rPr lang="en-US" dirty="0" smtClean="0"/>
              <a:t>/donald-trump-trademarked-make-america-great-again-2015-5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dkobner.blogspot.com</a:t>
            </a:r>
            <a:r>
              <a:rPr lang="en-US" baseline="0" dirty="0" smtClean="0"/>
              <a:t>/2011/12/two-policies-in-</a:t>
            </a:r>
            <a:r>
              <a:rPr lang="en-US" baseline="0" dirty="0" err="1" smtClean="0"/>
              <a:t>vietnam</a:t>
            </a:r>
            <a:r>
              <a:rPr lang="en-US" baseline="0" dirty="0" smtClean="0"/>
              <a:t>-</a:t>
            </a:r>
            <a:r>
              <a:rPr lang="en-US" baseline="0" dirty="0" err="1" smtClean="0"/>
              <a:t>americanization.html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Cartoon: http://</a:t>
            </a:r>
            <a:r>
              <a:rPr lang="en-US" dirty="0" err="1" smtClean="0"/>
              <a:t>voiceseducation.org</a:t>
            </a:r>
            <a:r>
              <a:rPr lang="en-US" dirty="0" smtClean="0"/>
              <a:t>/node/345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7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Kissinger</a:t>
            </a:r>
            <a:r>
              <a:rPr lang="en-US" baseline="0" dirty="0" smtClean="0"/>
              <a:t> Cartoon: http://</a:t>
            </a:r>
            <a:r>
              <a:rPr lang="en-US" baseline="0" dirty="0" err="1" smtClean="0"/>
              <a:t>thecomicnews.com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edtoons</a:t>
            </a:r>
            <a:r>
              <a:rPr lang="en-US" baseline="0" dirty="0" smtClean="0"/>
              <a:t>/archive/2006/1122/</a:t>
            </a:r>
            <a:r>
              <a:rPr lang="en-US" baseline="0" dirty="0" err="1" smtClean="0"/>
              <a:t>kissinger</a:t>
            </a:r>
            <a:r>
              <a:rPr lang="en-US" baseline="0" dirty="0" smtClean="0"/>
              <a:t>/01.shtml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Ping-Pong Diplomacy: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www.tabletenniscoaching.com</a:t>
            </a:r>
            <a:r>
              <a:rPr lang="en-US" baseline="0" dirty="0" smtClean="0"/>
              <a:t>/taxonomy/term/91</a:t>
            </a:r>
          </a:p>
          <a:p>
            <a:r>
              <a:rPr lang="en-US" baseline="0" dirty="0" err="1" smtClean="0"/>
              <a:t>Breznev’s</a:t>
            </a:r>
            <a:r>
              <a:rPr lang="en-US" baseline="0" dirty="0" smtClean="0"/>
              <a:t> Visit to Washington, 1973: http://</a:t>
            </a:r>
            <a:r>
              <a:rPr lang="en-US" baseline="0" dirty="0" err="1" smtClean="0"/>
              <a:t>en.wikipedia.org</a:t>
            </a:r>
            <a:r>
              <a:rPr lang="en-US" baseline="0" dirty="0" smtClean="0"/>
              <a:t>/wiki/D%C3%A9tente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Cartoon: http://</a:t>
            </a:r>
            <a:r>
              <a:rPr lang="en-US" dirty="0" err="1" smtClean="0"/>
              <a:t>www.loc.gov</a:t>
            </a:r>
            <a:r>
              <a:rPr lang="en-US" dirty="0" smtClean="0"/>
              <a:t>/</a:t>
            </a:r>
            <a:r>
              <a:rPr lang="en-US" dirty="0" err="1" smtClean="0"/>
              <a:t>rr</a:t>
            </a:r>
            <a:r>
              <a:rPr lang="en-US" dirty="0" smtClean="0"/>
              <a:t>/print/</a:t>
            </a:r>
            <a:r>
              <a:rPr lang="en-US" dirty="0" err="1" smtClean="0"/>
              <a:t>swann</a:t>
            </a:r>
            <a:r>
              <a:rPr lang="en-US" dirty="0" smtClean="0"/>
              <a:t>/</a:t>
            </a:r>
            <a:r>
              <a:rPr lang="en-US" dirty="0" err="1" smtClean="0"/>
              <a:t>valtman</a:t>
            </a:r>
            <a:r>
              <a:rPr lang="en-US" dirty="0" smtClean="0"/>
              <a:t>/</a:t>
            </a:r>
            <a:r>
              <a:rPr lang="en-US" dirty="0" err="1" smtClean="0"/>
              <a:t>presentation.html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Stagflation: http://</a:t>
            </a:r>
            <a:r>
              <a:rPr lang="en-US" dirty="0" err="1" smtClean="0"/>
              <a:t>www.darkgovernment.com</a:t>
            </a:r>
            <a:r>
              <a:rPr lang="en-US" dirty="0" smtClean="0"/>
              <a:t>/news/stagflation/</a:t>
            </a:r>
          </a:p>
          <a:p>
            <a:r>
              <a:rPr lang="en-US" dirty="0" smtClean="0"/>
              <a:t>http://www.321gold.com/editorials/</a:t>
            </a:r>
            <a:r>
              <a:rPr lang="en-US" dirty="0" err="1" smtClean="0"/>
              <a:t>schoon</a:t>
            </a:r>
            <a:r>
              <a:rPr lang="en-US" smtClean="0"/>
              <a:t>/schoon092012.html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1, school</a:t>
            </a:r>
            <a:r>
              <a:rPr lang="en-US" baseline="0" dirty="0" smtClean="0"/>
              <a:t> busing</a:t>
            </a:r>
            <a:r>
              <a:rPr lang="en-US" dirty="0" smtClean="0"/>
              <a:t>: http://</a:t>
            </a:r>
            <a:r>
              <a:rPr lang="en-US" dirty="0" err="1" smtClean="0"/>
              <a:t>www.delawareonline.com</a:t>
            </a:r>
            <a:r>
              <a:rPr lang="en-US" dirty="0" smtClean="0"/>
              <a:t>/picture-gallery/news/education/2014/05/16/looking-back-busing-in-</a:t>
            </a:r>
            <a:r>
              <a:rPr lang="en-US" dirty="0" err="1" smtClean="0"/>
              <a:t>wilmington</a:t>
            </a:r>
            <a:r>
              <a:rPr lang="en-US" dirty="0" smtClean="0"/>
              <a:t>/9201879/</a:t>
            </a:r>
          </a:p>
          <a:p>
            <a:r>
              <a:rPr lang="en-US" dirty="0" smtClean="0"/>
              <a:t>Image 2,</a:t>
            </a:r>
            <a:r>
              <a:rPr lang="en-US" baseline="0" dirty="0" smtClean="0"/>
              <a:t> protest: http://</a:t>
            </a:r>
            <a:r>
              <a:rPr lang="en-US" baseline="0" dirty="0" err="1" smtClean="0"/>
              <a:t>www.vahistorical.org</a:t>
            </a:r>
            <a:r>
              <a:rPr lang="en-US" baseline="0" dirty="0" smtClean="0"/>
              <a:t>/collections-and-resources/</a:t>
            </a:r>
            <a:r>
              <a:rPr lang="en-US" baseline="0" dirty="0" err="1" smtClean="0"/>
              <a:t>virginia</a:t>
            </a:r>
            <a:r>
              <a:rPr lang="en-US" baseline="0" dirty="0" smtClean="0"/>
              <a:t>-history-explorer/civil-rights-movement-</a:t>
            </a:r>
            <a:r>
              <a:rPr lang="en-US" baseline="0" dirty="0" err="1" smtClean="0"/>
              <a:t>virginia</a:t>
            </a:r>
            <a:r>
              <a:rPr lang="en-US" baseline="0" dirty="0" smtClean="0"/>
              <a:t>/school-busing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5B8B1-9CF5-E24D-A4C1-0AA4DCEE4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1869282"/>
            <a:ext cx="6762749" cy="1102519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2" y="2975162"/>
            <a:ext cx="6762749" cy="131445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42912"/>
            <a:ext cx="3657600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554692"/>
            <a:ext cx="3657600" cy="39815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362075"/>
            <a:ext cx="3657600" cy="286702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40589"/>
            <a:ext cx="853665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00050"/>
            <a:ext cx="4476750" cy="93940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5" y="1371600"/>
            <a:ext cx="4474539" cy="28575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5" y="4716556"/>
            <a:ext cx="1887537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4716556"/>
            <a:ext cx="267596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4" y="134469"/>
            <a:ext cx="3281087" cy="4862322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400050"/>
            <a:ext cx="3657600" cy="93940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200150"/>
            <a:ext cx="3657600" cy="27432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371600"/>
            <a:ext cx="3657600" cy="28575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1" y="4716556"/>
            <a:ext cx="1865125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4716556"/>
            <a:ext cx="521755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9" y="2833968"/>
            <a:ext cx="7560515" cy="82699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571500"/>
            <a:ext cx="7427726" cy="2242298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5" y="3620620"/>
            <a:ext cx="7559977" cy="91566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1" y="4716556"/>
            <a:ext cx="1865125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4716556"/>
            <a:ext cx="521755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7" y="584597"/>
            <a:ext cx="1358153" cy="39516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584599"/>
            <a:ext cx="6170613" cy="39516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1943521"/>
            <a:ext cx="7583487" cy="1021556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2962766"/>
            <a:ext cx="7583487" cy="1125140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079126"/>
            <a:ext cx="3657600" cy="592371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1771650"/>
            <a:ext cx="3657600" cy="27646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079126"/>
            <a:ext cx="3657600" cy="592371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1771650"/>
            <a:ext cx="3657600" cy="27646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60" y="1714500"/>
            <a:ext cx="3563003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1714500"/>
            <a:ext cx="3566160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60" y="1714500"/>
            <a:ext cx="3563003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1714500"/>
            <a:ext cx="3566160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371601"/>
            <a:ext cx="7585076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2993862"/>
            <a:ext cx="7585076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8" y="142281"/>
            <a:ext cx="8764587" cy="4858940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1371600"/>
            <a:ext cx="7583487" cy="315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1" y="4716556"/>
            <a:ext cx="1887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4716556"/>
            <a:ext cx="5238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2" y="164727"/>
            <a:ext cx="4930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1162" y="2316322"/>
            <a:ext cx="6762749" cy="110251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Limits of a Superpower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163" y="3422202"/>
            <a:ext cx="6762749" cy="131445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United States Policy, Economy, </a:t>
            </a: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and Culture during the 1970’s</a:t>
            </a:r>
            <a:endParaRPr lang="en-US" sz="2400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tUjuXCG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80" y="299720"/>
            <a:ext cx="4073031" cy="229108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56917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7718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New Federalism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4" y="1302722"/>
            <a:ext cx="3657600" cy="344189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Goal: shift responsibility of welfare back to the states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Manifestations: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Family Assistance Plan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Reduce welfare  defeated by 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Congress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Revenue sharing &amp; Block grants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$30 billion to states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Impoundment of Funds</a:t>
            </a:r>
          </a:p>
        </p:txBody>
      </p:sp>
      <p:pic>
        <p:nvPicPr>
          <p:cNvPr id="7" name="Content Placeholder 6" descr="valt10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2433" r="2023" b="3367"/>
          <a:stretch/>
        </p:blipFill>
        <p:spPr>
          <a:xfrm>
            <a:off x="4479703" y="1292224"/>
            <a:ext cx="4284342" cy="331593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94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93" y="46702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Nixon’s Economic Policies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6620" y="1270326"/>
            <a:ext cx="3657600" cy="365183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Stagflation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Stagnation + inflation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Attempts to cut spending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90 day wage and price freeze (1971)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Removed gold standard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Improved balance of trade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Recession Ends (1972)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Increases Social Security w/COLA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Congress adds Title IX(CRA-64)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Includes sex discrimination (schools)</a:t>
            </a:r>
          </a:p>
        </p:txBody>
      </p:sp>
      <p:pic>
        <p:nvPicPr>
          <p:cNvPr id="6" name="Picture 5" descr="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85" y="229832"/>
            <a:ext cx="2828706" cy="2082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 descr="stagflation-graphic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25" b="-7825"/>
          <a:stretch>
            <a:fillRect/>
          </a:stretch>
        </p:blipFill>
        <p:spPr>
          <a:xfrm>
            <a:off x="4371376" y="1798460"/>
            <a:ext cx="3762056" cy="325505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27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7718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Conservatism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4" y="1292224"/>
            <a:ext cx="3657600" cy="365183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 New Coalition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“Silent Majority”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Appeal to disaffected, conservative democrats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“Southern Strategy”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Slow down desegregation</a:t>
            </a:r>
          </a:p>
          <a:p>
            <a:pPr lvl="3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Appeal to Southern Democrats</a:t>
            </a:r>
          </a:p>
          <a:p>
            <a:pPr lvl="3"/>
            <a:r>
              <a:rPr lang="en-US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Swann v. Charlotte-Mecklenburg 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(1971)</a:t>
            </a:r>
            <a:endParaRPr lang="en-US" i="1" dirty="0" smtClean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Burger Court</a:t>
            </a:r>
          </a:p>
          <a:p>
            <a:pPr lvl="1"/>
            <a:r>
              <a:rPr lang="en-US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Roe v. Wade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(1973)</a:t>
            </a:r>
          </a:p>
          <a:p>
            <a:pPr lvl="1"/>
            <a:r>
              <a:rPr lang="en-US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U.S. v. Nixon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(1974)</a:t>
            </a:r>
            <a:endParaRPr lang="en-US" i="1" dirty="0" smtClean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 lvl="1"/>
            <a:endParaRPr lang="en-US" dirty="0" smtClean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</p:txBody>
      </p:sp>
      <p:pic>
        <p:nvPicPr>
          <p:cNvPr id="5" name="Content Placeholder 4" descr="1400293042004-wildc5-6faxn1jj1xiolfzump6-origina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82" b="-7682"/>
          <a:stretch>
            <a:fillRect/>
          </a:stretch>
        </p:blipFill>
        <p:spPr>
          <a:xfrm>
            <a:off x="4226748" y="1077516"/>
            <a:ext cx="4515807" cy="390723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62 Busing 14' w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03" y="1088013"/>
            <a:ext cx="4780554" cy="364610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57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7718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Election of 1972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4" y="1292224"/>
            <a:ext cx="3657600" cy="365183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Republican Advantages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Foreign policy success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Removal of George Wallace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Democratic nominee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Democrats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Indecision, mismanagement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McGovern = very liberal, antiwar, antiestablishment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Results: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Nixon Landslide: 61% popular = carried every state except MA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Political realignment: Sunbelt and suburbs</a:t>
            </a:r>
          </a:p>
        </p:txBody>
      </p:sp>
      <p:pic>
        <p:nvPicPr>
          <p:cNvPr id="7" name="Content Placeholder 6" descr="wallace-life-magazine-5-28-7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50" r="-27050"/>
          <a:stretch>
            <a:fillRect/>
          </a:stretch>
        </p:blipFill>
        <p:spPr>
          <a:xfrm>
            <a:off x="4596926" y="1329613"/>
            <a:ext cx="4022092" cy="3480052"/>
          </a:xfrm>
        </p:spPr>
      </p:pic>
      <p:pic>
        <p:nvPicPr>
          <p:cNvPr id="8" name="Picture 7" descr="1972_Electoral_M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23" y="2036407"/>
            <a:ext cx="4641532" cy="28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490971"/>
            <a:ext cx="7583487" cy="102155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Watergate</a:t>
            </a:r>
            <a:endParaRPr lang="en-US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3510216"/>
            <a:ext cx="7583487" cy="1125140"/>
          </a:xfrm>
        </p:spPr>
        <p:txBody>
          <a:bodyPr/>
          <a:lstStyle/>
          <a:p>
            <a:r>
              <a:rPr lang="en-US" dirty="0" smtClean="0"/>
              <a:t>The Scandal that Changed the Presidency and the Role of Media</a:t>
            </a:r>
            <a:endParaRPr lang="en-US" dirty="0"/>
          </a:p>
        </p:txBody>
      </p:sp>
      <p:pic>
        <p:nvPicPr>
          <p:cNvPr id="4" name="Picture 3" descr="esq-watergate-complex-061512-xl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73" y="405129"/>
            <a:ext cx="4453960" cy="290160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20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20" y="192509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White House Abuses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035" y="889575"/>
            <a:ext cx="3796641" cy="415302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Break-in (June, 1972)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CREEP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Nixon’s “Dirty Tricks”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Wiretaps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“Plumbers”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“Enemies List”</a:t>
            </a:r>
          </a:p>
          <a:p>
            <a:pPr lvl="1"/>
            <a:r>
              <a:rPr lang="en-US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All the President’s Men</a:t>
            </a:r>
            <a:endParaRPr lang="en-US" dirty="0" smtClean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 lvl="2"/>
            <a:r>
              <a:rPr lang="en-US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Haldeman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, </a:t>
            </a:r>
            <a:r>
              <a:rPr lang="en-US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Ehrlichman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, and Dean</a:t>
            </a:r>
          </a:p>
          <a:p>
            <a:pPr>
              <a:spcBef>
                <a:spcPts val="600"/>
              </a:spcBef>
            </a:pPr>
            <a:r>
              <a:rPr lang="en-US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Washington Post</a:t>
            </a:r>
            <a:endParaRPr lang="en-US" dirty="0" smtClean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 lvl="1"/>
            <a:r>
              <a:rPr lang="en-US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Woodward &amp; Bernstein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Other Scandals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ITT Case – Agnew’s Resignation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Replaced by Gerald Ford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“Saturday Night Massacre” (Oct. 1973)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Two AG’s resign, 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olicitor General (Bork) fires Cox</a:t>
            </a:r>
          </a:p>
          <a:p>
            <a:pPr lvl="2"/>
            <a:endParaRPr lang="en-US" dirty="0" smtClean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</p:txBody>
      </p:sp>
      <p:pic>
        <p:nvPicPr>
          <p:cNvPr id="5" name="Content Placeholder 4" descr="Watergate_1973_4-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50" r="-27050"/>
          <a:stretch>
            <a:fillRect/>
          </a:stretch>
        </p:blipFill>
        <p:spPr>
          <a:xfrm>
            <a:off x="4674631" y="747230"/>
            <a:ext cx="4613003" cy="3991328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682171_49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05" y="670587"/>
            <a:ext cx="3231996" cy="422645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22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Other Developments - 1973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119504"/>
            <a:ext cx="4039672" cy="382455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War Powers Act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Retaliation for Cambodian bombing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President must report to Congress any troop commitments within 48 hours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60 day limit to commitment w/out Congressional consent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Has largely been ignored by every subsequent president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October War and Oil Embargo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Yom Kippur War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U.S. sends $2 billion in arms to Israel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OPEC retaliates  embargo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Results:</a:t>
            </a:r>
          </a:p>
          <a:p>
            <a:pPr lvl="3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Oil shortage, inflation, introduction of Japanese cars</a:t>
            </a:r>
            <a:r>
              <a:rPr lang="en-US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, collapse of auto industry, 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national speed limit (55 mph)</a:t>
            </a:r>
          </a:p>
        </p:txBody>
      </p:sp>
      <p:pic>
        <p:nvPicPr>
          <p:cNvPr id="5" name="Content Placeholder 4" descr="Nixon-WPA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86" r="-17986"/>
          <a:stretch>
            <a:fillRect/>
          </a:stretch>
        </p:blipFill>
        <p:spPr>
          <a:xfrm>
            <a:off x="4543262" y="1119504"/>
            <a:ext cx="4262679" cy="3688216"/>
          </a:xfrm>
        </p:spPr>
      </p:pic>
    </p:spTree>
    <p:extLst>
      <p:ext uri="{BB962C8B-B14F-4D97-AF65-F5344CB8AC3E}">
        <p14:creationId xmlns:p14="http://schemas.microsoft.com/office/powerpoint/2010/main" val="229463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Resignation of the President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119504"/>
            <a:ext cx="4039672" cy="382455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Impeachment Proceedings (1974)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Tapes: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Transcripts (redacted) released</a:t>
            </a:r>
          </a:p>
          <a:p>
            <a:pPr lvl="2"/>
            <a:r>
              <a:rPr lang="en-US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U.S. v. Nixon 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(July)</a:t>
            </a:r>
          </a:p>
          <a:p>
            <a:pPr lvl="3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“smoking gun”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Articles of Impeachment: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Obstruction of justice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Abuse of power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Contempt of Congress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Nixon Resigns (August 9, 1974)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Pardoned by Ford</a:t>
            </a:r>
          </a:p>
        </p:txBody>
      </p:sp>
      <p:pic>
        <p:nvPicPr>
          <p:cNvPr id="5" name="Content Placeholder 4" descr="hblock1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38" r="-32438"/>
          <a:stretch>
            <a:fillRect/>
          </a:stretch>
        </p:blipFill>
        <p:spPr>
          <a:xfrm>
            <a:off x="4360112" y="1020963"/>
            <a:ext cx="4502634" cy="389583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06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Ford Interlude</a:t>
            </a:r>
            <a:endParaRPr lang="en-US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Administration of the First Non-elected President (1974-1977)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2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Ford Administration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119504"/>
            <a:ext cx="4039672" cy="382455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Investigating the CIA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Attempting to expose assassination plots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Salvador Allende (Chile)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Ford appoints George H.W. Bush to head CIA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Southeast Asia Policy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Fall of Saigon (April, 1975)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Genocide in Cambodia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Economic growth of the rest of SE Asia</a:t>
            </a:r>
          </a:p>
        </p:txBody>
      </p:sp>
      <p:pic>
        <p:nvPicPr>
          <p:cNvPr id="6" name="Content Placeholder 5" descr="1398851346353.cached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19" b="-19219"/>
          <a:stretch>
            <a:fillRect/>
          </a:stretch>
        </p:blipFill>
        <p:spPr>
          <a:xfrm>
            <a:off x="4688540" y="1010014"/>
            <a:ext cx="4185687" cy="3621600"/>
          </a:xfrm>
        </p:spPr>
      </p:pic>
    </p:spTree>
    <p:extLst>
      <p:ext uri="{BB962C8B-B14F-4D97-AF65-F5344CB8AC3E}">
        <p14:creationId xmlns:p14="http://schemas.microsoft.com/office/powerpoint/2010/main" val="28454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Essential Questions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Analyze the continuities and changes that occurred in U.S foreign policy during the the 1970’s.  To what extent did policy change, to what extent did it stay the same?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Analyze the effectiveness of social movements in addressing major problems and inequalities, and assess the ability of these movements to affect political change </a:t>
            </a:r>
            <a:r>
              <a:rPr lang="en-US" smtClean="0"/>
              <a:t>during the 1970’s.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Ford Administration (con.)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86" y="1302385"/>
            <a:ext cx="4039672" cy="335089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Domestic &amp; Economic Policy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“WIN” Campaign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Veto (39)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Bicentennial (1976)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Foreign Policy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Vietnam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Helsinki Accords  (1975)</a:t>
            </a:r>
          </a:p>
          <a:p>
            <a:pPr>
              <a:spcBef>
                <a:spcPts val="600"/>
              </a:spcBef>
            </a:pP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</p:txBody>
      </p:sp>
      <p:pic>
        <p:nvPicPr>
          <p:cNvPr id="5" name="Content Placeholder 4" descr="Gerald Ford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19" b="-19219"/>
          <a:stretch>
            <a:fillRect/>
          </a:stretch>
        </p:blipFill>
        <p:spPr>
          <a:xfrm>
            <a:off x="3997660" y="745854"/>
            <a:ext cx="4699300" cy="406599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46628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Election of 1976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058544"/>
            <a:ext cx="4039672" cy="38245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Ford vs. Carter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Low Turnout (53%)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Desire to move away from “politics as usual.”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Electoral: 240 to 297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</p:txBody>
      </p:sp>
      <p:pic>
        <p:nvPicPr>
          <p:cNvPr id="5" name="Content Placeholder 4" descr="VHE_Campaigns_IL.2012.2.43.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72" r="-6972"/>
          <a:stretch>
            <a:fillRect/>
          </a:stretch>
        </p:blipFill>
        <p:spPr>
          <a:xfrm>
            <a:off x="4808998" y="1119504"/>
            <a:ext cx="3877802" cy="335520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  <p:pic>
        <p:nvPicPr>
          <p:cNvPr id="6" name="Picture 5" descr="Election-of-197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" y="2783840"/>
            <a:ext cx="4019009" cy="2160217"/>
          </a:xfrm>
          <a:prstGeom prst="rect">
            <a:avLst/>
          </a:prstGeom>
        </p:spPr>
      </p:pic>
      <p:pic>
        <p:nvPicPr>
          <p:cNvPr id="7" name="Picture 6" descr="130114033707_jimmy-carter-inauguration-walk-197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5" r="17847"/>
          <a:stretch/>
        </p:blipFill>
        <p:spPr>
          <a:xfrm>
            <a:off x="5035296" y="1119503"/>
            <a:ext cx="3657600" cy="335520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23268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Carter Administration</a:t>
            </a:r>
            <a:endParaRPr lang="en-US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 at the End of the 1970’s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5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2705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Foreign Policy &amp; Human Rights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078864"/>
            <a:ext cx="3726174" cy="38245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Human Rights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Guided policies w/South Africa and Latin America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Panama Canal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Nationalization by 2000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Camp David Accords (1978)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Begin (Israel) &amp; Sadat (Egypt)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Egypt first Arab nation to recognize Israel</a:t>
            </a:r>
          </a:p>
        </p:txBody>
      </p:sp>
      <p:pic>
        <p:nvPicPr>
          <p:cNvPr id="6" name="Picture 5" descr="130729140854-06-middle-east-peace-horizontal-large-gall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60" y="1457054"/>
            <a:ext cx="4520048" cy="2545986"/>
          </a:xfrm>
          <a:prstGeom prst="rect">
            <a:avLst/>
          </a:prstGeom>
        </p:spPr>
      </p:pic>
      <p:pic>
        <p:nvPicPr>
          <p:cNvPr id="5" name="Content Placeholder 4" descr="qqxsgCampDavid.gif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9" b="-4769"/>
          <a:stretch>
            <a:fillRect/>
          </a:stretch>
        </p:blipFill>
        <p:spPr>
          <a:xfrm>
            <a:off x="4251660" y="1306690"/>
            <a:ext cx="4536740" cy="2818269"/>
          </a:xfrm>
        </p:spPr>
      </p:pic>
    </p:spTree>
    <p:extLst>
      <p:ext uri="{BB962C8B-B14F-4D97-AF65-F5344CB8AC3E}">
        <p14:creationId xmlns:p14="http://schemas.microsoft.com/office/powerpoint/2010/main" val="64080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41729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Foreign Policy Limitations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601" y="974854"/>
            <a:ext cx="4312829" cy="3927217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Iran Hostage Crisis (1979)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Rise of the Ayatollah Khomeini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2</a:t>
            </a:r>
            <a:r>
              <a:rPr lang="en-US" baseline="30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nd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Oil Shortage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Seizure of Embassy in Teheran (Nov. 4, 1979)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Operation Eagle Claw (April, 1980)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Hostages not freed until January 20, 1981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Cold War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Continuance of Détente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Recognizes PRC (1979)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SALT II (1979)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Soviet-Afghan War (December, 1979)</a:t>
            </a:r>
          </a:p>
          <a:p>
            <a:pPr lvl="3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US embargo on exports</a:t>
            </a:r>
          </a:p>
          <a:p>
            <a:pPr lvl="3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Boycott 1980 Olympic games</a:t>
            </a:r>
          </a:p>
        </p:txBody>
      </p:sp>
      <p:pic>
        <p:nvPicPr>
          <p:cNvPr id="5" name="Content Placeholder 4" descr="imag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910" b="-26910"/>
          <a:stretch>
            <a:fillRect/>
          </a:stretch>
        </p:blipFill>
        <p:spPr>
          <a:xfrm>
            <a:off x="4586429" y="802640"/>
            <a:ext cx="4239037" cy="3667760"/>
          </a:xfrm>
        </p:spPr>
      </p:pic>
      <p:pic>
        <p:nvPicPr>
          <p:cNvPr id="6" name="Picture 5" descr="Screen Shot 2015-11-14 at 12.53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43" y="995174"/>
            <a:ext cx="4298623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0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Domestic Policy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119504"/>
            <a:ext cx="4039672" cy="38245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Dealing with Inflation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13%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Volcker (Fed) pushed interest rates to 20%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Impact on the auto industry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Federal deficit to $60 billion (1980)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Loss of Popularity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“Malaise” Speech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Approval: 23%</a:t>
            </a:r>
          </a:p>
        </p:txBody>
      </p:sp>
      <p:pic>
        <p:nvPicPr>
          <p:cNvPr id="5" name="Content Placeholder 4" descr="1101800324_40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35" r="-26135"/>
          <a:stretch>
            <a:fillRect/>
          </a:stretch>
        </p:blipFill>
        <p:spPr>
          <a:xfrm>
            <a:off x="4312620" y="579120"/>
            <a:ext cx="4790933" cy="4145280"/>
          </a:xfrm>
        </p:spPr>
      </p:pic>
    </p:spTree>
    <p:extLst>
      <p:ext uri="{BB962C8B-B14F-4D97-AF65-F5344CB8AC3E}">
        <p14:creationId xmlns:p14="http://schemas.microsoft.com/office/powerpoint/2010/main" val="149692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American Society in Transition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119504"/>
            <a:ext cx="4039672" cy="38245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Rise of the Sunbelt &amp; Senior Citizens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Changing Demographics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Increase in minorities and cultural pluralism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Growth of Immigration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Largest segments: Latin America &amp; Asia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Undocumented Immigrants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Est. 12 million by mid-70’s</a:t>
            </a:r>
          </a:p>
        </p:txBody>
      </p:sp>
      <p:pic>
        <p:nvPicPr>
          <p:cNvPr id="5" name="Content Placeholder 4" descr="c8f2929bbe5a39b99f258c695dbbf3c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5" r="-8905"/>
          <a:stretch>
            <a:fillRect/>
          </a:stretch>
        </p:blipFill>
        <p:spPr>
          <a:xfrm>
            <a:off x="4404060" y="1078864"/>
            <a:ext cx="4364019" cy="377589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85803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13361"/>
            <a:ext cx="7583487" cy="11277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Demands for Minority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Rights: Latinos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393825"/>
            <a:ext cx="4039672" cy="31070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Hispanic 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Americans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Cesar Chavez, the UFW, and the Delano Boycott &amp; March (1966)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Collective bargaining for farm workers (1975)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MALDEF (1968)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Educational Reforms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Bilingual schools</a:t>
            </a:r>
          </a:p>
        </p:txBody>
      </p:sp>
      <p:pic>
        <p:nvPicPr>
          <p:cNvPr id="5" name="Content Placeholder 4" descr="MTI4OTcxNzM2MDI3Nzk3OTgy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4" b="-2904"/>
          <a:stretch>
            <a:fillRect/>
          </a:stretch>
        </p:blipFill>
        <p:spPr>
          <a:xfrm>
            <a:off x="4678381" y="1188720"/>
            <a:ext cx="3968960" cy="3434080"/>
          </a:xfrm>
        </p:spPr>
      </p:pic>
    </p:spTree>
    <p:extLst>
      <p:ext uri="{BB962C8B-B14F-4D97-AF65-F5344CB8AC3E}">
        <p14:creationId xmlns:p14="http://schemas.microsoft.com/office/powerpoint/2010/main" val="252856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9327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Demands for Minority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Rights: Native Americans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432561"/>
            <a:ext cx="4039672" cy="3127376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American Indian Movement (AIM-1968)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Occupation Movement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Wounded Knee &amp; Alcatraz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Indian Self-Determination Act of 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1975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Tribally Controlled Community College Assistance Act of 1978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</p:txBody>
      </p:sp>
      <p:pic>
        <p:nvPicPr>
          <p:cNvPr id="5" name="Content Placeholder 4" descr="american_indians_alcatraz_628x47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66" r="-34266"/>
          <a:stretch>
            <a:fillRect/>
          </a:stretch>
        </p:blipFill>
        <p:spPr>
          <a:xfrm>
            <a:off x="4544838" y="965200"/>
            <a:ext cx="4492183" cy="388679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46464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9327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Demands for Minority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Rights (con.)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486" y="1371600"/>
            <a:ext cx="4039672" cy="328167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Asian Americans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Fastest growing ethnic minority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Emphasis on education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Discrimination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JACL (1929)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Gay Liberation Movement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Stonewall Riot (1969)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Milk-</a:t>
            </a:r>
            <a:r>
              <a:rPr lang="en-US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Moscone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Murders and the “White Night” Riots in SF 1978-79)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“Don’t Ask, Don’t Tell” (1993)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Movement for LGBT Rights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</p:txBody>
      </p:sp>
      <p:pic>
        <p:nvPicPr>
          <p:cNvPr id="5" name="Content Placeholder 4" descr="j2AD-630A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6" r="-2546"/>
          <a:stretch>
            <a:fillRect/>
          </a:stretch>
        </p:blipFill>
        <p:spPr>
          <a:xfrm>
            <a:off x="4261821" y="883920"/>
            <a:ext cx="4520856" cy="3911600"/>
          </a:xfrm>
        </p:spPr>
      </p:pic>
      <p:pic>
        <p:nvPicPr>
          <p:cNvPr id="6" name="Picture 5" descr="Mezzanine_6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71" y="883920"/>
            <a:ext cx="4329289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4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87680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Richard M. Nixon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4" y="1302722"/>
            <a:ext cx="3657600" cy="32286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Background: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Yorba Linda, CA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Quaker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Whittier  Duke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Navy, World War II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Congressman &amp; Senator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Vice President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The “Imperial Presidency”</a:t>
            </a:r>
          </a:p>
        </p:txBody>
      </p:sp>
      <p:pic>
        <p:nvPicPr>
          <p:cNvPr id="5" name="Content Placeholder 4" descr="qqxsgObitNixon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7" b="-9367"/>
          <a:stretch>
            <a:fillRect/>
          </a:stretch>
        </p:blipFill>
        <p:spPr>
          <a:xfrm>
            <a:off x="4437064" y="1010268"/>
            <a:ext cx="4261322" cy="3687042"/>
          </a:xfrm>
        </p:spPr>
      </p:pic>
    </p:spTree>
    <p:extLst>
      <p:ext uri="{BB962C8B-B14F-4D97-AF65-F5344CB8AC3E}">
        <p14:creationId xmlns:p14="http://schemas.microsoft.com/office/powerpoint/2010/main" val="159221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279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Environmental Movement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246" y="1158240"/>
            <a:ext cx="4039672" cy="3637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Increased Awareness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Rachel Carson’s </a:t>
            </a:r>
            <a:r>
              <a:rPr lang="en-US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Silent Spring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(1962)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Earth Day (1970)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Major Oil Spills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Santa Barbara (1969)</a:t>
            </a:r>
          </a:p>
          <a:p>
            <a:pPr lvl="2"/>
            <a:r>
              <a:rPr lang="en-US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Exxon Valdez 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(1989)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Nuclear Disasters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Three Mile Island (1979)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Chernobyl (1986)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Pollution and Dumping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Love Canal (NY)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</p:txBody>
      </p:sp>
      <p:pic>
        <p:nvPicPr>
          <p:cNvPr id="5" name="Content Placeholder 4" descr="Three-Mile-Island-Protest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90" b="-14490"/>
          <a:stretch>
            <a:fillRect/>
          </a:stretch>
        </p:blipFill>
        <p:spPr>
          <a:xfrm>
            <a:off x="4422918" y="944880"/>
            <a:ext cx="4426916" cy="3830320"/>
          </a:xfrm>
        </p:spPr>
      </p:pic>
    </p:spTree>
    <p:extLst>
      <p:ext uri="{BB962C8B-B14F-4D97-AF65-F5344CB8AC3E}">
        <p14:creationId xmlns:p14="http://schemas.microsoft.com/office/powerpoint/2010/main" val="100933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66093"/>
            <a:ext cx="7583487" cy="6279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Protective Legislation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366" y="883920"/>
            <a:ext cx="4039672" cy="4053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Environment: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Clean Air Act &amp; the EPA (1970)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Clean Water Act (1972)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Endangered Species Act (1973)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Consumer Protection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Ralph Nader’s </a:t>
            </a:r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Unsafe at Any Speed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(1965)</a:t>
            </a:r>
          </a:p>
          <a:p>
            <a:pPr lvl="2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Automobile regulations: seat belts, weight distribution, and 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design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Freedom of Information Act (1967)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OSHA (1971)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Consumer Products Safety Act (1972)</a:t>
            </a:r>
          </a:p>
          <a:p>
            <a:pPr lvl="1"/>
            <a:endParaRPr lang="en-US" dirty="0" smtClean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 lvl="1"/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</p:txBody>
      </p:sp>
      <p:pic>
        <p:nvPicPr>
          <p:cNvPr id="6" name="Content Placeholder 5" descr="091211-75541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0" b="-5130"/>
          <a:stretch>
            <a:fillRect/>
          </a:stretch>
        </p:blipFill>
        <p:spPr>
          <a:xfrm>
            <a:off x="4475181" y="894080"/>
            <a:ext cx="4356462" cy="3769360"/>
          </a:xfrm>
        </p:spPr>
      </p:pic>
      <p:pic>
        <p:nvPicPr>
          <p:cNvPr id="7" name="Picture 6" descr="cap0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79" y="1076960"/>
            <a:ext cx="4646507" cy="34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1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67693"/>
            <a:ext cx="7583487" cy="6279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Conservative Backlash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766" y="1320801"/>
            <a:ext cx="4039672" cy="310896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Conservative Reaction to “liberal” policies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Causes: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Rise of Religious Right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Response to SCOTUS decisions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Reaction to New Deal and Great Society Programs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</p:txBody>
      </p:sp>
      <p:pic>
        <p:nvPicPr>
          <p:cNvPr id="5" name="Content Placeholder 4" descr="Lets-Make-America-Great-Again-Reagan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14" r="-30614"/>
          <a:stretch>
            <a:fillRect/>
          </a:stretch>
        </p:blipFill>
        <p:spPr>
          <a:xfrm>
            <a:off x="4277360" y="995680"/>
            <a:ext cx="4485341" cy="388087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69821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Foreign Policy</a:t>
            </a:r>
            <a:endParaRPr lang="en-US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Vietnamization</a:t>
            </a:r>
            <a:r>
              <a:rPr lang="en-US" dirty="0" smtClean="0"/>
              <a:t> and Détente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1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87680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Vietnam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4" y="1302722"/>
            <a:ext cx="3657600" cy="32286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“Peace with Honor”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Reduce involvement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</a:t>
            </a:r>
            <a:r>
              <a:rPr lang="en-US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Vietnamization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”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Withdrawal: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540,000 (1969) 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30,000 (1972)</a:t>
            </a:r>
          </a:p>
          <a:p>
            <a:pPr lvl="1"/>
            <a:r>
              <a:rPr lang="en-US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Nixon Doctrine</a:t>
            </a:r>
            <a:endParaRPr lang="en-US" dirty="0" smtClean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Support in Asia, without troops</a:t>
            </a:r>
          </a:p>
        </p:txBody>
      </p:sp>
      <p:pic>
        <p:nvPicPr>
          <p:cNvPr id="5" name="Content Placeholder 4" descr="1971vietnamizati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15" b="-10815"/>
          <a:stretch>
            <a:fillRect/>
          </a:stretch>
        </p:blipFill>
        <p:spPr>
          <a:xfrm>
            <a:off x="4307766" y="951722"/>
            <a:ext cx="4371529" cy="378239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795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2425"/>
            <a:ext cx="4531139" cy="9620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Opposition to Nixon’s War Policies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34" y="1365704"/>
            <a:ext cx="3657600" cy="32286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Laotian 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and Cambodian Campaigns</a:t>
            </a:r>
          </a:p>
          <a:p>
            <a:pPr lvl="1"/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Kent State 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Massacre (1970)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Public Revelations: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My Lai Massacre (1968)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 lvl="1"/>
            <a:r>
              <a:rPr lang="en-US" i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Pentagon Papers</a:t>
            </a:r>
            <a:r>
              <a:rPr lang="en-US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(Ellsberg, 1971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</a:t>
            </a:r>
          </a:p>
          <a:p>
            <a:pPr lvl="2"/>
            <a:r>
              <a:rPr lang="en-US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NY Times v. United States </a:t>
            </a:r>
            <a:endParaRPr lang="en-US" i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filo_john_1919_20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54" y="1001434"/>
            <a:ext cx="4371654" cy="36269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 descr="Political Cartoon - Herblock2.gif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00" r="-30000"/>
          <a:stretch>
            <a:fillRect/>
          </a:stretch>
        </p:blipFill>
        <p:spPr>
          <a:xfrm>
            <a:off x="4119048" y="262324"/>
            <a:ext cx="5344954" cy="4624638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70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87680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Ending the Conflict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4" y="1302722"/>
            <a:ext cx="3657600" cy="322863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Kissinger: “Peace is at hand”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Bombing of North Vietnam (1972)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Paris Accords (1973)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Armistice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Withdrawal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Return of POW’s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Results: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58,000 deaths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$118 Billion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Inflation</a:t>
            </a:r>
          </a:p>
        </p:txBody>
      </p:sp>
      <p:pic>
        <p:nvPicPr>
          <p:cNvPr id="4" name="Content Placeholder 3" descr="01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28" b="-6428"/>
          <a:stretch>
            <a:fillRect/>
          </a:stretch>
        </p:blipFill>
        <p:spPr>
          <a:xfrm>
            <a:off x="4437064" y="1130001"/>
            <a:ext cx="4300108" cy="3720601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67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77183"/>
            <a:ext cx="7583487" cy="642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Détente with China and the Soviet Union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4" y="1302722"/>
            <a:ext cx="3657600" cy="344189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Visit to China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Travel ban lifted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“</a:t>
            </a:r>
            <a:r>
              <a:rPr lang="en-US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Ping-pong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” diplomacy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Nixon meets w/Zhou </a:t>
            </a:r>
            <a:r>
              <a:rPr lang="en-US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Enlai</a:t>
            </a:r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&amp; Mao Zedong (1972)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Arms Control with the Soviet Union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SALT I (1969-1972)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Visits U.S.S.R. (1972)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ABM Treaty</a:t>
            </a:r>
          </a:p>
          <a:p>
            <a:pPr lvl="2"/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Arms limitations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chou_chiang_nix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18" b="-14318"/>
          <a:stretch>
            <a:fillRect/>
          </a:stretch>
        </p:blipFill>
        <p:spPr>
          <a:xfrm>
            <a:off x="4226749" y="888740"/>
            <a:ext cx="4626299" cy="400283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eonid_Brezhnev_and_Richard_Nixon_talks_in_197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92" y="1302722"/>
            <a:ext cx="4655556" cy="315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4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Domestic Policy</a:t>
            </a:r>
            <a:endParaRPr lang="en-US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Nixon and the Rise of Conservatism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3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6552</TotalTime>
  <Words>2283</Words>
  <Application>Microsoft Macintosh PowerPoint</Application>
  <PresentationFormat>On-screen Show (16:9)</PresentationFormat>
  <Paragraphs>320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Revolution</vt:lpstr>
      <vt:lpstr>Limits of a Superpower</vt:lpstr>
      <vt:lpstr>Essential Questions</vt:lpstr>
      <vt:lpstr>Richard M. Nixon</vt:lpstr>
      <vt:lpstr>Foreign Policy</vt:lpstr>
      <vt:lpstr>Vietnam</vt:lpstr>
      <vt:lpstr>Opposition to Nixon’s War Policies</vt:lpstr>
      <vt:lpstr>Ending the Conflict</vt:lpstr>
      <vt:lpstr>Détente with China and the Soviet Union</vt:lpstr>
      <vt:lpstr>Domestic Policy</vt:lpstr>
      <vt:lpstr>The New Federalism</vt:lpstr>
      <vt:lpstr>Nixon’s Economic Policies</vt:lpstr>
      <vt:lpstr>Conservatism</vt:lpstr>
      <vt:lpstr>The Election of 1972</vt:lpstr>
      <vt:lpstr>Watergate</vt:lpstr>
      <vt:lpstr>White House Abuses</vt:lpstr>
      <vt:lpstr>Other Developments - 1973</vt:lpstr>
      <vt:lpstr>Resignation of the President</vt:lpstr>
      <vt:lpstr>The Ford Interlude</vt:lpstr>
      <vt:lpstr>The Ford Administration</vt:lpstr>
      <vt:lpstr>Ford Administration (con.)</vt:lpstr>
      <vt:lpstr>The Election of 1976</vt:lpstr>
      <vt:lpstr>The Carter Administration</vt:lpstr>
      <vt:lpstr>Foreign Policy &amp; Human Rights</vt:lpstr>
      <vt:lpstr>Foreign Policy Limitations</vt:lpstr>
      <vt:lpstr>Domestic Policy</vt:lpstr>
      <vt:lpstr>American Society in Transition</vt:lpstr>
      <vt:lpstr>Demands for Minority Rights: Latinos</vt:lpstr>
      <vt:lpstr>Demands for Minority Rights: Native Americans</vt:lpstr>
      <vt:lpstr>Demands for Minority Rights (con.)</vt:lpstr>
      <vt:lpstr>The Environmental Movement</vt:lpstr>
      <vt:lpstr>Protective Legislation</vt:lpstr>
      <vt:lpstr>Conservative Backlash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Limits of a Superpower</dc:title>
  <dc:creator>Isola</dc:creator>
  <cp:lastModifiedBy>Isola</cp:lastModifiedBy>
  <cp:revision>68</cp:revision>
  <dcterms:created xsi:type="dcterms:W3CDTF">2015-02-09T01:25:49Z</dcterms:created>
  <dcterms:modified xsi:type="dcterms:W3CDTF">2015-11-14T21:15:56Z</dcterms:modified>
</cp:coreProperties>
</file>