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1" r:id="rId4"/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7" name="Shape 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5" name="Shape 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2" name="Shape 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9" name="Shape 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6" name="Shape 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0" name="Shape 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subTitle"/>
          </p:nvPr>
        </p:nvSpPr>
        <p:spPr>
          <a:xfrm>
            <a:off x="5029200" y="3962400"/>
            <a:ext cx="3352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560"/>
              </a:spcBef>
              <a:spcAft>
                <a:spcPts val="0"/>
              </a:spcAft>
              <a:buClr>
                <a:srgbClr val="A91D20"/>
              </a:buClr>
              <a:buFont typeface="Times New Roman"/>
              <a:buNone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82550" marL="1085850" marR="0" rtl="0" algn="l"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Font typeface="Noto Symbol"/>
              <a:buChar char="▪"/>
              <a:defRPr/>
            </a:lvl3pPr>
            <a:lvl4pPr indent="-107950" marL="1428750" marR="0" rtl="0" algn="l">
              <a:spcBef>
                <a:spcPts val="400"/>
              </a:spcBef>
              <a:spcAft>
                <a:spcPts val="0"/>
              </a:spcAft>
              <a:buClr>
                <a:srgbClr val="A91D20"/>
              </a:buClr>
              <a:buFont typeface="Times New Roman"/>
              <a:buChar char="•"/>
              <a:defRPr/>
            </a:lvl4pPr>
            <a:lvl5pPr indent="-107950" marL="17716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5pPr>
            <a:lvl6pPr indent="-101600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6pPr>
            <a:lvl7pPr indent="-101600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7pPr>
            <a:lvl8pPr indent="-101600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8pPr>
            <a:lvl9pPr indent="-101600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rgbClr val="A91D20"/>
              </a:buClr>
              <a:buFont typeface="Times New Roman"/>
              <a:buChar char="•"/>
              <a:defRPr/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82550" marL="1085850" rtl="0" algn="l"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Font typeface="Noto Symbol"/>
              <a:buChar char="▪"/>
              <a:defRPr/>
            </a:lvl3pPr>
            <a:lvl4pPr indent="-107950" marL="1428750" rtl="0" algn="l">
              <a:spcBef>
                <a:spcPts val="400"/>
              </a:spcBef>
              <a:spcAft>
                <a:spcPts val="0"/>
              </a:spcAft>
              <a:buClr>
                <a:srgbClr val="A91D20"/>
              </a:buClr>
              <a:buFont typeface="Times New Roman"/>
              <a:buChar char="•"/>
              <a:defRPr/>
            </a:lvl4pPr>
            <a:lvl5pPr indent="-107950" marL="17716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jpg"/><Relationship Id="rId2" Type="http://schemas.openxmlformats.org/officeDocument/2006/relationships/image" Target="../media/image01.jp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6200" y="6400800"/>
            <a:ext cx="800099" cy="304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10"/>
          <p:cNvCxnSpPr/>
          <p:nvPr/>
        </p:nvCxnSpPr>
        <p:spPr>
          <a:xfrm>
            <a:off x="3175" y="6248400"/>
            <a:ext cx="9140825" cy="0"/>
          </a:xfrm>
          <a:prstGeom prst="straightConnector1">
            <a:avLst/>
          </a:prstGeom>
          <a:noFill/>
          <a:ln cap="flat" cmpd="sng" w="28575">
            <a:solidFill>
              <a:srgbClr val="3355A6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/>
        </p:nvSpPr>
        <p:spPr>
          <a:xfrm>
            <a:off x="4572000" y="2967036"/>
            <a:ext cx="179704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005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rgbClr val="030005"/>
                </a:solidFill>
                <a:latin typeface="Arial"/>
                <a:ea typeface="Arial"/>
                <a:cs typeface="Arial"/>
                <a:sym typeface="Arial"/>
              </a:rPr>
              <a:t>Chapter</a:t>
            </a:r>
          </a:p>
        </p:txBody>
      </p:sp>
      <p:sp>
        <p:nvSpPr>
          <p:cNvPr id="12" name="Shape 12"/>
          <p:cNvSpPr txBox="1"/>
          <p:nvPr/>
        </p:nvSpPr>
        <p:spPr>
          <a:xfrm>
            <a:off x="3175" y="0"/>
            <a:ext cx="9140825" cy="16763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3735387" y="1262062"/>
            <a:ext cx="1717675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baseline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AP* Sixth Edition</a:t>
            </a:r>
          </a:p>
        </p:txBody>
      </p:sp>
      <p:sp>
        <p:nvSpPr>
          <p:cNvPr id="14" name="Shape 14"/>
          <p:cNvSpPr txBox="1"/>
          <p:nvPr/>
        </p:nvSpPr>
        <p:spPr>
          <a:xfrm>
            <a:off x="1631950" y="152400"/>
            <a:ext cx="5827712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baseline="0" i="0" lang="en-US" sz="5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World Civilizations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baseline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Global Experience</a:t>
            </a:r>
          </a:p>
        </p:txBody>
      </p:sp>
      <p:sp>
        <p:nvSpPr>
          <p:cNvPr id="15" name="Shape 15"/>
          <p:cNvSpPr txBox="1"/>
          <p:nvPr/>
        </p:nvSpPr>
        <p:spPr>
          <a:xfrm>
            <a:off x="4953000" y="6319837"/>
            <a:ext cx="4111625" cy="461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Copyright ©2011, ©2007, ©2004 by Pearson Education, Inc.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rights reserved.</a:t>
            </a:r>
          </a:p>
        </p:txBody>
      </p:sp>
      <p:sp>
        <p:nvSpPr>
          <p:cNvPr id="16" name="Shape 16"/>
          <p:cNvSpPr txBox="1"/>
          <p:nvPr/>
        </p:nvSpPr>
        <p:spPr>
          <a:xfrm>
            <a:off x="844550" y="6353175"/>
            <a:ext cx="4489449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1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World Civilizations: The Global Experience</a:t>
            </a:r>
            <a:r>
              <a:rPr b="0" baseline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AP* Sixth Edition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Stearns • Adas • Schwartz • Gilbert</a:t>
            </a:r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7237" y="1781175"/>
            <a:ext cx="3198812" cy="391953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rgbClr val="A91D20"/>
              </a:buClr>
              <a:buFont typeface="Times New Roman"/>
              <a:buChar char="•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82550" marL="1085850" marR="0" rtl="0" algn="l"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Font typeface="Noto Symbol"/>
              <a:buChar char="▪"/>
              <a:defRPr/>
            </a:lvl3pPr>
            <a:lvl4pPr indent="-107950" marL="1428750" marR="0" rtl="0" algn="l">
              <a:spcBef>
                <a:spcPts val="400"/>
              </a:spcBef>
              <a:spcAft>
                <a:spcPts val="0"/>
              </a:spcAft>
              <a:buClr>
                <a:srgbClr val="A91D20"/>
              </a:buClr>
              <a:buFont typeface="Times New Roman"/>
              <a:buChar char="•"/>
              <a:defRPr/>
            </a:lvl4pPr>
            <a:lvl5pPr indent="-107950" marL="17716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5pPr>
            <a:lvl6pPr indent="-101600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6pPr>
            <a:lvl7pPr indent="-101600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7pPr>
            <a:lvl8pPr indent="-101600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8pPr>
            <a:lvl9pPr indent="-101600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9pPr>
          </a:lstStyle>
          <a:p/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rgbClr val="A91D20"/>
              </a:buClr>
              <a:buFont typeface="Times New Roman"/>
              <a:buChar char="•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82550" marL="1085850" marR="0" rtl="0" algn="l"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Font typeface="Noto Symbol"/>
              <a:buChar char="▪"/>
              <a:defRPr/>
            </a:lvl3pPr>
            <a:lvl4pPr indent="-107950" marL="1428750" marR="0" rtl="0" algn="l">
              <a:spcBef>
                <a:spcPts val="400"/>
              </a:spcBef>
              <a:spcAft>
                <a:spcPts val="0"/>
              </a:spcAft>
              <a:buClr>
                <a:srgbClr val="A91D20"/>
              </a:buClr>
              <a:buFont typeface="Times New Roman"/>
              <a:buChar char="•"/>
              <a:defRPr/>
            </a:lvl4pPr>
            <a:lvl5pPr indent="-107950" marL="17716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5pPr>
            <a:lvl6pPr indent="-101600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6pPr>
            <a:lvl7pPr indent="-101600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7pPr>
            <a:lvl8pPr indent="-101600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8pPr>
            <a:lvl9pPr indent="-101600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–"/>
              <a:defRPr/>
            </a:lvl9pPr>
          </a:lstStyle>
          <a:p/>
        </p:txBody>
      </p:sp>
      <p:pic>
        <p:nvPicPr>
          <p:cNvPr id="31" name="Shape 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6200" y="6400800"/>
            <a:ext cx="800099" cy="304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Shape 32"/>
          <p:cNvCxnSpPr/>
          <p:nvPr/>
        </p:nvCxnSpPr>
        <p:spPr>
          <a:xfrm>
            <a:off x="3175" y="6248400"/>
            <a:ext cx="9140825" cy="0"/>
          </a:xfrm>
          <a:prstGeom prst="straightConnector1">
            <a:avLst/>
          </a:prstGeom>
          <a:noFill/>
          <a:ln cap="flat" cmpd="sng" w="28575">
            <a:solidFill>
              <a:srgbClr val="3355A6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3" name="Shape 33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4" name="Shape 34"/>
          <p:cNvSpPr txBox="1"/>
          <p:nvPr/>
        </p:nvSpPr>
        <p:spPr>
          <a:xfrm>
            <a:off x="4953000" y="6319837"/>
            <a:ext cx="4111625" cy="461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Copyright ©2011, ©2007, ©2004 by Pearson Education, Inc.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rights reserved.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x="844550" y="6353175"/>
            <a:ext cx="4489449" cy="400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1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World Civilizations: The Global Experience</a:t>
            </a:r>
            <a:r>
              <a:rPr b="0" baseline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AP* Sixth Edition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Stearns • Adas • Schwartz • Gilbert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06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0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08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idx="1" type="subTitle"/>
          </p:nvPr>
        </p:nvSpPr>
        <p:spPr>
          <a:xfrm>
            <a:off x="4572000" y="3886200"/>
            <a:ext cx="4267199" cy="20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1D20"/>
              </a:buClr>
              <a:buSzPct val="25000"/>
              <a:buFont typeface="Times New Roman"/>
              <a:buNone/>
            </a:pPr>
            <a:r>
              <a:rPr b="1" baseline="0" i="0" lang="en-US" sz="2800" u="none" cap="none" strike="noStrike">
                <a:solidFill>
                  <a:srgbClr val="030005"/>
                </a:solidFill>
                <a:latin typeface="Arial"/>
                <a:ea typeface="Arial"/>
                <a:cs typeface="Arial"/>
                <a:sym typeface="Arial"/>
              </a:rPr>
              <a:t>From Human History to the Early Civilizations</a:t>
            </a:r>
          </a:p>
        </p:txBody>
      </p:sp>
      <p:sp>
        <p:nvSpPr>
          <p:cNvPr id="24" name="Shape 24"/>
          <p:cNvSpPr txBox="1"/>
          <p:nvPr/>
        </p:nvSpPr>
        <p:spPr>
          <a:xfrm>
            <a:off x="5791200" y="2559050"/>
            <a:ext cx="655636" cy="1108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1D20"/>
              </a:buClr>
              <a:buSzPct val="25000"/>
              <a:buFont typeface="Arial"/>
              <a:buNone/>
            </a:pPr>
            <a:r>
              <a:rPr b="0" baseline="0" i="0" lang="en-US" sz="6600" u="none" cap="none" strike="noStrike">
                <a:solidFill>
                  <a:srgbClr val="A91D2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34962" lvl="0" marL="334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1D20"/>
              </a:buClr>
              <a:buSzPct val="25000"/>
              <a:buFont typeface="Times New Roman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Sedentary agriculture</a:t>
            </a:r>
          </a:p>
          <a:p>
            <a:pPr indent="-334962" lvl="0" marL="334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91D20"/>
              </a:buClr>
              <a:buSzPct val="10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and Animals domesticated</a:t>
            </a:r>
          </a:p>
          <a:p>
            <a:pPr indent="-334962" lvl="0" marL="334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91D20"/>
              </a:buClr>
              <a:buSzPct val="10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 of towns</a:t>
            </a:r>
          </a:p>
          <a:p>
            <a:pPr indent="-334962" lvl="0" marL="334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91D20"/>
              </a:buClr>
              <a:buSzPct val="10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Causes?</a:t>
            </a:r>
          </a:p>
          <a:p>
            <a:pPr indent="-341312" lvl="1" marL="735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Climatic shifts</a:t>
            </a:r>
            <a:b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98" name="Shape 98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Neolithic Revolution –</a:t>
            </a:r>
            <a:br>
              <a:rPr b="1" baseline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8000 to 3500 </a:t>
            </a:r>
            <a:r>
              <a:rPr b="1" baseline="0" i="0" lang="en-US" sz="3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B.C.E.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1D20"/>
              </a:buClr>
              <a:buSzPct val="25000"/>
              <a:buFont typeface="Times New Roman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Domestication of Plants and Animals</a:t>
            </a:r>
          </a:p>
          <a:p>
            <a:pPr indent="-341312" lvl="1" marL="735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</a:t>
            </a:r>
          </a:p>
          <a:p>
            <a:pPr indent="-341312" lvl="2" marL="10779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Slow development</a:t>
            </a:r>
          </a:p>
          <a:p>
            <a:pPr indent="-341312" lvl="1" marL="735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Animals from 12,000 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B.C.E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.: </a:t>
            </a:r>
          </a:p>
          <a:p>
            <a:pPr indent="-341312" lvl="2" marL="10779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dogs, sheep, goats, pigs</a:t>
            </a:r>
          </a:p>
        </p:txBody>
      </p:sp>
      <p:sp>
        <p:nvSpPr>
          <p:cNvPr id="105" name="Shape 105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Neolithic Revolution –</a:t>
            </a:r>
            <a:br>
              <a:rPr b="1" baseline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8000 to 3500 </a:t>
            </a:r>
            <a:r>
              <a:rPr b="1" baseline="0" i="0" lang="en-US" sz="3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B.C.E.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Spread of Agriculture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417637"/>
            <a:ext cx="8863012" cy="475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1D20"/>
              </a:buClr>
              <a:buSzPct val="25000"/>
              <a:buFont typeface="Times New Roman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Spread of the Neolithic Revolution</a:t>
            </a:r>
          </a:p>
          <a:p>
            <a:pPr indent="-298450" lvl="1" marL="6921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Hunting-and-gathering persists</a:t>
            </a:r>
          </a:p>
          <a:p>
            <a:pPr indent="-298450" lvl="1" marL="6921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Pastoralism </a:t>
            </a:r>
          </a:p>
          <a:p>
            <a:pPr indent="-298450" lvl="1" marL="6921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Sub-Saharan Africa</a:t>
            </a:r>
          </a:p>
          <a:p>
            <a:pPr indent="-298450" lvl="2" marL="1035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Root and tree crops</a:t>
            </a:r>
            <a:b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119" name="Shape 119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Neolithic Revolution –</a:t>
            </a:r>
            <a:br>
              <a:rPr b="1" baseline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8000 to 3500 </a:t>
            </a:r>
            <a:r>
              <a:rPr b="1" baseline="0" i="0" lang="en-US" sz="3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B.C.E.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1D20"/>
              </a:buClr>
              <a:buSzPct val="25000"/>
              <a:buFont typeface="Times New Roman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Spread of the Neolithic Revolution</a:t>
            </a:r>
          </a:p>
          <a:p>
            <a:pPr indent="-298450" lvl="1" marL="6921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Northern China</a:t>
            </a:r>
          </a:p>
          <a:p>
            <a:pPr indent="-298450" lvl="2" marL="1035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Millet</a:t>
            </a:r>
          </a:p>
          <a:p>
            <a:pPr indent="-298450" lvl="1" marL="6921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Rice</a:t>
            </a:r>
          </a:p>
          <a:p>
            <a:pPr indent="-298450" lvl="2" marL="1035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Southeast Asia, to China, India, islands</a:t>
            </a:r>
          </a:p>
          <a:p>
            <a:pPr indent="-298450" lvl="1" marL="6921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Mesoamerica, Peru</a:t>
            </a:r>
          </a:p>
          <a:p>
            <a:pPr indent="-298450" lvl="1" marL="6921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Maize, manioc, sweet potatoes</a:t>
            </a:r>
          </a:p>
        </p:txBody>
      </p:sp>
      <p:sp>
        <p:nvSpPr>
          <p:cNvPr id="126" name="Shape 126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Neolithic Revolution –</a:t>
            </a:r>
            <a:br>
              <a:rPr b="1" baseline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8000 to 3500 </a:t>
            </a:r>
            <a:r>
              <a:rPr b="1" baseline="0" i="0" lang="en-US" sz="3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B.C.E.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1D20"/>
              </a:buClr>
              <a:buSzPct val="25000"/>
              <a:buFont typeface="Times New Roman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Transformation of Material Life</a:t>
            </a:r>
          </a:p>
          <a:p>
            <a:pPr indent="-298450" lvl="1" marL="6921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</a:t>
            </a:r>
          </a:p>
          <a:p>
            <a:pPr indent="-298450" lvl="2" marL="1035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Preneolithic: 5-8 million</a:t>
            </a:r>
          </a:p>
          <a:p>
            <a:pPr indent="-298450" lvl="2" marL="1035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4000 </a:t>
            </a:r>
            <a:r>
              <a:rPr b="0" baseline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B.C.E.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60 or 70 million</a:t>
            </a:r>
          </a:p>
        </p:txBody>
      </p:sp>
      <p:sp>
        <p:nvSpPr>
          <p:cNvPr id="133" name="Shape 133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Neolithic Revolution –</a:t>
            </a:r>
            <a:br>
              <a:rPr b="1" baseline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8000 to 3500 </a:t>
            </a:r>
            <a:r>
              <a:rPr b="1" baseline="0" i="0" lang="en-US" sz="3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B.C.E.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1D20"/>
              </a:buClr>
              <a:buSzPct val="25000"/>
              <a:buFont typeface="Times New Roman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Differentiation</a:t>
            </a:r>
          </a:p>
          <a:p>
            <a:pPr indent="-341312" lvl="1" marL="735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Specialized occupations</a:t>
            </a:r>
          </a:p>
          <a:p>
            <a:pPr indent="-341312" lvl="1" marL="735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Regional exchange of goods</a:t>
            </a:r>
          </a:p>
          <a:p>
            <a:pPr indent="-341312" lvl="1" marL="735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Communal ownership</a:t>
            </a:r>
          </a:p>
          <a:p>
            <a:pPr indent="-341312" lvl="1" marL="735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Women lose political and economic roles</a:t>
            </a:r>
          </a:p>
        </p:txBody>
      </p:sp>
      <p:sp>
        <p:nvSpPr>
          <p:cNvPr id="140" name="Shape 140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Neolithic Revolution –</a:t>
            </a:r>
            <a:br>
              <a:rPr b="1" baseline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8000 to 3500 </a:t>
            </a:r>
            <a:r>
              <a:rPr b="1" baseline="0" i="0" lang="en-US" sz="3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B.C.E.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457200" y="1447800"/>
            <a:ext cx="8229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1D20"/>
              </a:buClr>
              <a:buSzPct val="25000"/>
              <a:buFont typeface="Times New Roman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Settled  Societies</a:t>
            </a:r>
          </a:p>
          <a:p>
            <a:pPr indent="-298450" lvl="1" marL="6921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Advantages</a:t>
            </a:r>
          </a:p>
          <a:p>
            <a:pPr indent="-298450" lvl="2" marL="1035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Irrigation, houses</a:t>
            </a:r>
          </a:p>
          <a:p>
            <a:pPr indent="-298450" lvl="2" marL="1035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Organization of labor</a:t>
            </a:r>
          </a:p>
        </p:txBody>
      </p:sp>
      <p:sp>
        <p:nvSpPr>
          <p:cNvPr id="147" name="Shape 147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lang="en-US" sz="4000">
                <a:solidFill>
                  <a:srgbClr val="FFFFFF"/>
                </a:solidFill>
              </a:rPr>
              <a:t>Early Neolithic </a:t>
            </a:r>
            <a:r>
              <a:rPr b="1" baseline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Civilization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1D20"/>
              </a:buClr>
              <a:buSzPct val="25000"/>
              <a:buFont typeface="Times New Roman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Çatal Hüyük </a:t>
            </a:r>
          </a:p>
          <a:p>
            <a:pPr indent="-341312" lvl="1" marL="735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7000 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B.C.E.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southern Turkey</a:t>
            </a:r>
          </a:p>
          <a:p>
            <a:pPr indent="-341312" lvl="1" marL="735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 complex </a:t>
            </a:r>
          </a:p>
          <a:p>
            <a:pPr indent="-341312" lvl="1" marL="735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Agriculture, commerce </a:t>
            </a:r>
          </a:p>
          <a:p>
            <a:pPr indent="-341312" lvl="1" marL="735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Shrines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54" name="Shape 154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lang="en-US" sz="4000">
                <a:solidFill>
                  <a:srgbClr val="FFFFFF"/>
                </a:solidFill>
              </a:rPr>
              <a:t>Early Neolithic </a:t>
            </a:r>
            <a:r>
              <a:rPr b="1" baseline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Civilization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457200" y="1600200"/>
            <a:ext cx="8229600" cy="45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1D20"/>
              </a:buClr>
              <a:buSzPct val="25000"/>
              <a:buFont typeface="Times New Roman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Defining Civilization</a:t>
            </a:r>
          </a:p>
          <a:p>
            <a:pPr indent="-341312" lvl="1" marL="735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Latin </a:t>
            </a:r>
            <a:r>
              <a:rPr b="0" baseline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cives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city</a:t>
            </a:r>
          </a:p>
          <a:p>
            <a:pPr indent="-341312" lvl="1" marL="735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 – earliest was cuneiform</a:t>
            </a:r>
          </a:p>
          <a:p>
            <a:pPr indent="-341312" lvl="1" marL="735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Division of labor</a:t>
            </a:r>
          </a:p>
          <a:p>
            <a:pPr indent="-341312" lvl="1" marL="735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Nomadism</a:t>
            </a:r>
          </a:p>
          <a:p>
            <a:pPr indent="-341312" lvl="2" marL="10779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sharp  division between settled and nomadic peoples</a:t>
            </a:r>
          </a:p>
          <a:p>
            <a:pPr indent="-341312" lvl="1" marL="735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impact greater with civilizations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A91D20"/>
              </a:buClr>
              <a:buFont typeface="Times New Roman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lang="en-US" sz="4000">
                <a:solidFill>
                  <a:srgbClr val="FFFFFF"/>
                </a:solidFill>
              </a:rPr>
              <a:t> </a:t>
            </a:r>
            <a:r>
              <a:rPr b="1" baseline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Civilization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1D20"/>
              </a:buClr>
              <a:buSzPct val="100000"/>
              <a:buFont typeface="Arial"/>
              <a:buAutoNum type="romanUcPeriod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Life in the Era of Hunters and Gatherers  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91D20"/>
              </a:buClr>
              <a:buSzPct val="100000"/>
              <a:buFont typeface="Arial"/>
              <a:buAutoNum type="romanUcPeriod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Neolithic Revolution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91D20"/>
              </a:buClr>
              <a:buSzPct val="100000"/>
              <a:buFont typeface="Arial"/>
              <a:buAutoNum type="romanUcPeriod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Civilization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91D20"/>
              </a:buClr>
              <a:buSzPct val="100000"/>
              <a:buFont typeface="Arial"/>
              <a:buAutoNum type="romanUcPeriod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Heritage of the River Valley Civilizations</a:t>
            </a:r>
          </a:p>
        </p:txBody>
      </p:sp>
      <p:sp>
        <p:nvSpPr>
          <p:cNvPr id="42" name="Shape 42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Human Life in the Era of Hunters and Gatherers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75" y="0"/>
            <a:ext cx="9140700" cy="1371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-US" sz="3000">
                <a:solidFill>
                  <a:srgbClr val="FFFFFF"/>
                </a:solidFill>
              </a:rPr>
              <a:t>Four Major Civilizations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1800"/>
              <a:t>Mesopotamia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1800"/>
              <a:t>Sumerian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1800"/>
              <a:t>Babylonia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1800"/>
              <a:t>Phoenicians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1800"/>
              <a:t>Hebrews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1800"/>
              <a:t>Africa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1800"/>
              <a:t>Egypt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1800"/>
              <a:t>Kush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1800"/>
              <a:t>Nubia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1800"/>
              <a:t>Axum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1800"/>
              <a:t>Indus Valley Civilizations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1800"/>
              <a:t>China</a:t>
            </a:r>
          </a:p>
          <a:p>
            <a:pPr rtl="0">
              <a:spcBef>
                <a:spcPts val="0"/>
              </a:spcBef>
              <a:buNone/>
            </a:pPr>
            <a:r>
              <a:rPr lang="en-US" sz="1800"/>
              <a:t>	</a:t>
            </a:r>
          </a:p>
          <a:p>
            <a:pPr rtl="0">
              <a:spcBef>
                <a:spcPts val="0"/>
              </a:spcBef>
              <a:buNone/>
            </a:pPr>
            <a:r>
              <a:rPr lang="en-US" sz="1800"/>
              <a:t>	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lang="en-US" sz="4400">
                <a:solidFill>
                  <a:srgbClr val="FFFFFF"/>
                </a:solidFill>
              </a:rPr>
              <a:t>Ancient </a:t>
            </a:r>
            <a:r>
              <a:rPr b="1" baseline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Civilizations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1552575"/>
            <a:ext cx="5638800" cy="4529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/>
        </p:nvSpPr>
        <p:spPr>
          <a:xfrm>
            <a:off x="6400800" y="0"/>
            <a:ext cx="8381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712" y="152400"/>
            <a:ext cx="8675687" cy="594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Sumeria</a:t>
            </a:r>
          </a:p>
          <a:p>
            <a:pPr indent="-233362" lvl="1" marL="6270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14285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Tigris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Euphrates plain</a:t>
            </a:r>
          </a:p>
          <a:p>
            <a:pPr indent="-233362" lvl="1" marL="6270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Irrigation &gt; food surplus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Tigris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Euphrates plain</a:t>
            </a:r>
          </a:p>
          <a:p>
            <a:pPr indent="-233362" lvl="1" marL="6270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Sumerians in c. 4000 B.C.E.</a:t>
            </a:r>
          </a:p>
          <a:p>
            <a:pPr indent="-233362" lvl="1" marL="6270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>
                <a:solidFill>
                  <a:schemeClr val="dk1"/>
                </a:solidFill>
              </a:rPr>
              <a:t>Development of Number System-Based on 60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lang="en-US" sz="4400">
                <a:solidFill>
                  <a:srgbClr val="FFFFFF"/>
                </a:solidFill>
              </a:rPr>
              <a:t>Ancient </a:t>
            </a:r>
            <a:r>
              <a:rPr b="1" baseline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Civilization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Sumeria: Political and Social Organization</a:t>
            </a:r>
          </a:p>
          <a:p>
            <a:pPr indent="-233362" lvl="1" marL="6270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City-States-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 boundaries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 religion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Courts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lang="en-US" sz="2400">
                <a:solidFill>
                  <a:schemeClr val="dk1"/>
                </a:solidFill>
              </a:rPr>
              <a:t>Uruk- By 2700 B.C.E had a population of 50,000</a:t>
            </a:r>
          </a:p>
          <a:p>
            <a:pPr indent="-233362" lvl="1" marL="6270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Kings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Defense, war</a:t>
            </a:r>
          </a:p>
          <a:p>
            <a:pPr indent="-233362" lvl="1" marL="6270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Priests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kings, administer state land and slaves</a:t>
            </a:r>
          </a:p>
        </p:txBody>
      </p:sp>
      <p:sp>
        <p:nvSpPr>
          <p:cNvPr id="196" name="Shape 196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lang="en-US" sz="4400">
                <a:solidFill>
                  <a:srgbClr val="FFFFFF"/>
                </a:solidFill>
              </a:rPr>
              <a:t>Ancient </a:t>
            </a:r>
            <a:r>
              <a:rPr b="1" baseline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Civilization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3175" y="0"/>
            <a:ext cx="9140700" cy="1371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lang="en-US" sz="4400">
                <a:solidFill>
                  <a:schemeClr val="lt1"/>
                </a:solidFill>
              </a:rPr>
              <a:t>Ancient Civilization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514350" lvl="0" marL="51435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Sumerian: Economy and Social Structure</a:t>
            </a:r>
          </a:p>
          <a:p>
            <a:pPr indent="-55562" lvl="1" marL="627062" rtl="0">
              <a:spcBef>
                <a:spcPts val="0"/>
              </a:spcBef>
              <a:buSzPct val="100000"/>
            </a:pPr>
            <a:r>
              <a:rPr lang="en-US" sz="2800">
                <a:solidFill>
                  <a:schemeClr val="dk1"/>
                </a:solidFill>
              </a:rPr>
              <a:t>Division of Labor-</a:t>
            </a:r>
          </a:p>
          <a:p>
            <a:pPr indent="-80962" lvl="2" marL="969962" rtl="0">
              <a:spcBef>
                <a:spcPts val="0"/>
              </a:spcBef>
              <a:buSzPct val="100000"/>
            </a:pPr>
            <a:r>
              <a:rPr lang="en-US" sz="2400">
                <a:solidFill>
                  <a:schemeClr val="dk1"/>
                </a:solidFill>
              </a:rPr>
              <a:t>Pottery, wove cloth, bronze utensils</a:t>
            </a:r>
          </a:p>
          <a:p>
            <a:pPr indent="-80962" lvl="2" marL="969962" rtl="0">
              <a:spcBef>
                <a:spcPts val="0"/>
              </a:spcBef>
              <a:buSzPct val="100000"/>
            </a:pPr>
            <a:r>
              <a:rPr lang="en-US" sz="2400">
                <a:solidFill>
                  <a:schemeClr val="dk1"/>
                </a:solidFill>
              </a:rPr>
              <a:t>Traded in beads, wood, resin, obsidian, lapis lazuli</a:t>
            </a:r>
          </a:p>
          <a:p>
            <a:pPr indent="-80962" lvl="2" marL="969962" rtl="0">
              <a:spcBef>
                <a:spcPts val="0"/>
              </a:spcBef>
              <a:buSzPct val="100000"/>
            </a:pPr>
            <a:r>
              <a:rPr lang="en-US" sz="2400">
                <a:solidFill>
                  <a:schemeClr val="dk1"/>
                </a:solidFill>
              </a:rPr>
              <a:t>7 Person Canoes</a:t>
            </a:r>
          </a:p>
          <a:p>
            <a:pPr indent="-55562" lvl="1" marL="6270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800">
                <a:solidFill>
                  <a:schemeClr val="dk1"/>
                </a:solidFill>
              </a:rPr>
              <a:t>Social Structure</a:t>
            </a:r>
          </a:p>
          <a:p>
            <a:pPr indent="-80962" lvl="2" marL="969962" rtl="0">
              <a:spcBef>
                <a:spcPts val="0"/>
              </a:spcBef>
              <a:buSzPct val="100000"/>
            </a:pPr>
            <a:r>
              <a:rPr lang="en-US" sz="2400">
                <a:solidFill>
                  <a:schemeClr val="dk1"/>
                </a:solidFill>
              </a:rPr>
              <a:t>40% of the people living in Sumerian Societies may have been slaves</a:t>
            </a:r>
          </a:p>
          <a:p>
            <a:pPr indent="-55562" lvl="1" marL="627062" rtl="0">
              <a:spcBef>
                <a:spcPts val="0"/>
              </a:spcBef>
              <a:buSzPct val="100000"/>
            </a:pPr>
            <a:r>
              <a:rPr lang="en-US" sz="2800">
                <a:solidFill>
                  <a:schemeClr val="dk1"/>
                </a:solidFill>
              </a:rPr>
              <a:t>Women</a:t>
            </a:r>
          </a:p>
          <a:p>
            <a:pPr indent="-80962" lvl="2" marL="969962" rtl="0">
              <a:spcBef>
                <a:spcPts val="0"/>
              </a:spcBef>
              <a:buSzPct val="100000"/>
            </a:pPr>
            <a:r>
              <a:rPr lang="en-US" sz="2400">
                <a:solidFill>
                  <a:schemeClr val="dk1"/>
                </a:solidFill>
              </a:rPr>
              <a:t>Could own property and have separate incomes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391275" y="1371600"/>
            <a:ext cx="8229600" cy="49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7011" lvl="0" marL="2270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Sumeria: Culture and Religion</a:t>
            </a:r>
          </a:p>
          <a:p>
            <a:pPr indent="-207962" lvl="1" marL="6270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Cuneiform: stylus on clay tablets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Phonetic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Scribes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Gilgamesh-</a:t>
            </a:r>
            <a:r>
              <a:rPr i="1" lang="en-US" sz="2400">
                <a:solidFill>
                  <a:schemeClr val="dk1"/>
                </a:solidFill>
              </a:rPr>
              <a:t> Perhaps oldest written story on earth</a:t>
            </a:r>
          </a:p>
          <a:p>
            <a:pPr indent="-207962" lvl="1" marL="6270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Astronomy, numeric system</a:t>
            </a:r>
          </a:p>
          <a:p>
            <a:pPr indent="-207962" lvl="1" marL="6270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Religion	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Patron gods	</a:t>
            </a:r>
          </a:p>
          <a:p>
            <a:pPr indent="-207962" lvl="1" marL="6270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>
                <a:solidFill>
                  <a:schemeClr val="dk1"/>
                </a:solidFill>
              </a:rPr>
              <a:t>Fell  to invaders around 200 B.C.E- development of compound or composite bow</a:t>
            </a:r>
          </a:p>
        </p:txBody>
      </p:sp>
      <p:sp>
        <p:nvSpPr>
          <p:cNvPr id="210" name="Shape 210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lang="en-US" sz="4400">
                <a:solidFill>
                  <a:srgbClr val="FFFFFF"/>
                </a:solidFill>
              </a:rPr>
              <a:t>Ancient </a:t>
            </a:r>
            <a:r>
              <a:rPr b="1" baseline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Civilization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Translation of an Early Map</a:t>
            </a: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1774825"/>
            <a:ext cx="3352799" cy="409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457200" y="131005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7011" lvl="0" marL="2270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Akkadian Empire</a:t>
            </a:r>
          </a:p>
          <a:p>
            <a:pPr indent="-207962" lvl="1" marL="6270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Sargon I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2400 B.C.E.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Egypt and Ethiopia</a:t>
            </a:r>
          </a:p>
          <a:p>
            <a:pPr indent="-227011" lvl="0" marL="227011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Babylonian Empire</a:t>
            </a:r>
          </a:p>
          <a:p>
            <a:pPr indent="-207962" lvl="1" marL="6270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1800B.C.E.,  unites under Hammurabi (40 years)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lang="en-US" sz="2400">
                <a:solidFill>
                  <a:schemeClr val="dk1"/>
                </a:solidFill>
              </a:rPr>
              <a:t>Abolished local governments, reorganized tax structure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Law Code- 282 Laws carved into Stone- Brought Stab</a:t>
            </a:r>
            <a:r>
              <a:rPr lang="en-US" sz="2400">
                <a:solidFill>
                  <a:schemeClr val="dk1"/>
                </a:solidFill>
              </a:rPr>
              <a:t>ili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 and J</a:t>
            </a:r>
            <a:r>
              <a:rPr lang="en-US" sz="2400">
                <a:solidFill>
                  <a:schemeClr val="dk1"/>
                </a:solidFill>
              </a:rPr>
              <a:t>ustice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lang="en-US" sz="4400">
                <a:solidFill>
                  <a:srgbClr val="FFFFFF"/>
                </a:solidFill>
              </a:rPr>
              <a:t>Ancient </a:t>
            </a:r>
            <a:r>
              <a:rPr b="1" baseline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Civilization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3175" y="0"/>
            <a:ext cx="9140700" cy="1371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lang="en-US" sz="4400">
                <a:solidFill>
                  <a:schemeClr val="lt1"/>
                </a:solidFill>
              </a:rPr>
              <a:t>Ancient Civilization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3000"/>
              <a:t>Babylonian Society and Culture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2400"/>
              <a:t>Resembled Sumer Society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2400"/>
              <a:t>Patriarchal Society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2400"/>
              <a:t>Babylonian women- could be merchants, traders, and scribes.  Marriages arranged by parents, could leave husband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2400"/>
              <a:t>Scientific Achievements</a:t>
            </a:r>
          </a:p>
          <a:p>
            <a:pPr indent="-228600" lvl="2" marL="1371600" rtl="0">
              <a:spcBef>
                <a:spcPts val="0"/>
              </a:spcBef>
              <a:buSzPct val="100000"/>
            </a:pPr>
            <a:r>
              <a:rPr lang="en-US" sz="2400"/>
              <a:t>Astronomers- lunar calendar</a:t>
            </a:r>
          </a:p>
          <a:p>
            <a:pPr indent="-228600" lvl="2" marL="1371600" rtl="0">
              <a:spcBef>
                <a:spcPts val="0"/>
              </a:spcBef>
              <a:buSzPct val="100000"/>
            </a:pPr>
            <a:r>
              <a:rPr lang="en-US" sz="2400"/>
              <a:t>Astrology</a:t>
            </a:r>
          </a:p>
          <a:p>
            <a:pPr indent="0" lvl="0" marL="91440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84375"/>
            <a:ext cx="9144000" cy="342582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Human Life in the Era of Hunters and Gatherers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Mesopotamia in Maps</a:t>
            </a: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828800"/>
            <a:ext cx="6400799" cy="3963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1650" y="0"/>
            <a:ext cx="9140700" cy="1371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lang="en-US" sz="4400">
                <a:solidFill>
                  <a:schemeClr val="lt1"/>
                </a:solidFill>
              </a:rPr>
              <a:t>Ancient Civilization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The Phoenicians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2400"/>
              <a:t>3000 B.C.E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2400"/>
              <a:t>Explored Easter Atlantic Ocean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2400"/>
              <a:t>Carthage- North Africa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2400"/>
              <a:t>22 Letter Alphabet- later modified by Greeks and Romans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Hebrews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2400"/>
              <a:t>Israelites- lived in the region of Canaan- Present Day Israel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2400"/>
              <a:t>Founded by Abraham- Drought caused them to migrate to Egypt where they were enslaved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Monotheism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3175" y="0"/>
            <a:ext cx="9140700" cy="1371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lang="en-US" sz="4400">
                <a:solidFill>
                  <a:schemeClr val="lt1"/>
                </a:solidFill>
              </a:rPr>
              <a:t>Ancient Civilization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Hebrews Lost Power- 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1800"/>
              <a:t>Conquered by the Assyrians and Babylonians- Enslaved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1800"/>
              <a:t>Jewish Diaspora</a:t>
            </a:r>
          </a:p>
          <a:p>
            <a:pPr indent="-228600" lvl="1" marL="914400">
              <a:spcBef>
                <a:spcPts val="0"/>
              </a:spcBef>
              <a:buSzPct val="100000"/>
            </a:pPr>
            <a:r>
              <a:rPr lang="en-US" sz="1800"/>
              <a:t>Were able to return to Jerusalem 539 B.C.E after Persians took over.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7011" lvl="0" marL="2270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Egyptian Civilization</a:t>
            </a:r>
          </a:p>
          <a:p>
            <a:pPr indent="-233362" lvl="1" marL="6270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Farming by 5000 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B.C.E</a:t>
            </a: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33362" lvl="1" marL="6270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Civilization emerges by 3200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B.C.E</a:t>
            </a: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Difference: no city‑states</a:t>
            </a:r>
          </a:p>
          <a:p>
            <a:pPr indent="-233362" lvl="1" marL="6270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Pharaoh, intermediary between gods and men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Bureaucracy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Regional governors</a:t>
            </a:r>
          </a:p>
        </p:txBody>
      </p:sp>
      <p:sp>
        <p:nvSpPr>
          <p:cNvPr id="259" name="Shape 259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Civilization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7011" lvl="0" marL="2270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Egyptian Ideas and Art</a:t>
            </a:r>
          </a:p>
          <a:p>
            <a:pPr indent="-233362" lvl="1" marL="6270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Hieroglyphic alphabet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Pictograms, phonetic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Papyrus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Monopolized by priesthood</a:t>
            </a:r>
          </a:p>
          <a:p>
            <a:pPr indent="-233362" lvl="1" marL="6270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Medicine</a:t>
            </a:r>
          </a:p>
          <a:p>
            <a:pPr indent="-233362" lvl="1" marL="6270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Religion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Isis, Osiris, Horus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Cycle of life, annual rise and fall of Nile	</a:t>
            </a:r>
          </a:p>
        </p:txBody>
      </p:sp>
      <p:sp>
        <p:nvSpPr>
          <p:cNvPr id="266" name="Shape 266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Civilization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7011" lvl="0" marL="2270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Kush</a:t>
            </a:r>
          </a:p>
          <a:p>
            <a:pPr indent="-233362" lvl="1" marL="6270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Independent existence by 1000 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B.C.E</a:t>
            </a: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-233362" lvl="1" marL="6270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Conquered Egypt by 730</a:t>
            </a: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B.C.E. </a:t>
            </a:r>
          </a:p>
          <a:p>
            <a:pPr indent="-233362" lvl="1" marL="6270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Assyrian conquest of Egypt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Kush moves south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Meroë, 6th century</a:t>
            </a:r>
          </a:p>
          <a:p>
            <a:pPr indent="-233362" lvl="1" marL="6270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Height from 250 </a:t>
            </a: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B.C.E.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50 </a:t>
            </a: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C.E.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center of iron working</a:t>
            </a:r>
          </a:p>
          <a:p>
            <a:pPr indent="-233362" lvl="1" marL="6270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Defeated by Axum, c. 300 </a:t>
            </a: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C.E.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Civilization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Egypt, Kush, and Axum</a:t>
            </a: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2975" y="1417637"/>
            <a:ext cx="2178049" cy="475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7011" lvl="0" marL="2270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Egypt and Mesopotamia Compared</a:t>
            </a:r>
          </a:p>
          <a:p>
            <a:pPr indent="-233362" lvl="1" marL="6270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Political form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Mesopotamian city-states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Egyptian centralized government</a:t>
            </a:r>
          </a:p>
          <a:p>
            <a:pPr indent="-233362" lvl="1" marL="6270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Epic tradition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Gilgamesh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Mesopotamia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None in Egypt</a:t>
            </a:r>
          </a:p>
        </p:txBody>
      </p:sp>
      <p:sp>
        <p:nvSpPr>
          <p:cNvPr id="287" name="Shape 287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Civilization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Shape 2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54211"/>
            <a:ext cx="9144000" cy="258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Civilization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Civilization</a:t>
            </a:r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457200" y="15240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7011" lvl="0" marL="2270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1D20"/>
              </a:buClr>
              <a:buSzPct val="25000"/>
              <a:buFont typeface="Times New Roman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Indus River Valley</a:t>
            </a:r>
          </a:p>
          <a:p>
            <a:pPr indent="-233362" lvl="1" marL="6270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Harappan civilization, 3rd millennium </a:t>
            </a: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B.C.E.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 river system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Valley plains, snow-fed rivers</a:t>
            </a:r>
          </a:p>
          <a:p>
            <a:pPr indent="-233362" lvl="1" marL="6270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Great Cities of the Indus Valley</a:t>
            </a:r>
            <a:b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Harappa, Mohenjo-Daro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Densely populated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Walled 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Square grid pattern 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Construction: kiln-dried bricks</a:t>
            </a: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A91D20"/>
              </a:buClr>
              <a:buFont typeface="Times New Roman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" type="body"/>
          </p:nvPr>
        </p:nvSpPr>
        <p:spPr>
          <a:xfrm>
            <a:off x="533400" y="1600200"/>
            <a:ext cx="8153399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34962" lvl="0" marL="334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1D20"/>
              </a:buClr>
              <a:buSzPct val="100000"/>
              <a:buFont typeface="Times New Roman"/>
              <a:buChar char="•"/>
            </a:pPr>
            <a:r>
              <a:rPr b="0" baseline="0" i="1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Homo sapiens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10,000 B.C.E.</a:t>
            </a:r>
          </a:p>
          <a:p>
            <a:pPr indent="222250" lvl="1" marL="400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Larger brain</a:t>
            </a:r>
          </a:p>
          <a:p>
            <a:pPr indent="222250" lvl="1" marL="400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Tools, weapons</a:t>
            </a:r>
          </a:p>
        </p:txBody>
      </p:sp>
      <p:sp>
        <p:nvSpPr>
          <p:cNvPr id="56" name="Shape 56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Human Life in the Era of Hunters and Gatherers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India in the Age of Harappa and the Early Aryan Migrations</a:t>
            </a:r>
          </a:p>
        </p:txBody>
      </p:sp>
      <p:pic>
        <p:nvPicPr>
          <p:cNvPr id="308" name="Shape 3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9711" y="1447800"/>
            <a:ext cx="3544886" cy="475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Civilization</a:t>
            </a:r>
          </a:p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7011" lvl="0" marL="2270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1D20"/>
              </a:buClr>
              <a:buSzPct val="25000"/>
              <a:buFont typeface="Times New Roman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Beginnings of China</a:t>
            </a:r>
          </a:p>
          <a:p>
            <a:pPr indent="-233362" lvl="1" marL="6270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Longshan culture (2000-1500 </a:t>
            </a: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B.C.E.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Millet, larger villages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Controlled river with dikes</a:t>
            </a:r>
          </a:p>
          <a:p>
            <a:pPr indent="-233362" lvl="1" marL="6270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Rulers associated with flood control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Mythical Yu, ruler of Xia</a:t>
            </a:r>
          </a:p>
          <a:p>
            <a:pPr indent="-233362" lvl="1" marL="6270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Religion</a:t>
            </a:r>
          </a:p>
          <a:p>
            <a:pPr indent="-233362" lvl="2" marL="969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Shamans served as oracles</a:t>
            </a:r>
          </a:p>
          <a:p>
            <a:pPr indent="-233362" lvl="1" marL="6270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Ideographs – about 3000 in Shang era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Heritage of </a:t>
            </a:r>
            <a:br>
              <a:rPr b="1" baseline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River Valley Civilizations</a:t>
            </a:r>
          </a:p>
        </p:txBody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1D20"/>
              </a:buClr>
              <a:buSzPct val="10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Lasting impact of the first civilizations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ideas about social structures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91D20"/>
              </a:buClr>
              <a:buSzPct val="100000"/>
              <a:buFont typeface="Times New Roman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differences between first cultures?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Understanding of nature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Heritage of </a:t>
            </a:r>
            <a:br>
              <a:rPr b="1" baseline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River Valley Civilizations</a:t>
            </a:r>
          </a:p>
        </p:txBody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societies in the Middle East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Phoenicians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alphabet from about 1300 </a:t>
            </a:r>
            <a:r>
              <a:rPr b="0" baseline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B.C.E.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Active as traders in the Mediterranean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Hebrews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Settled in Eastern Mediterranean from 1200 </a:t>
            </a:r>
            <a:r>
              <a:rPr b="0" baseline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B.C.E.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relationship with their  deity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Monotheism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Heritage of </a:t>
            </a:r>
            <a:br>
              <a:rPr b="1" baseline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River Valley Civilizations</a:t>
            </a:r>
          </a:p>
        </p:txBody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Assessing the river valley period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tools of civilization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Mathematics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Political forms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Enduring divisions among global populations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Modified by steadily increasing contact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Global Connections:</a:t>
            </a:r>
            <a:br>
              <a:rPr b="1" baseline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Early Civilizations and the World</a:t>
            </a:r>
          </a:p>
        </p:txBody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381000" y="1600200"/>
            <a:ext cx="83819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Comparing Early Civilizations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Egypt largely isolated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Mesopotamia more open to the outside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China’s early influence not great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Developments emerging that would later influence Korea, Japan, Vietnam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Harappan society in contact with Mesopotamia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x="533400" y="1600200"/>
            <a:ext cx="8153399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1D20"/>
              </a:buClr>
              <a:buSzPct val="25000"/>
              <a:buFont typeface="Times New Roman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Paleolithic Culture</a:t>
            </a:r>
          </a:p>
          <a:p>
            <a:pPr indent="-5207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Developments by 12,000 B.C.E.</a:t>
            </a:r>
          </a:p>
          <a:p>
            <a:pPr indent="-5207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Hunting-gathering</a:t>
            </a:r>
          </a:p>
          <a:p>
            <a:pPr indent="-5207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		</a:t>
            </a:r>
          </a:p>
          <a:p>
            <a:pPr indent="-5207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Spread to Europe, Asia, Australia, and the Americas</a:t>
            </a:r>
          </a:p>
        </p:txBody>
      </p:sp>
      <p:sp>
        <p:nvSpPr>
          <p:cNvPr id="63" name="Shape 63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Human Life in the Era of Hunters and Gatherers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Spread of Human Populations, c. 10,000 B.C.E.</a:t>
            </a: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47800"/>
            <a:ext cx="9144000" cy="469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1D20"/>
              </a:buClr>
              <a:buSzPct val="25000"/>
              <a:buFont typeface="Times New Roman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Society and Daily Life at the End of the Paleolithic Age  </a:t>
            </a:r>
          </a:p>
          <a:p>
            <a:pPr indent="-341312" lvl="1" marL="735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Variety</a:t>
            </a:r>
          </a:p>
          <a:p>
            <a:pPr indent="-341312" lvl="2" marL="10779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Bands of hunter-gatherers</a:t>
            </a:r>
          </a:p>
          <a:p>
            <a:pPr indent="-341312" lvl="2" marL="10779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Agricultural settlements</a:t>
            </a:r>
          </a:p>
          <a:p>
            <a:pPr indent="-341312" lvl="1" marL="735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Gender division of labor</a:t>
            </a:r>
          </a:p>
          <a:p>
            <a:pPr indent="-341312" lvl="2" marL="10779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Men: hunting, fishing, defense</a:t>
            </a:r>
          </a:p>
          <a:p>
            <a:pPr indent="-341312" lvl="2" marL="10779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Women: gathering, making medicine</a:t>
            </a:r>
          </a:p>
        </p:txBody>
      </p:sp>
      <p:sp>
        <p:nvSpPr>
          <p:cNvPr id="77" name="Shape 77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Human Life in the Era of Hunters and Gatherers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1D20"/>
              </a:buClr>
              <a:buSzPct val="25000"/>
              <a:buFont typeface="Times New Roman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Settling Down: Dead Ends and Transitions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Russia</a:t>
            </a:r>
          </a:p>
          <a:p>
            <a:pPr indent="-341312" lvl="2" marL="10779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18,000 to 10,000 </a:t>
            </a:r>
            <a:r>
              <a:rPr b="0" baseline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B.C.E.</a:t>
            </a:r>
          </a:p>
          <a:p>
            <a:pPr indent="-341312" lvl="2" marL="10779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Hunting mammoths, gathering wild plants</a:t>
            </a:r>
          </a:p>
          <a:p>
            <a:pPr indent="-341312" lvl="2" marL="10779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Trading</a:t>
            </a:r>
          </a:p>
          <a:p>
            <a:pPr indent="-341312" lvl="2" marL="10779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stratification</a:t>
            </a:r>
          </a:p>
          <a:p>
            <a:pPr indent="-341312" lvl="2" marL="10779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4C29"/>
              </a:buClr>
              <a:buSzPct val="100000"/>
              <a:buFont typeface="Noto Symbol"/>
              <a:buChar char="▪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Eventually disappeared</a:t>
            </a:r>
          </a:p>
        </p:txBody>
      </p:sp>
      <p:sp>
        <p:nvSpPr>
          <p:cNvPr id="84" name="Shape 84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Human Life in the Era of Hunters and Gatherers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34962" lvl="0" marL="334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1D20"/>
              </a:buClr>
              <a:buSzPct val="25000"/>
              <a:buFont typeface="Times New Roman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Natufian Complex</a:t>
            </a:r>
          </a:p>
          <a:p>
            <a:pPr indent="-341312" lvl="1" marL="735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Jordan River Valley, 10,500 to 8000 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B.C.E.</a:t>
            </a:r>
          </a:p>
          <a:p>
            <a:pPr indent="-341312" lvl="1" marL="735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Barley, wheat</a:t>
            </a:r>
          </a:p>
          <a:p>
            <a:pPr indent="-341312" lvl="1" marL="735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Hunting-gathering</a:t>
            </a:r>
          </a:p>
          <a:p>
            <a:pPr indent="-341312" lvl="1" marL="735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densely populated</a:t>
            </a:r>
          </a:p>
          <a:p>
            <a:pPr indent="-341312" lvl="1" marL="735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</a:t>
            </a:r>
          </a:p>
          <a:p>
            <a:pPr indent="-341312" lvl="1" marL="735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Society: stratified, matrilineal, and matrilocal</a:t>
            </a:r>
          </a:p>
          <a:p>
            <a:pPr indent="-341312" lvl="1" marL="735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Abandoned after 9000 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B.C.E</a:t>
            </a: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3175" y="0"/>
            <a:ext cx="9140825" cy="1371599"/>
          </a:xfrm>
          <a:prstGeom prst="rect">
            <a:avLst/>
          </a:prstGeom>
          <a:solidFill>
            <a:srgbClr val="CC4C2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Human Life in the Era of Hunters and Gatherers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tearn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stearn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