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  <p:sldMasterId id="2147483662" r:id="rId5"/>
    <p:sldMasterId id="2147483663" r:id="rId6"/>
    <p:sldMasterId id="2147483664" r:id="rId7"/>
    <p:sldMasterId id="2147483665" r:id="rId8"/>
    <p:sldMasterId id="2147483666" r:id="rId9"/>
    <p:sldMasterId id="2147483667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</p:sldIdLst>
  <p:sldSz cy="6858000" cx="9144000"/>
  <p:notesSz cx="6881800" cy="9296400"/>
  <p:embeddedFontLst>
    <p:embeddedFont>
      <p:font typeface="Tahoma"/>
      <p:regular r:id="rId42"/>
      <p:bold r:id="rId43"/>
    </p:embeddedFont>
    <p:embeddedFont>
      <p:font typeface="Stardos Stencil"/>
      <p:regular r:id="rId44"/>
      <p:bold r:id="rId45"/>
    </p:embeddedFont>
    <p:embeddedFont>
      <p:font typeface="Questrial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20" Type="http://schemas.openxmlformats.org/officeDocument/2006/relationships/slide" Target="slides/slide9.xml"/><Relationship Id="rId42" Type="http://schemas.openxmlformats.org/officeDocument/2006/relationships/font" Target="fonts/Tahoma-regular.fntdata"/><Relationship Id="rId41" Type="http://schemas.openxmlformats.org/officeDocument/2006/relationships/slide" Target="slides/slide30.xml"/><Relationship Id="rId22" Type="http://schemas.openxmlformats.org/officeDocument/2006/relationships/slide" Target="slides/slide11.xml"/><Relationship Id="rId44" Type="http://schemas.openxmlformats.org/officeDocument/2006/relationships/font" Target="fonts/StardosStencil-regular.fntdata"/><Relationship Id="rId21" Type="http://schemas.openxmlformats.org/officeDocument/2006/relationships/slide" Target="slides/slide10.xml"/><Relationship Id="rId43" Type="http://schemas.openxmlformats.org/officeDocument/2006/relationships/font" Target="fonts/Tahoma-bold.fntdata"/><Relationship Id="rId24" Type="http://schemas.openxmlformats.org/officeDocument/2006/relationships/slide" Target="slides/slide13.xml"/><Relationship Id="rId46" Type="http://schemas.openxmlformats.org/officeDocument/2006/relationships/font" Target="fonts/Questrial-regular.fntdata"/><Relationship Id="rId23" Type="http://schemas.openxmlformats.org/officeDocument/2006/relationships/slide" Target="slides/slide12.xml"/><Relationship Id="rId45" Type="http://schemas.openxmlformats.org/officeDocument/2006/relationships/font" Target="fonts/StardosStencil-bold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8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slide" Target="slides/slide24.xml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slide" Target="slides/slide26.xml"/><Relationship Id="rId14" Type="http://schemas.openxmlformats.org/officeDocument/2006/relationships/slide" Target="slides/slide3.xml"/><Relationship Id="rId36" Type="http://schemas.openxmlformats.org/officeDocument/2006/relationships/slide" Target="slides/slide25.xml"/><Relationship Id="rId17" Type="http://schemas.openxmlformats.org/officeDocument/2006/relationships/slide" Target="slides/slide6.xml"/><Relationship Id="rId39" Type="http://schemas.openxmlformats.org/officeDocument/2006/relationships/slide" Target="slides/slide28.xml"/><Relationship Id="rId16" Type="http://schemas.openxmlformats.org/officeDocument/2006/relationships/slide" Target="slides/slide5.xml"/><Relationship Id="rId38" Type="http://schemas.openxmlformats.org/officeDocument/2006/relationships/slide" Target="slides/slide27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533400" y="273050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3" type="body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4" type="body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16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Shape 130"/>
          <p:cNvSpPr/>
          <p:nvPr>
            <p:ph idx="2" type="pic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0" y="4667250"/>
            <a:ext cx="14478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2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 rot="5400000">
            <a:off x="48236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 rot="5400000">
            <a:off x="480217" y="586581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6553200" y="6248400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457200" y="6248400"/>
            <a:ext cx="5573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 rot="5400000">
            <a:off x="5989637" y="144462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274637"/>
            <a:ext cx="8229600" cy="5821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426494" y="-213518"/>
            <a:ext cx="4525961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16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76200" y="6069012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16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0" y="1752600"/>
            <a:ext cx="12954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2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8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" name="Shape 20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0" y="5970587"/>
            <a:ext cx="9144000" cy="887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-9525" y="6053137"/>
            <a:ext cx="2249486" cy="712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2359025" y="6043612"/>
            <a:ext cx="6784975" cy="714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76200" y="6069012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0" y="1752600"/>
            <a:ext cx="12954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2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-9525" y="4572000"/>
            <a:ext cx="9144000" cy="887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-9525" y="4664075"/>
            <a:ext cx="1463675" cy="712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544637" y="4654550"/>
            <a:ext cx="7599361" cy="712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1447800" y="0"/>
            <a:ext cx="100011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0" y="4667250"/>
            <a:ext cx="14478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28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553200" y="6248400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457200" y="6248400"/>
            <a:ext cx="5573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 rot="5400000">
            <a:off x="5989637" y="144462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history.com/topics/world-war-i/world-war-i-history/videos/life-in-a-trench" TargetMode="External"/><Relationship Id="rId4" Type="http://schemas.openxmlformats.org/officeDocument/2006/relationships/hyperlink" Target="http://www.history.com/topics/world-war-i/world-war-i-history/videos/life-in-a-trench" TargetMode="External"/><Relationship Id="rId5" Type="http://schemas.openxmlformats.org/officeDocument/2006/relationships/hyperlink" Target="https://www.youtube.com/watch?v=WDhUDTHg7-I" TargetMode="External"/><Relationship Id="rId6" Type="http://schemas.openxmlformats.org/officeDocument/2006/relationships/hyperlink" Target="https://www.youtube.com/watch?v=7Lem8fPXe2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history.com/topics/world-war-i/videos" TargetMode="External"/><Relationship Id="rId4" Type="http://schemas.openxmlformats.org/officeDocument/2006/relationships/hyperlink" Target="http://www.history.com/topics/world-war-i/world-war-i-history/videos/bet-you-didnt-know-world-war-i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hyperlink" Target="http://www.history.com/topics/world-war-i/world-war-i-history/videos/legacy-of-world-war-i?m=528e394da93ae&amp;s=undefined&amp;f=1&amp;free=false" TargetMode="External"/><Relationship Id="rId5" Type="http://schemas.openxmlformats.org/officeDocument/2006/relationships/image" Target="../media/image0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Relationship Id="rId4" Type="http://schemas.openxmlformats.org/officeDocument/2006/relationships/hyperlink" Target="http://www.youtube.com/watch?v=BCTIaiiGB4o" TargetMode="External"/><Relationship Id="rId5" Type="http://schemas.openxmlformats.org/officeDocument/2006/relationships/hyperlink" Target="http://www.youtube.com/watch?v=BCTIaiiGB4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WI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idx="4294967295" type="subTitle"/>
          </p:nvPr>
        </p:nvSpPr>
        <p:spPr>
          <a:xfrm>
            <a:off x="0" y="1143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838200" y="1406525"/>
            <a:ext cx="7467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tardos Stenci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The United States in WWI 1917-1918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SH_26_593_000" id="230" name="Shape 2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610599" cy="62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Realities of War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Intro: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View: </a:t>
            </a:r>
            <a:r>
              <a:rPr i="1" lang="en-US" u="sng">
                <a:solidFill>
                  <a:schemeClr val="hlink"/>
                </a:solidFill>
                <a:hlinkClick r:id="rId4"/>
              </a:rPr>
              <a:t>Life in Trenches Video- Discuss Details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6923"/>
              <a:buFont typeface="Noto Sans Symbols"/>
              <a:buChar char="◻"/>
            </a:pPr>
            <a:r>
              <a:rPr b="0" i="0" lang="en-US" sz="26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https://www.youtube.com/watch?v=WDhUDTHg7-I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Read excerpt in groups from Dalton Trumbo, </a:t>
            </a:r>
            <a:r>
              <a:rPr b="0" i="1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Johnny Got His Gun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(1939)-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lang="en-US"/>
              <a:t>Coding and Discussion Questions-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lang="en-US"/>
              <a:t>Intro - One Metallica</a:t>
            </a:r>
          </a:p>
          <a:p>
            <a:pPr lvl="1" marL="639762" rtl="0">
              <a:spcBef>
                <a:spcPts val="0"/>
              </a:spcBef>
              <a:buClr>
                <a:schemeClr val="accent2"/>
              </a:buClr>
              <a:buSzPct val="59999"/>
              <a:buFont typeface="Noto Sans Symbols"/>
              <a:buChar char="⬜"/>
            </a:pPr>
            <a:r>
              <a:rPr lang="en-US" u="sng">
                <a:solidFill>
                  <a:schemeClr val="hlink"/>
                </a:solidFill>
                <a:hlinkClick r:id="rId6"/>
              </a:rPr>
              <a:t>One- Metallica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Trench Warfare:  Follow-Up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1" lang="en-US" sz="2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Cover your head!  Get down in your trenches, THIS IS WAR!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1" lang="en-US" sz="2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It’s your last chance to write to those you love…while in your trench you need to write a ½ page letter to someone back home detailing your life in the trenches and WWI.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t/>
            </a:r>
            <a:endParaRPr b="0" i="1" sz="27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t/>
            </a:r>
            <a:endParaRPr b="0" i="1" sz="27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http://sanseverything.files.wordpress.com/2008/11/trench-warfare.jpg"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828800"/>
            <a:ext cx="3686174" cy="41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Americans Join the War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12775" y="1600200"/>
            <a:ext cx="81533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94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America decided to join based on several incidents.</a:t>
            </a:r>
          </a:p>
          <a:p>
            <a:pPr indent="-474344" lvl="1" marL="8223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Germany announced it would sink all ships in British waters on sight whether they were hostile or neutral.  </a:t>
            </a:r>
          </a:p>
          <a:p>
            <a:pPr indent="-474344" lvl="1" marL="8223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British Blockade:  Threatened freedom of the seas and prevented Americans from trading goods with Germany.</a:t>
            </a:r>
          </a:p>
          <a:p>
            <a:pPr indent="-474344" lvl="1" marL="8223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Sinking of the </a:t>
            </a:r>
            <a:r>
              <a:rPr b="0" i="0" lang="en-US" sz="18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Lusitania.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May 7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1915 U-Boat sank British Liner 128 Americans were killed.</a:t>
            </a:r>
          </a:p>
          <a:p>
            <a:pPr indent="-474344" lvl="1" marL="8223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British agents intercepted the Zimmerman note, a telegram that proposed an alliance between Germany and Mexico.</a:t>
            </a:r>
          </a:p>
          <a:p>
            <a:pPr indent="-474344" lvl="1" marL="8223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Replacement of a </a:t>
            </a:r>
            <a:r>
              <a:rPr b="0" i="0" lang="en-US" sz="18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Russian Monarchy 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with a representative government.</a:t>
            </a:r>
          </a:p>
          <a:p>
            <a:pPr indent="-34194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President Wilson declares war.  (View short video if time)</a:t>
            </a:r>
          </a:p>
          <a:p>
            <a:pPr indent="-474344" lvl="1" marL="8223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◻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Make the “world safe for democracy.”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Americans Join the War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81000" y="15240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 first, opinion over the war is divided.  </a:t>
            </a:r>
          </a:p>
          <a:p>
            <a:pPr indent="-3222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Many naturalized citizens felt a strong tie to their homeland.  </a:t>
            </a:r>
          </a:p>
          <a:p>
            <a:pPr indent="-3222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Most Americans tended to sympathize with Great Britain and France.</a:t>
            </a:r>
          </a:p>
          <a:p>
            <a:pPr indent="-3222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Socialists criticized the war as a capitalist and imperialist struggle.</a:t>
            </a:r>
          </a:p>
          <a:p>
            <a:pPr indent="-3222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Parents did not want their sons to experience war.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War affected American Shipping.  Great Britain set up a blockade along German coast.  However German U Boats attacked British Ships.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Social Systems:  Small Group Activity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12775" y="1447800"/>
            <a:ext cx="8153399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Compelling Question:  How important are social systems in creating effective political change during and after war?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20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Set up for Socratic Seminar:  </a:t>
            </a:r>
            <a:r>
              <a:rPr b="0" i="0" lang="en-US" sz="20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group will have 2 minutes to discuss each question.  Please continue discussing until time is called.  Each member must have a voice!  (Chart will be completed after discussion)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Opening Question:  What word or phrase stood out most to you from the text?  Why? (2 minutes)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Core Questions: (4 minutes)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the social system or individuals main message about war?  Are they convincing?  Why or why not?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evidence do you see that they created political change?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Closing Question:  (2 minutes) What does this activity teach you about your own role in society with regards to war?  What impact does your role have on others?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Reflection Question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Free Write: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Write a paragraph that addresses the questions: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does patriotism mean to you?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 you think it</a:t>
            </a:r>
            <a:r>
              <a:rPr lang="en-US"/>
              <a:t>’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 important for people to be patriotic?  Why or why not?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Is it patriotic or Anti-American to criticize the United States Government? 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New Technologies…</a:t>
            </a:r>
          </a:p>
        </p:txBody>
      </p:sp>
      <p:pic>
        <p:nvPicPr>
          <p:cNvPr descr="nice%20surface%20shot" id="273" name="Shape 2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438400"/>
            <a:ext cx="3419474" cy="22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>
            <p:ph idx="1" type="body"/>
          </p:nvPr>
        </p:nvSpPr>
        <p:spPr>
          <a:xfrm>
            <a:off x="0" y="1752600"/>
            <a:ext cx="38862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German U Boats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5257800" y="1752600"/>
            <a:ext cx="38862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Fighter Planes</a:t>
            </a:r>
          </a:p>
        </p:txBody>
      </p:sp>
      <p:pic>
        <p:nvPicPr>
          <p:cNvPr descr="WWI%20pilot" id="276" name="Shape 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2362200"/>
            <a:ext cx="3886200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rmTank" id="277" name="Shape 277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200" y="4038600"/>
            <a:ext cx="30480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4648200" y="5791200"/>
            <a:ext cx="21335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Tanks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Section 2:  American Power Tips the Balance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U.S. needed to build up armed forces. 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Selective Service Act</a:t>
            </a:r>
          </a:p>
          <a:p>
            <a:pPr indent="-22860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Required men to register with the government so that some of them could be selected for military service.</a:t>
            </a:r>
          </a:p>
          <a:p>
            <a:pPr indent="-22860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Put 3 million men in uniform</a:t>
            </a:r>
          </a:p>
          <a:p>
            <a:pPr indent="-22860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24 million men registered under the act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Units are still segregated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Women served in non-combat positions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Ships were built to transport men overseas.  The government exempted many shipyard workers from the draft and gave others deferred classification.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America in the War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12775" y="1600200"/>
            <a:ext cx="7769225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</a:t>
            </a:r>
            <a:r>
              <a:rPr b="0" i="0" lang="en-US" sz="24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convoy system </a:t>
            </a: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where merchant ships traveled in a large groups guarded by naval vessels in order to be protected from German U Boats.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Thousands of fresh American soldiers eager for battle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Innovative Weapons:  Tank and airplane.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American Hero</a:t>
            </a:r>
          </a:p>
          <a:p>
            <a:pPr indent="-29178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Alvin York- was a redheaded mountaineer and blacksmith from Tennessee.  York sought exemption as a conscientious objector (opposes war on moral grounds).  However he decided to fight if the war was “just”. And on Oct 8,th 1918 armed only with a rifle and revolver York killed 25 Germans and captured 132 prisoners with the help of 6 doughboys.  Became an American celebrity.</a:t>
            </a:r>
          </a:p>
        </p:txBody>
      </p:sp>
      <p:pic>
        <p:nvPicPr>
          <p:cNvPr descr="http://t2.gstatic.com/images?q=tbn:SJH6ZL2gZgxoWM:http://www.chemical-corps.org/cms/images/stories/history/GasAttack-%2520WWI%2520(538x406).jpg"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28600"/>
            <a:ext cx="2666999" cy="1443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3EWH59BW\MC900435789[1].wmf" id="292" name="Shape 2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3048000"/>
            <a:ext cx="2057400" cy="153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Warm-Up!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View the following clips to get a better idea of the conditions of soldiers during WWI and trench warfare.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 a bubble map describing WWI Firsts!  Include at least 5 new technologies that came out of this war.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 a bubble map as you are watching to describe the </a:t>
            </a:r>
            <a:r>
              <a:rPr b="1" lang="en-US"/>
              <a:t>War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 (Your bubble map must have at least </a:t>
            </a:r>
            <a:r>
              <a:rPr lang="en-US"/>
              <a:t>5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/>
              <a:t>facts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/per person)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6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WWI Firsts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6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Bet You Didn't Know- History Channel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End of WWI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Americans arrived just in time to stop a German advance on Paris.  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 Nov 3 1918 Austria-Hungary surrendered and German sailors mutinied against government authority.  On Nov 9</a:t>
            </a:r>
            <a:r>
              <a:rPr b="0" baseline="3000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socialist leaders in the capital of Berlin established a German Republic and the Kaiser gave up the throne.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Germany was exhausted and agreed to an armistice on November 11, 1918.  Treaty of Versailles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22 million died in WWI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direct economic cost of the war may have been about 338 billion dollars.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Section 3:  The War at Home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12775" y="1600200"/>
            <a:ext cx="5711824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fight the war the U.S. needed the help of American Industry</a:t>
            </a:r>
          </a:p>
          <a:p>
            <a:pPr indent="-3222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Wilson’s power over economy</a:t>
            </a:r>
          </a:p>
          <a:p>
            <a:pPr indent="-3222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Food Administration:  meatless, wheatless, sweetless, porkless</a:t>
            </a:r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Economy changed from consumer goods to making weapons of war.</a:t>
            </a:r>
          </a:p>
          <a:p>
            <a:pPr indent="-3222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1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War Industries Board</a:t>
            </a:r>
            <a:r>
              <a:rPr b="0" i="0" lang="en-US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 Bernard M. Baruch ran it.  Improved the efficiency of war related industry.</a:t>
            </a:r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Propaganda</a:t>
            </a: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helped in gaining support for the war.  (Complete Propaganda Activity)</a:t>
            </a:r>
          </a:p>
          <a:p>
            <a:pPr indent="-319087" lvl="0" marL="319087" marR="0" rtl="0" algn="l">
              <a:lnSpc>
                <a:spcPct val="6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Civil Liberties:  Anti Immigrant Hysteria</a:t>
            </a:r>
          </a:p>
          <a:p>
            <a:pPr indent="-3222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1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Espionage and Sedition Acts</a:t>
            </a:r>
            <a:r>
              <a:rPr b="0" i="0" lang="en-US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 Punished people who did not support the war.  German Americans were targeted.</a:t>
            </a:r>
          </a:p>
          <a:p>
            <a:pPr indent="-3222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Schenck vs. U.S:  ruled on “clear and present danger”</a:t>
            </a:r>
          </a:p>
        </p:txBody>
      </p:sp>
      <p:pic>
        <p:nvPicPr>
          <p:cNvPr descr="http://www.loc.gov/rr/program/bib/wwi/images/wwi.jpg"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905000"/>
            <a:ext cx="2143125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X1R711HC\MC910215903[1].jpg" id="306" name="Shape 3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5562600"/>
            <a:ext cx="1143000" cy="110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War encourages social change….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20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African American leaders were divided.  Why?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20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Sped up </a:t>
            </a:r>
            <a:r>
              <a:rPr b="0" i="0" lang="en-US" sz="20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Great Migration</a:t>
            </a:r>
            <a:r>
              <a:rPr b="0" i="0" lang="en-US" sz="20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 Where thousands of African Americans moved to cities in search of jobs.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20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Women did jobs that were previously done by men.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Drove Trucks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Cooks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Builders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Weapons Factories</a:t>
            </a:r>
          </a:p>
        </p:txBody>
      </p:sp>
      <p:pic>
        <p:nvPicPr>
          <p:cNvPr descr="http://bajan.files.wordpress.com/2009/06/the-great-migration.jpg"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676400"/>
            <a:ext cx="4038599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1918 Flu Epidemic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International flu epidemic affected about ¼ of the U.S Population.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Effects?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than ¼ of all soldiers caught the disease.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500,000 Americans died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30 million people worldwide</a:t>
            </a:r>
          </a:p>
        </p:txBody>
      </p:sp>
      <p:pic>
        <p:nvPicPr>
          <p:cNvPr id="320" name="Shape 3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5050" y="2638425"/>
            <a:ext cx="3886200" cy="24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Section 4:  Wilson Fights for Peace!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26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Fourteen Points: (The important ones)</a:t>
            </a:r>
          </a:p>
          <a:p>
            <a:pPr indent="-2841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Countries should not make treaties with one another</a:t>
            </a:r>
          </a:p>
          <a:p>
            <a:pPr indent="-2841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Freedom of the seas should be maintained</a:t>
            </a:r>
          </a:p>
          <a:p>
            <a:pPr indent="-2841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Tariffs should be lowered to promote free trade</a:t>
            </a:r>
          </a:p>
          <a:p>
            <a:pPr indent="-2841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Countries should reduce their arms</a:t>
            </a:r>
          </a:p>
          <a:p>
            <a:pPr indent="-2841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Interests of the colonial people should be considered.</a:t>
            </a:r>
          </a:p>
          <a:p>
            <a:pPr indent="-2841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Self determination of boundaries.</a:t>
            </a:r>
          </a:p>
          <a:p>
            <a:pPr indent="-2841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14</a:t>
            </a:r>
            <a:r>
              <a:rPr b="0" baseline="30000" i="0" lang="en-US" sz="22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0" i="0" lang="en-US" sz="22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Point League of Nations</a:t>
            </a:r>
          </a:p>
          <a:p>
            <a:pPr indent="-228600" lvl="2" marL="914400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1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International organization where countries could address problems before they go to war.</a:t>
            </a:r>
          </a:p>
          <a:p>
            <a:pPr indent="-284162" lvl="1" marL="639762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Wilson meets leaders of GB and France to discuss these terms.  They want to punish Germany.  Allies reject his plan.  (“Big Four” Wilson, Clemenceau, Lloyd George, and Orlando.)  </a:t>
            </a:r>
          </a:p>
          <a:p>
            <a:pPr indent="-228600" lvl="2" marL="914400" marR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Wilson gives up most of his points except for the </a:t>
            </a:r>
            <a:r>
              <a:rPr b="0" i="0" lang="en-US" sz="21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League of Nations</a:t>
            </a:r>
            <a:r>
              <a:rPr b="0" i="0" lang="en-US" sz="2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pic>
        <p:nvPicPr>
          <p:cNvPr descr="http://tbn3.google.com/images?q=tbn:K4rz4I2-nIjIXM:http://www.archives.gov/calendar/images/woodrow-wilson.jpg"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4525" y="228600"/>
            <a:ext cx="11526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2ZPRP68J\MM900236551[1].gif" id="328" name="Shape 3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5410200"/>
            <a:ext cx="11525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Treaty of Versailles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Created new national boundaries by establishing nine new nations. (Poland, Czech, and Yugo)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Took away Germany’s army and navy.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Forced them to pay reparations.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War guilt clause:  Germany had to admit that it was responsible for the war.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Treaty had 3 basic weaknesses.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Germany humiliated, Germany alone punished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Russia lost more territory than Germany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1111"/>
              <a:buFont typeface="Noto Sans Symbols"/>
              <a:buChar char="⬜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not recognize the claims of colonies for self-determination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http://symonsez.files.wordpress.com/2009/06/versailles.jpg"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905000"/>
            <a:ext cx="3662361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Opposition to the Treaty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Americans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Believed it was too harsh.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Sell out to imperialism because it simply exchanged one set of rules for another.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Did not satisfy rules for self determination.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2" name="Shape 342"/>
          <p:cNvSpPr txBox="1"/>
          <p:nvPr>
            <p:ph idx="2" type="body"/>
          </p:nvPr>
        </p:nvSpPr>
        <p:spPr>
          <a:xfrm>
            <a:off x="484505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League of Nations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Threatened the idea of isolationism. (Civilians)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Wanted the right of Congress to declare war written in the treaty. (Senators)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Wilson supported it.  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Believed nations could talk through their disagreements.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Legacy of the Great War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457200" y="1600200"/>
            <a:ext cx="4038599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Wanted Normalcy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Changed society for African Americans and women.  (How?)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Destruction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Germans feel a strong resentment towards the rest of Europe.</a:t>
            </a:r>
          </a:p>
        </p:txBody>
      </p:sp>
      <p:pic>
        <p:nvPicPr>
          <p:cNvPr descr="http://tbn1.google.com/images?q=tbn:nq7xvCzjfVg_qM:http://image.guardian.co.uk/sys-images/Arts/Arts_/Pictures/2007/08/07/hitler460.jpg"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953000"/>
            <a:ext cx="2286000" cy="1482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ilver-investor.com/davidmorgancommentary/images/7-31-08-germany1923.gif" id="350" name="Shape 3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295400"/>
            <a:ext cx="3333750" cy="526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Complete a flow map for the causes and effects of WWI…..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8" lvl="0" marL="319088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3657600" y="2819400"/>
            <a:ext cx="1874836" cy="2057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6B859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0" i="0" lang="en-US" sz="1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WWI</a:t>
            </a:r>
          </a:p>
        </p:txBody>
      </p:sp>
      <p:cxnSp>
        <p:nvCxnSpPr>
          <p:cNvPr id="358" name="Shape 358"/>
          <p:cNvCxnSpPr/>
          <p:nvPr/>
        </p:nvCxnSpPr>
        <p:spPr>
          <a:xfrm>
            <a:off x="2057400" y="2590800"/>
            <a:ext cx="1371599" cy="533399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59" name="Shape 359"/>
          <p:cNvCxnSpPr/>
          <p:nvPr/>
        </p:nvCxnSpPr>
        <p:spPr>
          <a:xfrm>
            <a:off x="1981200" y="3505200"/>
            <a:ext cx="1295400" cy="76199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60" name="Shape 360"/>
          <p:cNvCxnSpPr/>
          <p:nvPr/>
        </p:nvCxnSpPr>
        <p:spPr>
          <a:xfrm flipH="1" rot="10800000">
            <a:off x="1981200" y="4267199"/>
            <a:ext cx="1371599" cy="2286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61" name="Shape 361"/>
          <p:cNvCxnSpPr/>
          <p:nvPr/>
        </p:nvCxnSpPr>
        <p:spPr>
          <a:xfrm flipH="1" rot="10800000">
            <a:off x="2438400" y="4800600"/>
            <a:ext cx="990599" cy="609599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62" name="Shape 362"/>
          <p:cNvCxnSpPr/>
          <p:nvPr/>
        </p:nvCxnSpPr>
        <p:spPr>
          <a:xfrm flipH="1" rot="10800000">
            <a:off x="2895600" y="5181600"/>
            <a:ext cx="914400" cy="609599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63" name="Shape 363"/>
          <p:cNvCxnSpPr/>
          <p:nvPr/>
        </p:nvCxnSpPr>
        <p:spPr>
          <a:xfrm flipH="1" rot="10800000">
            <a:off x="5486400" y="2667000"/>
            <a:ext cx="1219199" cy="304799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64" name="Shape 364"/>
          <p:cNvCxnSpPr/>
          <p:nvPr/>
        </p:nvCxnSpPr>
        <p:spPr>
          <a:xfrm flipH="1" rot="10800000">
            <a:off x="5715000" y="3276599"/>
            <a:ext cx="1600199" cy="2286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65" name="Shape 365"/>
          <p:cNvCxnSpPr/>
          <p:nvPr/>
        </p:nvCxnSpPr>
        <p:spPr>
          <a:xfrm>
            <a:off x="5715000" y="4114800"/>
            <a:ext cx="1447800" cy="76199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66" name="Shape 366"/>
          <p:cNvCxnSpPr/>
          <p:nvPr/>
        </p:nvCxnSpPr>
        <p:spPr>
          <a:xfrm>
            <a:off x="5562600" y="4572000"/>
            <a:ext cx="1371599" cy="4572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67" name="Shape 367"/>
          <p:cNvCxnSpPr/>
          <p:nvPr/>
        </p:nvCxnSpPr>
        <p:spPr>
          <a:xfrm>
            <a:off x="5410200" y="4800600"/>
            <a:ext cx="914400" cy="7620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lg" w="lg" type="stealth"/>
          </a:ln>
        </p:spPr>
      </p:cxnSp>
      <p:pic>
        <p:nvPicPr>
          <p:cNvPr descr="C:\Documents and Settings\KellyDunbar\Local Settings\Temporary Internet Files\Content.IE5\ZMBYS14U\MM900040935[1].gif"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2362200"/>
            <a:ext cx="1181100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Complete a Double Bubble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Pick another American war we have discussed and with a partner create a double bubble comparing it to WWI.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Spanish American War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Mexican War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War of 1812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 WWII if your feeling super smart!</a:t>
            </a:r>
          </a:p>
        </p:txBody>
      </p:sp>
      <p:sp>
        <p:nvSpPr>
          <p:cNvPr id="375" name="Shape 375"/>
          <p:cNvSpPr txBox="1"/>
          <p:nvPr>
            <p:ph idx="2" type="body"/>
          </p:nvPr>
        </p:nvSpPr>
        <p:spPr>
          <a:xfrm>
            <a:off x="484505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Think about: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How the war started.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Why America got involved.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our overall mission was.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Consequences of each war.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does this have to do with my life??</a:t>
            </a:r>
          </a:p>
        </p:txBody>
      </p:sp>
      <p:pic>
        <p:nvPicPr>
          <p:cNvPr descr="MCj04042630000[1]" id="167" name="Shape 1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575" y="266700"/>
            <a:ext cx="9906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idx="1" type="body"/>
          </p:nvPr>
        </p:nvSpPr>
        <p:spPr>
          <a:xfrm>
            <a:off x="0" y="1600200"/>
            <a:ext cx="66294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Well….You may ask yourself that and really your right…history may not affect you directly but it does indirectly in many ways.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Many questions that we could ask about WWI we can ask those same questions about US foreign policy today. 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Legacy of WWI</a:t>
            </a:r>
          </a:p>
          <a:p>
            <a:pPr indent="-29178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Is it right for America to intervene in foreign conflicts?</a:t>
            </a:r>
          </a:p>
          <a:p>
            <a:pPr indent="-29178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American lives are threatened how should the government respond?</a:t>
            </a:r>
          </a:p>
          <a:p>
            <a:pPr indent="-29178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Should America go to war to make the world “safe for democracy”?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http://trcs.wikispaces.com/file/view/iran-iraq-war.jpg/30187657/iran-iraq-war.jpg" id="169" name="Shape 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7575" y="1886650"/>
            <a:ext cx="1878600" cy="21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Chapter 19: Project-Based Assessment</a:t>
            </a: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Think back to our focus questions at the beginning of this chapter.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Is it right for America to intervene in foreign conflicts?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American lives are threatened, how should the government respond?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Should America go to war to make the world “safe for democracy?”</a:t>
            </a:r>
          </a:p>
        </p:txBody>
      </p:sp>
      <p:sp>
        <p:nvSpPr>
          <p:cNvPr id="382" name="Shape 382"/>
          <p:cNvSpPr txBox="1"/>
          <p:nvPr>
            <p:ph idx="2" type="body"/>
          </p:nvPr>
        </p:nvSpPr>
        <p:spPr>
          <a:xfrm>
            <a:off x="484505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groups of no more than 4: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Complete the reading material.  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Complete the position guide.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Individually complete your position essay and group assessment.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4 MAIN Causes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810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Term					</a:t>
            </a:r>
          </a:p>
          <a:p>
            <a:pPr indent="-34956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1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ilitarism</a:t>
            </a:r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Development of armed forces.</a:t>
            </a:r>
          </a:p>
          <a:p>
            <a:pPr indent="-34956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1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lliance System</a:t>
            </a:r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Group of nations that pledge </a:t>
            </a:r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to support each other.</a:t>
            </a:r>
          </a:p>
          <a:p>
            <a:pPr indent="-34956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1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mperialism</a:t>
            </a:r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Economic, political control over a </a:t>
            </a:r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smaller nation.</a:t>
            </a:r>
          </a:p>
          <a:p>
            <a:pPr indent="-34956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1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ationalism</a:t>
            </a:r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devotion to the interests and </a:t>
            </a:r>
          </a:p>
          <a:p>
            <a:pPr indent="-319087" lvl="0" marL="319087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culture of one’s nation.</a:t>
            </a:r>
          </a:p>
        </p:txBody>
      </p:sp>
      <p:cxnSp>
        <p:nvCxnSpPr>
          <p:cNvPr id="176" name="Shape 176"/>
          <p:cNvCxnSpPr/>
          <p:nvPr/>
        </p:nvCxnSpPr>
        <p:spPr>
          <a:xfrm rot="5400000">
            <a:off x="2020886" y="4229100"/>
            <a:ext cx="4646612" cy="158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https://encrypted-tbn1.gstatic.com/images?q=tbn:ANd9GcTE5VRVeTCQ4KquZur6CjIAe2vbOHaKrnns8EZfZkJAysBVGZn2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143000"/>
            <a:ext cx="388620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O.jpg" id="178" name="Shape 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3124200"/>
            <a:ext cx="2666999" cy="353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Short Term Causes:  Assassination!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84505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spark that flared in the Balkans, also known as the “powder keg of Europe.”  Europe’s leading powers had a lot of interest there.</a:t>
            </a:r>
          </a:p>
        </p:txBody>
      </p:sp>
      <p:pic>
        <p:nvPicPr>
          <p:cNvPr descr="http://www.howtoenjoy.co.uk/maps/balkans.jpg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981200"/>
            <a:ext cx="3686174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Archduke and His Wife….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84505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6861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June 1914 the Archduke Franz Ferdinand, heir to the Austrian throne, was visiting the Bosnian capital. A Serbian nationalist and member of the Black Hand shot the duke and his wife.</a:t>
            </a:r>
          </a:p>
          <a:p>
            <a:pPr indent="-36861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alliance system pulled one nation after another into the conflict.</a:t>
            </a:r>
          </a:p>
        </p:txBody>
      </p:sp>
      <p:pic>
        <p:nvPicPr>
          <p:cNvPr descr="http://www.cityofart.net/bship/assassination.jpg"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82775"/>
            <a:ext cx="3505200" cy="38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381000" y="5943600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0" i="0" lang="en-US" sz="18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archduke and his wife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5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Who</a:t>
            </a:r>
            <a:r>
              <a:rPr lang="en-US"/>
              <a:t> is</a:t>
            </a: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Who?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533400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Complete a Tree Map here:  Use Page 581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00" name="Shape 200"/>
          <p:cNvCxnSpPr/>
          <p:nvPr/>
        </p:nvCxnSpPr>
        <p:spPr>
          <a:xfrm>
            <a:off x="1600200" y="2819400"/>
            <a:ext cx="5410200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1" name="Shape 201"/>
          <p:cNvCxnSpPr/>
          <p:nvPr/>
        </p:nvCxnSpPr>
        <p:spPr>
          <a:xfrm rot="5400000">
            <a:off x="4114800" y="2666999"/>
            <a:ext cx="152399" cy="3174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2" name="Shape 202"/>
          <p:cNvCxnSpPr/>
          <p:nvPr/>
        </p:nvCxnSpPr>
        <p:spPr>
          <a:xfrm>
            <a:off x="3276600" y="2362200"/>
            <a:ext cx="1828800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3" name="Shape 203"/>
          <p:cNvCxnSpPr/>
          <p:nvPr/>
        </p:nvCxnSpPr>
        <p:spPr>
          <a:xfrm>
            <a:off x="1219200" y="3429000"/>
            <a:ext cx="1066799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4" name="Shape 204"/>
          <p:cNvCxnSpPr/>
          <p:nvPr/>
        </p:nvCxnSpPr>
        <p:spPr>
          <a:xfrm>
            <a:off x="6019800" y="3352800"/>
            <a:ext cx="1447800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5" name="Shape 205"/>
          <p:cNvCxnSpPr/>
          <p:nvPr/>
        </p:nvCxnSpPr>
        <p:spPr>
          <a:xfrm rot="5400000">
            <a:off x="1563687" y="3695700"/>
            <a:ext cx="227012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6" name="Shape 206"/>
          <p:cNvCxnSpPr/>
          <p:nvPr/>
        </p:nvCxnSpPr>
        <p:spPr>
          <a:xfrm>
            <a:off x="1066800" y="4114800"/>
            <a:ext cx="1447800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7" name="Shape 207"/>
          <p:cNvCxnSpPr/>
          <p:nvPr/>
        </p:nvCxnSpPr>
        <p:spPr>
          <a:xfrm>
            <a:off x="1066800" y="4419600"/>
            <a:ext cx="1447800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8" name="Shape 208"/>
          <p:cNvCxnSpPr/>
          <p:nvPr/>
        </p:nvCxnSpPr>
        <p:spPr>
          <a:xfrm rot="5400000">
            <a:off x="6439693" y="3618706"/>
            <a:ext cx="228600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9" name="Shape 209"/>
          <p:cNvCxnSpPr/>
          <p:nvPr/>
        </p:nvCxnSpPr>
        <p:spPr>
          <a:xfrm>
            <a:off x="5943600" y="4114800"/>
            <a:ext cx="1524000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0" name="Shape 210"/>
          <p:cNvCxnSpPr/>
          <p:nvPr/>
        </p:nvCxnSpPr>
        <p:spPr>
          <a:xfrm>
            <a:off x="5867400" y="4419600"/>
            <a:ext cx="1524000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11" name="Shape 211"/>
          <p:cNvSpPr txBox="1"/>
          <p:nvPr/>
        </p:nvSpPr>
        <p:spPr>
          <a:xfrm>
            <a:off x="3352800" y="2057400"/>
            <a:ext cx="19049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WWI Alliances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War Begins…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12775" y="1600200"/>
            <a:ext cx="4416424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27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alliance system pulled one nation after another into the conflict.  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27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Austria-Hungary also declares war on Russia.  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27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Germany obligated to help out declares war on Russia’s ally France and invades Belgium.  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27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Britain declares war on Germany and Austria-Hungary.</a:t>
            </a:r>
          </a:p>
        </p:txBody>
      </p:sp>
      <p:pic>
        <p:nvPicPr>
          <p:cNvPr descr="http://www.nd.edu/~dlindley/govt545-667/UStanksinWWI.jpg"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752600"/>
            <a:ext cx="40068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German Invasion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12775" y="1600200"/>
            <a:ext cx="4797425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6576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Schlieffen Plan:</a:t>
            </a:r>
          </a:p>
          <a:p>
            <a:pPr indent="-343217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◻"/>
            </a:pPr>
            <a:r>
              <a:rPr b="0" i="0" lang="en-US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Germany invades Belgium and plans to overrun France and then attack Russia.  The British and French could not save Belgium.  But they stopped Germany’s advance.</a:t>
            </a:r>
          </a:p>
          <a:p>
            <a:pPr indent="-365760" lvl="0" marL="3429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line of deep trenches were dug in France.  Germans occupied one line and Allies the other….the part in between was </a:t>
            </a:r>
            <a:r>
              <a:rPr b="0" i="0" lang="en-US" sz="1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“no mans land”.</a:t>
            </a:r>
          </a:p>
          <a:p>
            <a:pPr indent="-365760" lvl="0" marL="3429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r>
              <a:rPr b="0" i="0" lang="en-US" sz="1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Trench warfare </a:t>
            </a:r>
            <a:r>
              <a:rPr b="0" i="0" lang="en-US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continued for more than three years in France.  Neither side gaining territory.  But more than one million soldiers died.</a:t>
            </a:r>
          </a:p>
        </p:txBody>
      </p:sp>
      <p:pic>
        <p:nvPicPr>
          <p:cNvPr descr="http://www.freeclipartnow.com/d/23052-1/WWI-scene.jpg"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2286000"/>
            <a:ext cx="333375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7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