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6858000" cx="9144000"/>
  <p:notesSz cx="6858000" cy="9144000"/>
  <p:embeddedFontLst>
    <p:embeddedFont>
      <p:font typeface="Quattrocento"/>
      <p:regular r:id="rId37"/>
      <p:bold r:id="rId38"/>
    </p:embeddedFont>
    <p:embeddedFont>
      <p:font typeface="Average"/>
      <p:regular r:id="rId39"/>
    </p:embeddedFont>
    <p:embeddedFont>
      <p:font typeface="Allerta"/>
      <p:regular r:id="rId40"/>
    </p:embeddedFont>
    <p:embeddedFont>
      <p:font typeface="Oswald"/>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Allerta-regular.fntdata"/><Relationship Id="rId20" Type="http://schemas.openxmlformats.org/officeDocument/2006/relationships/slide" Target="slides/slide16.xml"/><Relationship Id="rId42" Type="http://schemas.openxmlformats.org/officeDocument/2006/relationships/font" Target="fonts/Oswald-bold.fntdata"/><Relationship Id="rId41" Type="http://schemas.openxmlformats.org/officeDocument/2006/relationships/font" Target="fonts/Oswald-regular.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Quattrocento-regular.fntdata"/><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Average-regular.fntdata"/><Relationship Id="rId16" Type="http://schemas.openxmlformats.org/officeDocument/2006/relationships/slide" Target="slides/slide12.xml"/><Relationship Id="rId38" Type="http://schemas.openxmlformats.org/officeDocument/2006/relationships/font" Target="fonts/Quattrocento-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 name="Shape 4"/>
          <p:cNvSpPr txBox="1"/>
          <p:nvPr>
            <p:ph idx="1" type="body"/>
          </p:nvPr>
        </p:nvSpPr>
        <p:spPr>
          <a:xfrm>
            <a:off x="914400" y="4343400"/>
            <a:ext cx="5029199" cy="4114800"/>
          </a:xfrm>
          <a:prstGeom prst="rect">
            <a:avLst/>
          </a:prstGeom>
          <a:noFill/>
          <a:ln>
            <a:noFill/>
          </a:ln>
        </p:spPr>
        <p:txBody>
          <a:bodyPr anchorCtr="0" anchor="t" bIns="91425" lIns="91425" rIns="91425" tIns="91425"/>
          <a:lstStyle>
            <a:lvl1pPr indent="0" lvl="0" marL="0" marR="0" rtl="0" algn="l">
              <a:spcBef>
                <a:spcPts val="400"/>
              </a:spcBef>
              <a:buNone/>
              <a:defRPr b="0" i="0" sz="1200" u="none" cap="none" strike="noStrike">
                <a:latin typeface="Calibri"/>
                <a:ea typeface="Calibri"/>
                <a:cs typeface="Calibri"/>
                <a:sym typeface="Calibri"/>
              </a:defRPr>
            </a:lvl1pPr>
            <a:lvl2pPr indent="228600" lvl="1" marL="457200" marR="0" rtl="0" algn="l">
              <a:spcBef>
                <a:spcPts val="400"/>
              </a:spcBef>
              <a:buNone/>
              <a:defRPr b="0" i="0" sz="1200" u="none" cap="none" strike="noStrike">
                <a:latin typeface="Calibri"/>
                <a:ea typeface="Calibri"/>
                <a:cs typeface="Calibri"/>
                <a:sym typeface="Calibri"/>
              </a:defRPr>
            </a:lvl2pPr>
            <a:lvl3pPr indent="457200" lvl="2" marL="914400" marR="0" rtl="0" algn="l">
              <a:spcBef>
                <a:spcPts val="400"/>
              </a:spcBef>
              <a:buNone/>
              <a:defRPr b="0" i="0" sz="1200" u="none" cap="none" strike="noStrike">
                <a:latin typeface="Calibri"/>
                <a:ea typeface="Calibri"/>
                <a:cs typeface="Calibri"/>
                <a:sym typeface="Calibri"/>
              </a:defRPr>
            </a:lvl3pPr>
            <a:lvl4pPr indent="685800" lvl="3" marL="1371600" marR="0" rtl="0" algn="l">
              <a:spcBef>
                <a:spcPts val="400"/>
              </a:spcBef>
              <a:buNone/>
              <a:defRPr b="0" i="0" sz="1200" u="none" cap="none" strike="noStrike">
                <a:latin typeface="Calibri"/>
                <a:ea typeface="Calibri"/>
                <a:cs typeface="Calibri"/>
                <a:sym typeface="Calibri"/>
              </a:defRPr>
            </a:lvl4pPr>
            <a:lvl5pPr indent="914400" lvl="4" marL="1828800" marR="0" rtl="0" algn="l">
              <a:spcBef>
                <a:spcPts val="400"/>
              </a:spcBef>
              <a:buNone/>
              <a:defRPr b="0" i="0" sz="1200" u="none" cap="none" strike="noStrike">
                <a:latin typeface="Calibri"/>
                <a:ea typeface="Calibri"/>
                <a:cs typeface="Calibri"/>
                <a:sym typeface="Calibri"/>
              </a:defRPr>
            </a:lvl5pPr>
            <a:lvl6pPr indent="1143000" lvl="5" marL="2286000" marR="0" rtl="0" algn="l">
              <a:spcBef>
                <a:spcPts val="400"/>
              </a:spcBef>
              <a:buNone/>
              <a:defRPr b="0" i="0" sz="1200" u="none" cap="none" strike="noStrike">
                <a:latin typeface="Calibri"/>
                <a:ea typeface="Calibri"/>
                <a:cs typeface="Calibri"/>
                <a:sym typeface="Calibri"/>
              </a:defRPr>
            </a:lvl6pPr>
            <a:lvl7pPr indent="1371600" lvl="6" marL="2743200" marR="0" rtl="0" algn="l">
              <a:spcBef>
                <a:spcPts val="400"/>
              </a:spcBef>
              <a:buNone/>
              <a:defRPr b="0" i="0" sz="1200" u="none" cap="none" strike="noStrike">
                <a:latin typeface="Calibri"/>
                <a:ea typeface="Calibri"/>
                <a:cs typeface="Calibri"/>
                <a:sym typeface="Calibri"/>
              </a:defRPr>
            </a:lvl7pPr>
            <a:lvl8pPr indent="1600200" lvl="7" marL="3200400" marR="0" rtl="0" algn="l">
              <a:spcBef>
                <a:spcPts val="400"/>
              </a:spcBef>
              <a:buNone/>
              <a:defRPr b="0" i="0" sz="1200" u="none" cap="none" strike="noStrike">
                <a:latin typeface="Calibri"/>
                <a:ea typeface="Calibri"/>
                <a:cs typeface="Calibri"/>
                <a:sym typeface="Calibri"/>
              </a:defRPr>
            </a:lvl8pPr>
            <a:lvl9pPr indent="1828800" lvl="8" marL="3657600" marR="0" rtl="0" algn="l">
              <a:spcBef>
                <a:spcPts val="400"/>
              </a:spcBef>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65" name="Shape 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19" name="Shape 1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25" name="Shape 1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31" name="Shape 1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37" name="Shape 1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43" name="Shape 1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48" name="Shape 1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56" name="Shape 1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62" name="Shape 1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68" name="Shape 1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74" name="Shape 1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72" name="Shape 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81" name="Shape 1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87" name="Shape 1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93" name="Shape 1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99" name="Shape 1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05" name="Shape 2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11" name="Shape 2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17" name="Shape 2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23" name="Shape 2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29" name="Shape 2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35" name="Shape 2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78" name="Shape 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41" name="Shape 2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47" name="Shape 2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53" name="Shape 2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84" name="Shape 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90" name="Shape 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96" name="Shape 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02" name="Shape 1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07" name="Shape 1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13" name="Shape 1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8" y="3807169"/>
            <a:ext cx="443588" cy="14084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47996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41375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14" name="Shape 14"/>
          <p:cNvSpPr txBox="1"/>
          <p:nvPr>
            <p:ph type="ctrTitle"/>
          </p:nvPr>
        </p:nvSpPr>
        <p:spPr>
          <a:xfrm>
            <a:off x="671257" y="1321066"/>
            <a:ext cx="7801500" cy="23067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5" name="Shape 15"/>
          <p:cNvSpPr txBox="1"/>
          <p:nvPr>
            <p:ph idx="1" type="subTitle"/>
          </p:nvPr>
        </p:nvSpPr>
        <p:spPr>
          <a:xfrm>
            <a:off x="671250" y="4233167"/>
            <a:ext cx="7801500" cy="10569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16" name="Shape 16"/>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673700"/>
            <a:ext cx="8520600" cy="25209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51" name="Shape 51"/>
          <p:cNvSpPr txBox="1"/>
          <p:nvPr>
            <p:ph idx="1" type="body"/>
          </p:nvPr>
        </p:nvSpPr>
        <p:spPr>
          <a:xfrm>
            <a:off x="311700" y="4304566"/>
            <a:ext cx="8520600" cy="17343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Default 0">
    <p:spTree>
      <p:nvGrpSpPr>
        <p:cNvPr id="55" name="Shape 55"/>
        <p:cNvGrpSpPr/>
        <p:nvPr/>
      </p:nvGrpSpPr>
      <p:grpSpPr>
        <a:xfrm>
          <a:off x="0" y="0"/>
          <a:ext cx="0" cy="0"/>
          <a:chOff x="0" y="0"/>
          <a:chExt cx="0" cy="0"/>
        </a:xfrm>
      </p:grpSpPr>
      <p:sp>
        <p:nvSpPr>
          <p:cNvPr id="56" name="Shape 56"/>
          <p:cNvSpPr txBox="1"/>
          <p:nvPr>
            <p:ph idx="12" type="sldNum"/>
          </p:nvPr>
        </p:nvSpPr>
        <p:spPr>
          <a:xfrm>
            <a:off x="8609646" y="6318250"/>
            <a:ext cx="282000" cy="307200"/>
          </a:xfrm>
          <a:prstGeom prst="rect">
            <a:avLst/>
          </a:prstGeom>
          <a:noFill/>
          <a:ln>
            <a:noFill/>
          </a:ln>
        </p:spPr>
        <p:txBody>
          <a:bodyPr anchorCtr="0" anchor="t" bIns="45700" lIns="45700" rIns="45700" tIns="45700">
            <a:noAutofit/>
          </a:bodyPr>
          <a:lstStyle/>
          <a:p>
            <a:pPr indent="0" lvl="0" marL="0" marR="0" rtl="0" algn="r">
              <a:lnSpc>
                <a:spcPct val="100000"/>
              </a:lnSpc>
              <a:spcBef>
                <a:spcPts val="0"/>
              </a:spcBef>
              <a:spcAft>
                <a:spcPts val="0"/>
              </a:spcAft>
              <a:buClr>
                <a:srgbClr val="FFFFFF"/>
              </a:buClr>
              <a:buSzPct val="25000"/>
              <a:buFont typeface="Quattrocento"/>
              <a:buNone/>
            </a:pPr>
            <a:fld id="{00000000-1234-1234-1234-123412341234}" type="slidenum">
              <a:rPr b="0" i="0" lang="en-US" sz="1400" u="none" cap="none" strike="noStrike">
                <a:solidFill>
                  <a:srgbClr val="FFFFFF"/>
                </a:solidFill>
                <a:latin typeface="Quattrocento"/>
                <a:ea typeface="Quattrocento"/>
                <a:cs typeface="Quattrocento"/>
                <a:sym typeface="Quattrocento"/>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Default 0 1">
    <p:spTree>
      <p:nvGrpSpPr>
        <p:cNvPr id="57" name="Shape 57"/>
        <p:cNvGrpSpPr/>
        <p:nvPr/>
      </p:nvGrpSpPr>
      <p:grpSpPr>
        <a:xfrm>
          <a:off x="0" y="0"/>
          <a:ext cx="0" cy="0"/>
          <a:chOff x="0" y="0"/>
          <a:chExt cx="0" cy="0"/>
        </a:xfrm>
      </p:grpSpPr>
      <p:sp>
        <p:nvSpPr>
          <p:cNvPr id="58" name="Shape 58"/>
          <p:cNvSpPr txBox="1"/>
          <p:nvPr>
            <p:ph idx="12" type="sldNum"/>
          </p:nvPr>
        </p:nvSpPr>
        <p:spPr>
          <a:xfrm>
            <a:off x="8644571" y="6248400"/>
            <a:ext cx="282000" cy="307200"/>
          </a:xfrm>
          <a:prstGeom prst="rect">
            <a:avLst/>
          </a:prstGeom>
          <a:noFill/>
          <a:ln>
            <a:noFill/>
          </a:ln>
        </p:spPr>
        <p:txBody>
          <a:bodyPr anchorCtr="0" anchor="t" bIns="45700" lIns="45700" rIns="45700" tIns="45700">
            <a:noAutofit/>
          </a:bodyPr>
          <a:lstStyle/>
          <a:p>
            <a:pPr indent="0" lvl="0" marL="0" marR="0" rtl="0" algn="r">
              <a:lnSpc>
                <a:spcPct val="100000"/>
              </a:lnSpc>
              <a:spcBef>
                <a:spcPts val="0"/>
              </a:spcBef>
              <a:spcAft>
                <a:spcPts val="0"/>
              </a:spcAft>
              <a:buClr>
                <a:srgbClr val="FFFFFF"/>
              </a:buClr>
              <a:buSzPct val="25000"/>
              <a:buFont typeface="Quattrocento"/>
              <a:buNone/>
            </a:pPr>
            <a:fld id="{00000000-1234-1234-1234-123412341234}" type="slidenum">
              <a:rPr b="0" i="0" lang="en-US" sz="1400" u="none" cap="none" strike="noStrike">
                <a:solidFill>
                  <a:srgbClr val="FFFFFF"/>
                </a:solidFill>
                <a:latin typeface="Quattrocento"/>
                <a:ea typeface="Quattrocento"/>
                <a:cs typeface="Quattrocento"/>
                <a:sym typeface="Quattrocento"/>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Default 0 2">
    <p:spTree>
      <p:nvGrpSpPr>
        <p:cNvPr id="59" name="Shape 59"/>
        <p:cNvGrpSpPr/>
        <p:nvPr/>
      </p:nvGrpSpPr>
      <p:grpSpPr>
        <a:xfrm>
          <a:off x="0" y="0"/>
          <a:ext cx="0" cy="0"/>
          <a:chOff x="0" y="0"/>
          <a:chExt cx="0" cy="0"/>
        </a:xfrm>
      </p:grpSpPr>
      <p:sp>
        <p:nvSpPr>
          <p:cNvPr id="60" name="Shape 60"/>
          <p:cNvSpPr txBox="1"/>
          <p:nvPr>
            <p:ph idx="12" type="sldNum"/>
          </p:nvPr>
        </p:nvSpPr>
        <p:spPr>
          <a:xfrm>
            <a:off x="8644571" y="6248400"/>
            <a:ext cx="282000" cy="307200"/>
          </a:xfrm>
          <a:prstGeom prst="rect">
            <a:avLst/>
          </a:prstGeom>
          <a:noFill/>
          <a:ln>
            <a:noFill/>
          </a:ln>
        </p:spPr>
        <p:txBody>
          <a:bodyPr anchorCtr="0" anchor="t" bIns="45700" lIns="45700" rIns="45700" tIns="45700">
            <a:noAutofit/>
          </a:bodyPr>
          <a:lstStyle/>
          <a:p>
            <a:pPr indent="0" lvl="0" marL="0" marR="0" rtl="0" algn="r">
              <a:lnSpc>
                <a:spcPct val="100000"/>
              </a:lnSpc>
              <a:spcBef>
                <a:spcPts val="0"/>
              </a:spcBef>
              <a:spcAft>
                <a:spcPts val="0"/>
              </a:spcAft>
              <a:buClr>
                <a:srgbClr val="FFFFFF"/>
              </a:buClr>
              <a:buSzPct val="25000"/>
              <a:buFont typeface="Quattrocento"/>
              <a:buNone/>
            </a:pPr>
            <a:fld id="{00000000-1234-1234-1234-123412341234}" type="slidenum">
              <a:rPr b="0" i="0" lang="en-US" sz="1400" u="none" cap="none" strike="noStrike">
                <a:solidFill>
                  <a:srgbClr val="FFFFFF"/>
                </a:solidFill>
                <a:latin typeface="Quattrocento"/>
                <a:ea typeface="Quattrocento"/>
                <a:cs typeface="Quattrocento"/>
                <a:sym typeface="Quattrocento"/>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Default 0 3">
    <p:spTree>
      <p:nvGrpSpPr>
        <p:cNvPr id="61" name="Shape 61"/>
        <p:cNvGrpSpPr/>
        <p:nvPr/>
      </p:nvGrpSpPr>
      <p:grpSpPr>
        <a:xfrm>
          <a:off x="0" y="0"/>
          <a:ext cx="0" cy="0"/>
          <a:chOff x="0" y="0"/>
          <a:chExt cx="0" cy="0"/>
        </a:xfrm>
      </p:grpSpPr>
      <p:sp>
        <p:nvSpPr>
          <p:cNvPr id="62" name="Shape 62"/>
          <p:cNvSpPr txBox="1"/>
          <p:nvPr>
            <p:ph idx="12" type="sldNum"/>
          </p:nvPr>
        </p:nvSpPr>
        <p:spPr>
          <a:xfrm>
            <a:off x="8644571" y="6248400"/>
            <a:ext cx="282000" cy="307200"/>
          </a:xfrm>
          <a:prstGeom prst="rect">
            <a:avLst/>
          </a:prstGeom>
          <a:noFill/>
          <a:ln>
            <a:noFill/>
          </a:ln>
        </p:spPr>
        <p:txBody>
          <a:bodyPr anchorCtr="0" anchor="t" bIns="45700" lIns="45700" rIns="45700" tIns="45700">
            <a:noAutofit/>
          </a:bodyPr>
          <a:lstStyle/>
          <a:p>
            <a:pPr indent="0" lvl="0" marL="0" marR="0" rtl="0" algn="r">
              <a:lnSpc>
                <a:spcPct val="100000"/>
              </a:lnSpc>
              <a:spcBef>
                <a:spcPts val="0"/>
              </a:spcBef>
              <a:spcAft>
                <a:spcPts val="0"/>
              </a:spcAft>
              <a:buClr>
                <a:srgbClr val="FFFFFF"/>
              </a:buClr>
              <a:buSzPct val="25000"/>
              <a:buFont typeface="Quattrocento"/>
              <a:buNone/>
            </a:pPr>
            <a:fld id="{00000000-1234-1234-1234-123412341234}" type="slidenum">
              <a:rPr b="0" i="0" lang="en-US" sz="1400" u="none" cap="none" strike="noStrike">
                <a:solidFill>
                  <a:srgbClr val="FFFFFF"/>
                </a:solidFill>
                <a:latin typeface="Quattrocento"/>
                <a:ea typeface="Quattrocento"/>
                <a:cs typeface="Quattrocento"/>
                <a:sym typeface="Quattrocento"/>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671250" y="2855000"/>
            <a:ext cx="7852200" cy="11481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9" name="Shape 19"/>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536633"/>
            <a:ext cx="8520600" cy="4555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536633"/>
            <a:ext cx="3999900" cy="4555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536633"/>
            <a:ext cx="3999900" cy="4555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740800"/>
            <a:ext cx="2808000" cy="1007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852800"/>
            <a:ext cx="2808000" cy="42393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701800"/>
            <a:ext cx="6227100" cy="54543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8" name="Shape 38"/>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6858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59940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441866"/>
            <a:ext cx="4045200" cy="2280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3" name="Shape 43"/>
          <p:cNvSpPr txBox="1"/>
          <p:nvPr>
            <p:ph idx="1" type="subTitle"/>
          </p:nvPr>
        </p:nvSpPr>
        <p:spPr>
          <a:xfrm>
            <a:off x="265500" y="3793601"/>
            <a:ext cx="4045200" cy="1794000"/>
          </a:xfrm>
          <a:prstGeom prst="rect">
            <a:avLst/>
          </a:prstGeom>
        </p:spPr>
        <p:txBody>
          <a:bodyPr anchorCtr="0" anchor="t" bIns="91425" lIns="91425" rIns="91425" tIns="91425"/>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p:txBody>
      </p:sp>
      <p:sp>
        <p:nvSpPr>
          <p:cNvPr id="44" name="Shape 44"/>
          <p:cNvSpPr txBox="1"/>
          <p:nvPr>
            <p:ph idx="2" type="body"/>
          </p:nvPr>
        </p:nvSpPr>
        <p:spPr>
          <a:xfrm>
            <a:off x="4939500" y="965600"/>
            <a:ext cx="3837000" cy="49269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5" name="Shape 45"/>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5640766"/>
            <a:ext cx="5998800" cy="806700"/>
          </a:xfrm>
          <a:prstGeom prst="rect">
            <a:avLst/>
          </a:prstGeom>
        </p:spPr>
        <p:txBody>
          <a:bodyPr anchorCtr="0" anchor="ctr" bIns="91425" lIns="91425" rIns="91425" tIns="91425"/>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6241345"/>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593366"/>
            <a:ext cx="8520600" cy="763500"/>
          </a:xfrm>
          <a:prstGeom prst="rect">
            <a:avLst/>
          </a:prstGeom>
          <a:noFill/>
          <a:ln>
            <a:noFill/>
          </a:ln>
        </p:spPr>
        <p:txBody>
          <a:bodyPr anchorCtr="0" anchor="t" bIns="91425" lIns="91425" rIns="91425" tIns="91425"/>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536633"/>
            <a:ext cx="8520600" cy="4555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6241345"/>
            <a:ext cx="548700" cy="5247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US"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0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0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hyperlink" Target="http://images.google.com/imgres?imgurl=http://karenswhimsy.com/public-domain-images/christopher-columbus/images/christopher-columbus-3.jpg&amp;imgrefurl=http://karenswhimsy.com/christopher-columbus.shtm&amp;h=377&amp;w=500&amp;sz=60&amp;hl=en&amp;start=2&amp;um=1&amp;usg=__JQ2rqeKk86sFu-2vjS3VPEg1ZfQ=&amp;tbnid=AqEvcsrOB13hQM:&amp;tbnh=98&amp;tbnw=130&amp;prev=/images%3Fq%3DChristopher%2BColumbus%26um%3D1%26hl%3Den%26safe%3Dstrict" TargetMode="External"/><Relationship Id="rId4" Type="http://schemas.openxmlformats.org/officeDocument/2006/relationships/image" Target="../media/image05.jpg"/><Relationship Id="rId5" Type="http://schemas.openxmlformats.org/officeDocument/2006/relationships/image" Target="../media/image0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0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0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0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0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idx="4294967295" type="title"/>
          </p:nvPr>
        </p:nvSpPr>
        <p:spPr>
          <a:xfrm>
            <a:off x="1154112" y="1198562"/>
            <a:ext cx="7772400" cy="1431925"/>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3256" u="none" cap="none" strike="noStrike">
                <a:solidFill>
                  <a:srgbClr val="CCFFFF"/>
                </a:solidFill>
                <a:latin typeface="Courier New"/>
                <a:ea typeface="Courier New"/>
                <a:cs typeface="Courier New"/>
                <a:sym typeface="Courier New"/>
              </a:rPr>
              <a:t>American History—Unit 1</a:t>
            </a:r>
          </a:p>
          <a:p>
            <a:pPr indent="0" lvl="0" marL="0" marR="0" rtl="0" algn="l">
              <a:lnSpc>
                <a:spcPct val="100000"/>
              </a:lnSpc>
              <a:spcBef>
                <a:spcPts val="0"/>
              </a:spcBef>
              <a:spcAft>
                <a:spcPts val="0"/>
              </a:spcAft>
              <a:buClr>
                <a:srgbClr val="CCFFFF"/>
              </a:buClr>
              <a:buSzPct val="25000"/>
              <a:buFont typeface="Allerta"/>
              <a:buNone/>
            </a:pPr>
            <a:r>
              <a:rPr b="0" i="0" lang="en-US" sz="3256" u="none" cap="none" strike="noStrike">
                <a:solidFill>
                  <a:srgbClr val="CCFFFF"/>
                </a:solidFill>
                <a:latin typeface="Courier New"/>
                <a:ea typeface="Courier New"/>
                <a:cs typeface="Courier New"/>
                <a:sym typeface="Courier New"/>
              </a:rPr>
              <a:t>Native American and Colonial Beginnings</a:t>
            </a:r>
          </a:p>
        </p:txBody>
      </p:sp>
      <p:sp>
        <p:nvSpPr>
          <p:cNvPr id="68" name="Shape 68"/>
          <p:cNvSpPr txBox="1"/>
          <p:nvPr>
            <p:ph idx="4294967295" type="body"/>
          </p:nvPr>
        </p:nvSpPr>
        <p:spPr>
          <a:xfrm>
            <a:off x="220600" y="3124200"/>
            <a:ext cx="8548500" cy="175260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FFFFFF"/>
              </a:buClr>
              <a:buSzPct val="25000"/>
              <a:buFont typeface="Quattrocento"/>
              <a:buNone/>
            </a:pPr>
            <a:r>
              <a:rPr b="0" i="0" lang="en-US" sz="2400" u="none" cap="none" strike="noStrike">
                <a:solidFill>
                  <a:srgbClr val="FFFFFF"/>
                </a:solidFill>
                <a:latin typeface="Courier New"/>
                <a:ea typeface="Courier New"/>
                <a:cs typeface="Courier New"/>
                <a:sym typeface="Courier New"/>
              </a:rPr>
              <a:t>Outcome 1:  Analyze the social &amp; economic effects of exploration pre-1630</a:t>
            </a:r>
          </a:p>
        </p:txBody>
      </p:sp>
      <p:pic>
        <p:nvPicPr>
          <p:cNvPr descr="mesa-verde-1.jpg" id="69" name="Shape 69"/>
          <p:cNvPicPr preferRelativeResize="0"/>
          <p:nvPr/>
        </p:nvPicPr>
        <p:blipFill>
          <a:blip r:embed="rId3">
            <a:alphaModFix/>
          </a:blip>
          <a:stretch>
            <a:fillRect/>
          </a:stretch>
        </p:blipFill>
        <p:spPr>
          <a:xfrm>
            <a:off x="2714337" y="4176875"/>
            <a:ext cx="3715325" cy="2478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idx="4294967295" type="title"/>
          </p:nvPr>
        </p:nvSpPr>
        <p:spPr>
          <a:xfrm>
            <a:off x="1154112" y="1211262"/>
            <a:ext cx="7772400" cy="1431925"/>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European Societies around 1492…</a:t>
            </a:r>
          </a:p>
        </p:txBody>
      </p:sp>
      <p:sp>
        <p:nvSpPr>
          <p:cNvPr id="122" name="Shape 122"/>
          <p:cNvSpPr txBox="1"/>
          <p:nvPr/>
        </p:nvSpPr>
        <p:spPr>
          <a:xfrm>
            <a:off x="882450" y="3761275"/>
            <a:ext cx="7379100" cy="1378800"/>
          </a:xfrm>
          <a:prstGeom prst="rect">
            <a:avLst/>
          </a:prstGeom>
          <a:noFill/>
          <a:ln>
            <a:noFill/>
          </a:ln>
        </p:spPr>
        <p:txBody>
          <a:bodyPr anchorCtr="0" anchor="t" bIns="91425" lIns="91425" rIns="91425" tIns="91425">
            <a:noAutofit/>
          </a:bodyPr>
          <a:lstStyle/>
          <a:p>
            <a:pPr lvl="0" rtl="0">
              <a:spcBef>
                <a:spcPts val="0"/>
              </a:spcBef>
              <a:buClr>
                <a:schemeClr val="dk1"/>
              </a:buClr>
              <a:buSzPct val="25000"/>
              <a:buFont typeface="Quattrocento"/>
              <a:buNone/>
            </a:pPr>
            <a:r>
              <a:rPr lang="en-US" sz="2400">
                <a:solidFill>
                  <a:schemeClr val="dk1"/>
                </a:solidFill>
                <a:latin typeface="Courier New"/>
                <a:ea typeface="Courier New"/>
                <a:cs typeface="Courier New"/>
                <a:sym typeface="Courier New"/>
              </a:rPr>
              <a:t>Outcome 1:  Analyze the social &amp; economic effects of exploration pre-1630</a:t>
            </a:r>
          </a:p>
          <a:p>
            <a:pPr lvl="0">
              <a:spcBef>
                <a:spcPts val="0"/>
              </a:spcBef>
              <a:buNone/>
            </a:pPr>
            <a:r>
              <a:rPr lang="en-US"/>
              <a:t>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idx="4294967295" type="title"/>
          </p:nvPr>
        </p:nvSpPr>
        <p:spPr>
          <a:xfrm>
            <a:off x="1143000" y="814387"/>
            <a:ext cx="7772400" cy="762001"/>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Terms and Importance</a:t>
            </a:r>
          </a:p>
        </p:txBody>
      </p:sp>
      <p:sp>
        <p:nvSpPr>
          <p:cNvPr id="128" name="Shape 128"/>
          <p:cNvSpPr txBox="1"/>
          <p:nvPr>
            <p:ph idx="4294967295" type="body"/>
          </p:nvPr>
        </p:nvSpPr>
        <p:spPr>
          <a:xfrm>
            <a:off x="1066800" y="1981200"/>
            <a:ext cx="7848599" cy="4114800"/>
          </a:xfrm>
          <a:prstGeom prst="rect">
            <a:avLst/>
          </a:prstGeom>
          <a:noFill/>
          <a:ln>
            <a:noFill/>
          </a:ln>
        </p:spPr>
        <p:txBody>
          <a:bodyPr anchorCtr="0" anchor="t" bIns="45700" lIns="45700" rIns="45700" tIns="45700">
            <a:noAutofit/>
          </a:bodyPr>
          <a:lstStyle/>
          <a:p>
            <a:pPr indent="-342900" lvl="0" marL="342900" marR="0" rtl="0" algn="l">
              <a:lnSpc>
                <a:spcPct val="90000"/>
              </a:lnSpc>
              <a:spcBef>
                <a:spcPts val="0"/>
              </a:spcBef>
              <a:spcAft>
                <a:spcPts val="0"/>
              </a:spcAft>
              <a:buClr>
                <a:srgbClr val="FFFFFF"/>
              </a:buClr>
              <a:buSzPct val="100000"/>
              <a:buFont typeface="Quattrocento"/>
              <a:buChar char="•"/>
            </a:pPr>
            <a:r>
              <a:rPr b="1" i="0" lang="en-US" sz="2400" u="sng" cap="none" strike="noStrike">
                <a:solidFill>
                  <a:srgbClr val="FFFFFF"/>
                </a:solidFill>
                <a:latin typeface="Quattrocento"/>
                <a:ea typeface="Quattrocento"/>
                <a:cs typeface="Quattrocento"/>
                <a:sym typeface="Quattrocento"/>
              </a:rPr>
              <a:t>Hierarchy</a:t>
            </a:r>
            <a:r>
              <a:rPr b="0" i="0" lang="en-US" sz="2400" u="none" cap="none" strike="noStrike">
                <a:solidFill>
                  <a:srgbClr val="FFFFFF"/>
                </a:solidFill>
                <a:latin typeface="Quattrocento"/>
                <a:ea typeface="Quattrocento"/>
                <a:cs typeface="Quattrocento"/>
                <a:sym typeface="Quattrocento"/>
              </a:rPr>
              <a:t>—Social ordering by rank and class.  Problem was that there was little chance to move up in class…economic opportunities of the New World gave some people hope.  Also, most of the people of Europe were Peasants (bottom of ladder)</a:t>
            </a:r>
          </a:p>
          <a:p>
            <a:pPr indent="-342900" lvl="0" marL="342900" marR="0" rtl="0" algn="l">
              <a:lnSpc>
                <a:spcPct val="90000"/>
              </a:lnSpc>
              <a:spcBef>
                <a:spcPts val="700"/>
              </a:spcBef>
              <a:spcAft>
                <a:spcPts val="0"/>
              </a:spcAft>
              <a:buClr>
                <a:srgbClr val="FFFFFF"/>
              </a:buClr>
              <a:buSzPct val="100000"/>
              <a:buFont typeface="Quattrocento"/>
              <a:buNone/>
            </a:pPr>
            <a:r>
              <a:t/>
            </a:r>
            <a:endParaRPr b="0" i="0" sz="2400" u="none" cap="none" strike="noStrike">
              <a:solidFill>
                <a:srgbClr val="FFFFFF"/>
              </a:solidFill>
              <a:latin typeface="Quattrocento"/>
              <a:ea typeface="Quattrocento"/>
              <a:cs typeface="Quattrocento"/>
              <a:sym typeface="Quattrocento"/>
            </a:endParaRPr>
          </a:p>
          <a:p>
            <a:pPr indent="-342900" lvl="0" marL="342900" marR="0" rtl="0" algn="l">
              <a:lnSpc>
                <a:spcPct val="90000"/>
              </a:lnSpc>
              <a:spcBef>
                <a:spcPts val="500"/>
              </a:spcBef>
              <a:spcAft>
                <a:spcPts val="0"/>
              </a:spcAft>
              <a:buClr>
                <a:srgbClr val="FFFFFF"/>
              </a:buClr>
              <a:buSzPct val="100000"/>
              <a:buFont typeface="Quattrocento"/>
              <a:buChar char="•"/>
            </a:pPr>
            <a:r>
              <a:rPr b="1" i="0" lang="en-US" sz="2400" u="sng" cap="none" strike="noStrike">
                <a:solidFill>
                  <a:srgbClr val="FFFFFF"/>
                </a:solidFill>
                <a:latin typeface="Quattrocento"/>
                <a:ea typeface="Quattrocento"/>
                <a:cs typeface="Quattrocento"/>
                <a:sym typeface="Quattrocento"/>
              </a:rPr>
              <a:t>Nuclear Family</a:t>
            </a:r>
            <a:r>
              <a:rPr b="0" i="0" lang="en-US" sz="2400" u="none" cap="none" strike="noStrike">
                <a:solidFill>
                  <a:srgbClr val="FFFFFF"/>
                </a:solidFill>
                <a:latin typeface="Quattrocento"/>
                <a:ea typeface="Quattrocento"/>
                <a:cs typeface="Quattrocento"/>
                <a:sym typeface="Quattrocento"/>
              </a:rPr>
              <a:t>—father, mother, children.  This is what was important to the Europeans (much different than the Native American Kinship)</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idx="4294967295" type="title"/>
          </p:nvPr>
        </p:nvSpPr>
        <p:spPr>
          <a:xfrm>
            <a:off x="914400" y="838200"/>
            <a:ext cx="9296399" cy="762000"/>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Reasons For Exploration</a:t>
            </a:r>
          </a:p>
        </p:txBody>
      </p:sp>
      <p:sp>
        <p:nvSpPr>
          <p:cNvPr id="134" name="Shape 134"/>
          <p:cNvSpPr txBox="1"/>
          <p:nvPr>
            <p:ph idx="4294967295" type="body"/>
          </p:nvPr>
        </p:nvSpPr>
        <p:spPr>
          <a:xfrm>
            <a:off x="762000" y="1981200"/>
            <a:ext cx="8839199" cy="4114800"/>
          </a:xfrm>
          <a:prstGeom prst="rect">
            <a:avLst/>
          </a:prstGeom>
          <a:noFill/>
          <a:ln>
            <a:noFill/>
          </a:ln>
        </p:spPr>
        <p:txBody>
          <a:bodyPr anchorCtr="0" anchor="t" bIns="45700" lIns="45700" rIns="45700" tIns="45700">
            <a:noAutofit/>
          </a:bodyPr>
          <a:lstStyle/>
          <a:p>
            <a:pPr indent="-332613" lvl="0" marL="332613" marR="0" rtl="0" algn="l">
              <a:lnSpc>
                <a:spcPct val="90000"/>
              </a:lnSpc>
              <a:spcBef>
                <a:spcPts val="0"/>
              </a:spcBef>
              <a:spcAft>
                <a:spcPts val="0"/>
              </a:spcAft>
              <a:buClr>
                <a:srgbClr val="FFFFFF"/>
              </a:buClr>
              <a:buSzPct val="100592"/>
              <a:buFont typeface="Quattrocento"/>
              <a:buChar char="•"/>
            </a:pPr>
            <a:r>
              <a:rPr b="0" i="0" lang="en-US" sz="2716" u="none" cap="none" strike="noStrike">
                <a:solidFill>
                  <a:srgbClr val="FFFFFF"/>
                </a:solidFill>
                <a:latin typeface="Quattrocento"/>
                <a:ea typeface="Quattrocento"/>
                <a:cs typeface="Quattrocento"/>
                <a:sym typeface="Quattrocento"/>
              </a:rPr>
              <a:t>Renaissance</a:t>
            </a:r>
          </a:p>
          <a:p>
            <a:pPr indent="-232410" lvl="2" marL="1108710" marR="0" rtl="0" algn="l">
              <a:lnSpc>
                <a:spcPct val="90000"/>
              </a:lnSpc>
              <a:spcBef>
                <a:spcPts val="0"/>
              </a:spcBef>
              <a:spcAft>
                <a:spcPts val="0"/>
              </a:spcAft>
              <a:buClr>
                <a:srgbClr val="FFFFFF"/>
              </a:buClr>
              <a:buSzPct val="102105"/>
              <a:buFont typeface="Quattrocento"/>
              <a:buChar char="•"/>
            </a:pPr>
            <a:r>
              <a:rPr b="0" i="0" lang="en-US" sz="1940" u="none" cap="none" strike="noStrike">
                <a:solidFill>
                  <a:srgbClr val="FFFFFF"/>
                </a:solidFill>
                <a:latin typeface="Quattrocento"/>
                <a:ea typeface="Quattrocento"/>
                <a:cs typeface="Quattrocento"/>
                <a:sym typeface="Quattrocento"/>
              </a:rPr>
              <a:t>Period of Time in Euro History (1400-1600)</a:t>
            </a:r>
          </a:p>
          <a:p>
            <a:pPr indent="-232410" lvl="2" marL="1108710" marR="0" rtl="0" algn="l">
              <a:lnSpc>
                <a:spcPct val="90000"/>
              </a:lnSpc>
              <a:spcBef>
                <a:spcPts val="0"/>
              </a:spcBef>
              <a:spcAft>
                <a:spcPts val="0"/>
              </a:spcAft>
              <a:buClr>
                <a:srgbClr val="FFFFFF"/>
              </a:buClr>
              <a:buSzPct val="102105"/>
              <a:buFont typeface="Quattrocento"/>
              <a:buChar char="•"/>
            </a:pPr>
            <a:r>
              <a:rPr b="0" i="0" lang="en-US" sz="1940" u="none" cap="none" strike="noStrike">
                <a:solidFill>
                  <a:srgbClr val="FFFFFF"/>
                </a:solidFill>
                <a:latin typeface="Quattrocento"/>
                <a:ea typeface="Quattrocento"/>
                <a:cs typeface="Quattrocento"/>
                <a:sym typeface="Quattrocento"/>
              </a:rPr>
              <a:t>People paid more attention to the world around them..human achievement became more important.</a:t>
            </a:r>
          </a:p>
          <a:p>
            <a:pPr indent="-332613" lvl="0" marL="332613" marR="0" rtl="0" algn="l">
              <a:lnSpc>
                <a:spcPct val="90000"/>
              </a:lnSpc>
              <a:spcBef>
                <a:spcPts val="600"/>
              </a:spcBef>
              <a:spcAft>
                <a:spcPts val="0"/>
              </a:spcAft>
              <a:buClr>
                <a:srgbClr val="FFFFFF"/>
              </a:buClr>
              <a:buSzPct val="100592"/>
              <a:buFont typeface="Quattrocento"/>
              <a:buChar char="•"/>
            </a:pPr>
            <a:r>
              <a:rPr b="0" i="0" lang="en-US" sz="2716" u="none" cap="none" strike="noStrike">
                <a:solidFill>
                  <a:srgbClr val="FFFFFF"/>
                </a:solidFill>
                <a:latin typeface="Quattrocento"/>
                <a:ea typeface="Quattrocento"/>
                <a:cs typeface="Quattrocento"/>
                <a:sym typeface="Quattrocento"/>
              </a:rPr>
              <a:t>Crusades</a:t>
            </a:r>
          </a:p>
          <a:p>
            <a:pPr indent="-232410" lvl="2" marL="1108710" marR="0" rtl="0" algn="l">
              <a:lnSpc>
                <a:spcPct val="90000"/>
              </a:lnSpc>
              <a:spcBef>
                <a:spcPts val="0"/>
              </a:spcBef>
              <a:spcAft>
                <a:spcPts val="0"/>
              </a:spcAft>
              <a:buClr>
                <a:srgbClr val="FFFFFF"/>
              </a:buClr>
              <a:buSzPct val="102105"/>
              <a:buFont typeface="Quattrocento"/>
              <a:buChar char="•"/>
            </a:pPr>
            <a:r>
              <a:rPr b="0" i="0" lang="en-US" sz="1940" u="none" cap="none" strike="noStrike">
                <a:solidFill>
                  <a:srgbClr val="FFFFFF"/>
                </a:solidFill>
                <a:latin typeface="Quattrocento"/>
                <a:ea typeface="Quattrocento"/>
                <a:cs typeface="Quattrocento"/>
                <a:sym typeface="Quattrocento"/>
              </a:rPr>
              <a:t>Series of Military Expeditions to the Middle East (Spread Christianity)</a:t>
            </a:r>
          </a:p>
          <a:p>
            <a:pPr indent="-232410" lvl="2" marL="1108710" marR="0" rtl="0" algn="l">
              <a:lnSpc>
                <a:spcPct val="90000"/>
              </a:lnSpc>
              <a:spcBef>
                <a:spcPts val="0"/>
              </a:spcBef>
              <a:spcAft>
                <a:spcPts val="0"/>
              </a:spcAft>
              <a:buClr>
                <a:srgbClr val="FFFFFF"/>
              </a:buClr>
              <a:buSzPct val="102105"/>
              <a:buFont typeface="Quattrocento"/>
              <a:buChar char="•"/>
            </a:pPr>
            <a:r>
              <a:rPr b="0" i="0" lang="en-US" sz="1940" u="none" cap="none" strike="noStrike">
                <a:solidFill>
                  <a:srgbClr val="FFFFFF"/>
                </a:solidFill>
                <a:latin typeface="Quattrocento"/>
                <a:ea typeface="Quattrocento"/>
                <a:cs typeface="Quattrocento"/>
                <a:sym typeface="Quattrocento"/>
              </a:rPr>
              <a:t>Caused Europeans to increase trade with the Middle East…led to a strong desire for their goods and a need for an easier trade route.</a:t>
            </a:r>
          </a:p>
          <a:p>
            <a:pPr indent="-332613" lvl="0" marL="332613" marR="0" rtl="0" algn="l">
              <a:lnSpc>
                <a:spcPct val="90000"/>
              </a:lnSpc>
              <a:spcBef>
                <a:spcPts val="600"/>
              </a:spcBef>
              <a:spcAft>
                <a:spcPts val="0"/>
              </a:spcAft>
              <a:buClr>
                <a:srgbClr val="FFFFFF"/>
              </a:buClr>
              <a:buSzPct val="100592"/>
              <a:buFont typeface="Quattrocento"/>
              <a:buChar char="•"/>
            </a:pPr>
            <a:r>
              <a:rPr b="0" i="0" lang="en-US" sz="2716" u="none" cap="none" strike="noStrike">
                <a:solidFill>
                  <a:srgbClr val="FFFFFF"/>
                </a:solidFill>
                <a:latin typeface="Quattrocento"/>
                <a:ea typeface="Quattrocento"/>
                <a:cs typeface="Quattrocento"/>
                <a:sym typeface="Quattrocento"/>
              </a:rPr>
              <a:t>Reformation</a:t>
            </a:r>
          </a:p>
          <a:p>
            <a:pPr indent="-232410" lvl="2" marL="1108710" marR="0" rtl="0" algn="l">
              <a:lnSpc>
                <a:spcPct val="90000"/>
              </a:lnSpc>
              <a:spcBef>
                <a:spcPts val="0"/>
              </a:spcBef>
              <a:spcAft>
                <a:spcPts val="0"/>
              </a:spcAft>
              <a:buClr>
                <a:srgbClr val="FFFFFF"/>
              </a:buClr>
              <a:buSzPct val="102105"/>
              <a:buFont typeface="Quattrocento"/>
              <a:buChar char="•"/>
            </a:pPr>
            <a:r>
              <a:rPr b="0" i="0" lang="en-US" sz="1940" u="none" cap="none" strike="noStrike">
                <a:solidFill>
                  <a:srgbClr val="FFFFFF"/>
                </a:solidFill>
                <a:latin typeface="Quattrocento"/>
                <a:ea typeface="Quattrocento"/>
                <a:cs typeface="Quattrocento"/>
                <a:sym typeface="Quattrocento"/>
              </a:rPr>
              <a:t>Split in the Christian Church (Catholic vs Protestant)</a:t>
            </a:r>
          </a:p>
          <a:p>
            <a:pPr indent="-232410" lvl="2" marL="1108710" marR="0" rtl="0" algn="l">
              <a:lnSpc>
                <a:spcPct val="90000"/>
              </a:lnSpc>
              <a:spcBef>
                <a:spcPts val="0"/>
              </a:spcBef>
              <a:spcAft>
                <a:spcPts val="0"/>
              </a:spcAft>
              <a:buClr>
                <a:srgbClr val="FFFFFF"/>
              </a:buClr>
              <a:buSzPct val="102105"/>
              <a:buFont typeface="Quattrocento"/>
              <a:buChar char="•"/>
            </a:pPr>
            <a:r>
              <a:rPr b="0" i="0" lang="en-US" sz="1940" u="none" cap="none" strike="noStrike">
                <a:solidFill>
                  <a:srgbClr val="FFFFFF"/>
                </a:solidFill>
                <a:latin typeface="Quattrocento"/>
                <a:ea typeface="Quattrocento"/>
                <a:cs typeface="Quattrocento"/>
                <a:sym typeface="Quattrocento"/>
              </a:rPr>
              <a:t>Caused people to want to move away because of Religious Persecution</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idx="4294967295" type="title"/>
          </p:nvPr>
        </p:nvSpPr>
        <p:spPr>
          <a:xfrm>
            <a:off x="1143000" y="814387"/>
            <a:ext cx="7772400" cy="762001"/>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Reasons for Exploration</a:t>
            </a:r>
          </a:p>
        </p:txBody>
      </p:sp>
      <p:sp>
        <p:nvSpPr>
          <p:cNvPr id="140" name="Shape 140"/>
          <p:cNvSpPr txBox="1"/>
          <p:nvPr>
            <p:ph idx="4294967295" type="body"/>
          </p:nvPr>
        </p:nvSpPr>
        <p:spPr>
          <a:xfrm>
            <a:off x="1066800" y="1981200"/>
            <a:ext cx="8077199" cy="4114800"/>
          </a:xfrm>
          <a:prstGeom prst="rect">
            <a:avLst/>
          </a:prstGeom>
          <a:noFill/>
          <a:ln>
            <a:noFill/>
          </a:ln>
        </p:spPr>
        <p:txBody>
          <a:bodyPr anchorCtr="0" anchor="t" bIns="45700" lIns="45700" rIns="45700" tIns="45700">
            <a:noAutofit/>
          </a:bodyPr>
          <a:lstStyle/>
          <a:p>
            <a:pPr indent="-342900" lvl="0" marL="342900" marR="0" rtl="0" algn="l">
              <a:lnSpc>
                <a:spcPct val="90000"/>
              </a:lnSpc>
              <a:spcBef>
                <a:spcPts val="0"/>
              </a:spcBef>
              <a:spcAft>
                <a:spcPts val="0"/>
              </a:spcAft>
              <a:buClr>
                <a:srgbClr val="FFFFFF"/>
              </a:buClr>
              <a:buSzPct val="100000"/>
              <a:buFont typeface="Quattrocento"/>
              <a:buChar char="•"/>
            </a:pPr>
            <a:r>
              <a:rPr b="0" i="0" lang="en-US" sz="2400" u="none" cap="none" strike="noStrike">
                <a:solidFill>
                  <a:srgbClr val="FFFFFF"/>
                </a:solidFill>
                <a:latin typeface="Quattrocento"/>
                <a:ea typeface="Quattrocento"/>
                <a:cs typeface="Quattrocento"/>
                <a:sym typeface="Quattrocento"/>
              </a:rPr>
              <a:t>Growth of Commerce and Population</a:t>
            </a:r>
          </a:p>
          <a:p>
            <a:pPr indent="-228600" lvl="2" marL="1143000" marR="0" rtl="0" algn="l">
              <a:lnSpc>
                <a:spcPct val="90000"/>
              </a:lnSpc>
              <a:spcBef>
                <a:spcPts val="0"/>
              </a:spcBef>
              <a:spcAft>
                <a:spcPts val="0"/>
              </a:spcAft>
              <a:buClr>
                <a:srgbClr val="FFFFFF"/>
              </a:buClr>
              <a:buSzPct val="100000"/>
              <a:buFont typeface="Quattrocento"/>
              <a:buChar char="•"/>
            </a:pPr>
            <a:r>
              <a:rPr b="0" i="0" lang="en-US" sz="1800" u="none" cap="none" strike="noStrike">
                <a:solidFill>
                  <a:srgbClr val="FFFFFF"/>
                </a:solidFill>
                <a:latin typeface="Quattrocento"/>
                <a:ea typeface="Quattrocento"/>
                <a:cs typeface="Quattrocento"/>
                <a:sym typeface="Quattrocento"/>
              </a:rPr>
              <a:t>More people lived longer lives—a lot less land</a:t>
            </a:r>
          </a:p>
          <a:p>
            <a:pPr indent="-228600" lvl="2" marL="1143000" marR="0" rtl="0" algn="l">
              <a:lnSpc>
                <a:spcPct val="90000"/>
              </a:lnSpc>
              <a:spcBef>
                <a:spcPts val="0"/>
              </a:spcBef>
              <a:spcAft>
                <a:spcPts val="0"/>
              </a:spcAft>
              <a:buClr>
                <a:srgbClr val="FFFFFF"/>
              </a:buClr>
              <a:buSzPct val="100000"/>
              <a:buFont typeface="Quattrocento"/>
              <a:buChar char="•"/>
            </a:pPr>
            <a:r>
              <a:rPr b="0" i="0" lang="en-US" sz="1800" u="none" cap="none" strike="noStrike">
                <a:solidFill>
                  <a:srgbClr val="FFFFFF"/>
                </a:solidFill>
                <a:latin typeface="Quattrocento"/>
                <a:ea typeface="Quattrocento"/>
                <a:cs typeface="Quattrocento"/>
                <a:sym typeface="Quattrocento"/>
              </a:rPr>
              <a:t>More trade with Asia---more need for easy route</a:t>
            </a:r>
          </a:p>
          <a:p>
            <a:pPr indent="-342900" lvl="0" marL="342900" marR="0" rtl="0" algn="l">
              <a:lnSpc>
                <a:spcPct val="90000"/>
              </a:lnSpc>
              <a:spcBef>
                <a:spcPts val="500"/>
              </a:spcBef>
              <a:spcAft>
                <a:spcPts val="0"/>
              </a:spcAft>
              <a:buClr>
                <a:srgbClr val="FFFFFF"/>
              </a:buClr>
              <a:buSzPct val="100000"/>
              <a:buFont typeface="Quattrocento"/>
              <a:buChar char="•"/>
            </a:pPr>
            <a:r>
              <a:rPr b="0" i="0" lang="en-US" sz="2400" u="none" cap="none" strike="noStrike">
                <a:solidFill>
                  <a:srgbClr val="FFFFFF"/>
                </a:solidFill>
                <a:latin typeface="Quattrocento"/>
                <a:ea typeface="Quattrocento"/>
                <a:cs typeface="Quattrocento"/>
                <a:sym typeface="Quattrocento"/>
              </a:rPr>
              <a:t>Rise of Nations</a:t>
            </a:r>
          </a:p>
          <a:p>
            <a:pPr indent="-228600" lvl="2" marL="1143000" marR="0" rtl="0" algn="l">
              <a:lnSpc>
                <a:spcPct val="90000"/>
              </a:lnSpc>
              <a:spcBef>
                <a:spcPts val="0"/>
              </a:spcBef>
              <a:spcAft>
                <a:spcPts val="0"/>
              </a:spcAft>
              <a:buClr>
                <a:srgbClr val="FFFFFF"/>
              </a:buClr>
              <a:buSzPct val="100000"/>
              <a:buFont typeface="Quattrocento"/>
              <a:buChar char="•"/>
            </a:pPr>
            <a:r>
              <a:rPr b="0" i="0" lang="en-US" sz="1800" u="none" cap="none" strike="noStrike">
                <a:solidFill>
                  <a:srgbClr val="FFFFFF"/>
                </a:solidFill>
                <a:latin typeface="Quattrocento"/>
                <a:ea typeface="Quattrocento"/>
                <a:cs typeface="Quattrocento"/>
                <a:sym typeface="Quattrocento"/>
              </a:rPr>
              <a:t>Portugal, France, England, Spain</a:t>
            </a:r>
          </a:p>
          <a:p>
            <a:pPr indent="-228600" lvl="2" marL="1143000" marR="0" rtl="0" algn="l">
              <a:lnSpc>
                <a:spcPct val="90000"/>
              </a:lnSpc>
              <a:spcBef>
                <a:spcPts val="0"/>
              </a:spcBef>
              <a:spcAft>
                <a:spcPts val="0"/>
              </a:spcAft>
              <a:buClr>
                <a:srgbClr val="FFFFFF"/>
              </a:buClr>
              <a:buSzPct val="100000"/>
              <a:buFont typeface="Quattrocento"/>
              <a:buChar char="•"/>
            </a:pPr>
            <a:r>
              <a:rPr b="0" i="0" lang="en-US" sz="1800" u="none" cap="none" strike="noStrike">
                <a:solidFill>
                  <a:srgbClr val="FFFFFF"/>
                </a:solidFill>
                <a:latin typeface="Quattrocento"/>
                <a:ea typeface="Quattrocento"/>
                <a:cs typeface="Quattrocento"/>
                <a:sym typeface="Quattrocento"/>
              </a:rPr>
              <a:t>These nations all wanted to be more powerful, so they wanted to find easier ways to trade</a:t>
            </a:r>
          </a:p>
          <a:p>
            <a:pPr indent="-342900" lvl="0" marL="342900" marR="0" rtl="0" algn="l">
              <a:lnSpc>
                <a:spcPct val="90000"/>
              </a:lnSpc>
              <a:spcBef>
                <a:spcPts val="500"/>
              </a:spcBef>
              <a:spcAft>
                <a:spcPts val="0"/>
              </a:spcAft>
              <a:buClr>
                <a:srgbClr val="FFFFFF"/>
              </a:buClr>
              <a:buSzPct val="100000"/>
              <a:buFont typeface="Quattrocento"/>
              <a:buChar char="•"/>
            </a:pPr>
            <a:r>
              <a:rPr b="0" i="0" lang="en-US" sz="2400" u="none" cap="none" strike="noStrike">
                <a:solidFill>
                  <a:srgbClr val="FFFFFF"/>
                </a:solidFill>
                <a:latin typeface="Quattrocento"/>
                <a:ea typeface="Quattrocento"/>
                <a:cs typeface="Quattrocento"/>
                <a:sym typeface="Quattrocento"/>
              </a:rPr>
              <a:t>Renaissance</a:t>
            </a:r>
          </a:p>
          <a:p>
            <a:pPr indent="-342900" lvl="0" marL="342900" marR="0" rtl="0" algn="l">
              <a:lnSpc>
                <a:spcPct val="90000"/>
              </a:lnSpc>
              <a:spcBef>
                <a:spcPts val="500"/>
              </a:spcBef>
              <a:spcAft>
                <a:spcPts val="0"/>
              </a:spcAft>
              <a:buClr>
                <a:srgbClr val="FFFFFF"/>
              </a:buClr>
              <a:buSzPct val="100000"/>
              <a:buFont typeface="Quattrocento"/>
              <a:buChar char="•"/>
            </a:pPr>
            <a:r>
              <a:rPr b="0" i="0" lang="en-US" sz="2400" u="none" cap="none" strike="noStrike">
                <a:solidFill>
                  <a:srgbClr val="FFFFFF"/>
                </a:solidFill>
                <a:latin typeface="Quattrocento"/>
                <a:ea typeface="Quattrocento"/>
                <a:cs typeface="Quattrocento"/>
                <a:sym typeface="Quattrocento"/>
              </a:rPr>
              <a:t>Sailing Technology</a:t>
            </a:r>
          </a:p>
          <a:p>
            <a:pPr indent="-228600" lvl="2" marL="1143000" marR="0" rtl="0" algn="l">
              <a:lnSpc>
                <a:spcPct val="90000"/>
              </a:lnSpc>
              <a:spcBef>
                <a:spcPts val="0"/>
              </a:spcBef>
              <a:spcAft>
                <a:spcPts val="0"/>
              </a:spcAft>
              <a:buClr>
                <a:srgbClr val="FFFFFF"/>
              </a:buClr>
              <a:buSzPct val="100000"/>
              <a:buFont typeface="Quattrocento"/>
              <a:buChar char="•"/>
            </a:pPr>
            <a:r>
              <a:rPr b="0" i="0" lang="en-US" sz="1800" u="none" cap="none" strike="noStrike">
                <a:solidFill>
                  <a:srgbClr val="FFFFFF"/>
                </a:solidFill>
                <a:latin typeface="Quattrocento"/>
                <a:ea typeface="Quattrocento"/>
                <a:cs typeface="Quattrocento"/>
                <a:sym typeface="Quattrocento"/>
              </a:rPr>
              <a:t>Compass and Astrolabe made it easier to travel around the world.</a:t>
            </a:r>
          </a:p>
          <a:p>
            <a:pPr indent="-228600" lvl="2" marL="1143000" marR="0" rtl="0" algn="l">
              <a:lnSpc>
                <a:spcPct val="90000"/>
              </a:lnSpc>
              <a:spcBef>
                <a:spcPts val="0"/>
              </a:spcBef>
              <a:spcAft>
                <a:spcPts val="0"/>
              </a:spcAft>
              <a:buClr>
                <a:srgbClr val="FFFFFF"/>
              </a:buClr>
              <a:buSzPct val="100000"/>
              <a:buFont typeface="Quattrocento"/>
              <a:buChar char="•"/>
            </a:pPr>
            <a:r>
              <a:rPr b="0" i="0" lang="en-US" sz="1800" u="none" cap="none" strike="noStrike">
                <a:solidFill>
                  <a:srgbClr val="FFFFFF"/>
                </a:solidFill>
                <a:latin typeface="Quattrocento"/>
                <a:ea typeface="Quattrocento"/>
                <a:cs typeface="Quattrocento"/>
                <a:sym typeface="Quattrocento"/>
              </a:rPr>
              <a:t>Able to sail against the wind</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pic>
        <p:nvPicPr>
          <p:cNvPr descr="http://www.uoregon.edu/~kimball/images/1492.discovery-CWA156.jpg" id="145" name="Shape 145"/>
          <p:cNvPicPr preferRelativeResize="0"/>
          <p:nvPr/>
        </p:nvPicPr>
        <p:blipFill rotWithShape="1">
          <a:blip r:embed="rId3">
            <a:alphaModFix/>
          </a:blip>
          <a:srcRect b="0" l="0" r="0" t="0"/>
          <a:stretch/>
        </p:blipFill>
        <p:spPr>
          <a:xfrm>
            <a:off x="109536" y="39686"/>
            <a:ext cx="8926513" cy="6778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idx="4294967295" type="title"/>
          </p:nvPr>
        </p:nvSpPr>
        <p:spPr>
          <a:xfrm>
            <a:off x="1143000" y="144461"/>
            <a:ext cx="7772400" cy="1431925"/>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Christopher Columbus</a:t>
            </a:r>
          </a:p>
        </p:txBody>
      </p:sp>
      <p:sp>
        <p:nvSpPr>
          <p:cNvPr id="151" name="Shape 151"/>
          <p:cNvSpPr txBox="1"/>
          <p:nvPr>
            <p:ph idx="4294967295" type="body"/>
          </p:nvPr>
        </p:nvSpPr>
        <p:spPr>
          <a:xfrm>
            <a:off x="264725" y="1727500"/>
            <a:ext cx="8526300" cy="1780200"/>
          </a:xfrm>
          <a:prstGeom prst="rect">
            <a:avLst/>
          </a:prstGeom>
          <a:noFill/>
          <a:ln>
            <a:noFill/>
          </a:ln>
        </p:spPr>
        <p:txBody>
          <a:bodyPr anchorCtr="0" anchor="t" bIns="45700" lIns="45700" rIns="45700" tIns="45700">
            <a:noAutofit/>
          </a:bodyPr>
          <a:lstStyle/>
          <a:p>
            <a:pPr indent="-342900" lvl="0" marL="342900" marR="0" rtl="0" algn="l">
              <a:lnSpc>
                <a:spcPct val="100000"/>
              </a:lnSpc>
              <a:spcBef>
                <a:spcPts val="0"/>
              </a:spcBef>
              <a:spcAft>
                <a:spcPts val="0"/>
              </a:spcAft>
              <a:buClr>
                <a:srgbClr val="FFFFFF"/>
              </a:buClr>
              <a:buSzPct val="100000"/>
              <a:buFont typeface="Quattrocento"/>
              <a:buChar char="•"/>
            </a:pPr>
            <a:r>
              <a:rPr b="0" i="0" lang="en-US" sz="2400" u="none" cap="none" strike="noStrike">
                <a:solidFill>
                  <a:srgbClr val="FFFFFF"/>
                </a:solidFill>
                <a:latin typeface="Quattrocento"/>
                <a:ea typeface="Quattrocento"/>
                <a:cs typeface="Quattrocento"/>
                <a:sym typeface="Quattrocento"/>
              </a:rPr>
              <a:t>Was from Italy but sailed for Spain</a:t>
            </a:r>
          </a:p>
          <a:p>
            <a:pPr indent="-342900" lvl="0" marL="342900" marR="0" rtl="0" algn="l">
              <a:lnSpc>
                <a:spcPct val="100000"/>
              </a:lnSpc>
              <a:spcBef>
                <a:spcPts val="500"/>
              </a:spcBef>
              <a:spcAft>
                <a:spcPts val="0"/>
              </a:spcAft>
              <a:buClr>
                <a:srgbClr val="FFFFFF"/>
              </a:buClr>
              <a:buSzPct val="100000"/>
              <a:buFont typeface="Quattrocento"/>
              <a:buChar char="•"/>
            </a:pPr>
            <a:r>
              <a:rPr b="0" i="0" lang="en-US" sz="2400" u="none" cap="none" strike="noStrike">
                <a:solidFill>
                  <a:srgbClr val="FFFFFF"/>
                </a:solidFill>
                <a:latin typeface="Quattrocento"/>
                <a:ea typeface="Quattrocento"/>
                <a:cs typeface="Quattrocento"/>
                <a:sym typeface="Quattrocento"/>
              </a:rPr>
              <a:t>Aiming for Asia by sailing West…but landed in the West Indies.</a:t>
            </a:r>
          </a:p>
          <a:p>
            <a:pPr indent="-342900" lvl="0" marL="342900" marR="0" rtl="0" algn="l">
              <a:lnSpc>
                <a:spcPct val="100000"/>
              </a:lnSpc>
              <a:spcBef>
                <a:spcPts val="500"/>
              </a:spcBef>
              <a:spcAft>
                <a:spcPts val="0"/>
              </a:spcAft>
              <a:buClr>
                <a:srgbClr val="FFFFFF"/>
              </a:buClr>
              <a:buSzPct val="100000"/>
              <a:buFont typeface="Quattrocento"/>
              <a:buChar char="•"/>
            </a:pPr>
            <a:r>
              <a:rPr b="0" i="0" lang="en-US" sz="2400" u="none" cap="none" strike="noStrike">
                <a:solidFill>
                  <a:srgbClr val="FFFFFF"/>
                </a:solidFill>
                <a:latin typeface="Quattrocento"/>
                <a:ea typeface="Quattrocento"/>
                <a:cs typeface="Quattrocento"/>
                <a:sym typeface="Quattrocento"/>
              </a:rPr>
              <a:t>1492—first trip</a:t>
            </a:r>
            <a:r>
              <a:rPr b="0" i="0" lang="en-US" sz="2400" u="sng" cap="none" strike="noStrike">
                <a:solidFill>
                  <a:schemeClr val="hlink"/>
                </a:solidFill>
                <a:latin typeface="Arial"/>
                <a:ea typeface="Arial"/>
                <a:cs typeface="Arial"/>
                <a:sym typeface="Arial"/>
                <a:hlinkClick r:id="rId3"/>
              </a:rPr>
              <a:t> </a:t>
            </a:r>
          </a:p>
          <a:p>
            <a:pPr indent="-342900" lvl="0" marL="342900" marR="0" rtl="0" algn="l">
              <a:lnSpc>
                <a:spcPct val="100000"/>
              </a:lnSpc>
              <a:spcBef>
                <a:spcPts val="500"/>
              </a:spcBef>
              <a:spcAft>
                <a:spcPts val="0"/>
              </a:spcAft>
              <a:buClr>
                <a:srgbClr val="FFFFFF"/>
              </a:buClr>
              <a:buSzPct val="100000"/>
              <a:buFont typeface="Quattrocento"/>
              <a:buChar char="•"/>
            </a:pPr>
            <a:r>
              <a:rPr b="0" i="0" lang="en-US" sz="2400" u="none" cap="none" strike="noStrike">
                <a:solidFill>
                  <a:srgbClr val="FFFFFF"/>
                </a:solidFill>
                <a:latin typeface="Quattrocento"/>
                <a:ea typeface="Quattrocento"/>
                <a:cs typeface="Quattrocento"/>
                <a:sym typeface="Quattrocento"/>
              </a:rPr>
              <a:t>Started European trade with the Indies</a:t>
            </a:r>
          </a:p>
          <a:p>
            <a:pPr indent="-342900" lvl="0" marL="342900" marR="0" rtl="0" algn="l">
              <a:lnSpc>
                <a:spcPct val="100000"/>
              </a:lnSpc>
              <a:spcBef>
                <a:spcPts val="500"/>
              </a:spcBef>
              <a:spcAft>
                <a:spcPts val="0"/>
              </a:spcAft>
              <a:buClr>
                <a:srgbClr val="FFFFFF"/>
              </a:buClr>
              <a:buSzPct val="100000"/>
              <a:buFont typeface="Quattrocento"/>
              <a:buChar char="•"/>
            </a:pPr>
            <a:r>
              <a:rPr b="0" i="0" lang="en-US" sz="2400" u="none" cap="none" strike="noStrike">
                <a:solidFill>
                  <a:srgbClr val="FFFFFF"/>
                </a:solidFill>
                <a:latin typeface="Quattrocento"/>
                <a:ea typeface="Quattrocento"/>
                <a:cs typeface="Quattrocento"/>
                <a:sym typeface="Quattrocento"/>
              </a:rPr>
              <a:t>Hero or Villain? - Read Excerpt from “Lies” </a:t>
            </a:r>
          </a:p>
        </p:txBody>
      </p:sp>
      <p:pic>
        <p:nvPicPr>
          <p:cNvPr descr="http://themasterstable.files.wordpress.com/2008/10/christopher-columbus.jpg" id="152" name="Shape 152"/>
          <p:cNvPicPr preferRelativeResize="0"/>
          <p:nvPr/>
        </p:nvPicPr>
        <p:blipFill rotWithShape="1">
          <a:blip r:embed="rId4">
            <a:alphaModFix/>
          </a:blip>
          <a:srcRect b="0" l="0" r="0" t="0"/>
          <a:stretch/>
        </p:blipFill>
        <p:spPr>
          <a:xfrm>
            <a:off x="6331300" y="4348225"/>
            <a:ext cx="2360400" cy="2347200"/>
          </a:xfrm>
          <a:prstGeom prst="rect">
            <a:avLst/>
          </a:prstGeom>
          <a:noFill/>
          <a:ln>
            <a:noFill/>
          </a:ln>
        </p:spPr>
      </p:pic>
      <p:pic>
        <p:nvPicPr>
          <p:cNvPr descr="http://www.rootsweb.ancestry.com/~coacdar/member_page/Columbus_Ship.jpg" id="153" name="Shape 153"/>
          <p:cNvPicPr preferRelativeResize="0"/>
          <p:nvPr/>
        </p:nvPicPr>
        <p:blipFill rotWithShape="1">
          <a:blip r:embed="rId5">
            <a:alphaModFix/>
          </a:blip>
          <a:srcRect b="0" l="0" r="0" t="0"/>
          <a:stretch/>
        </p:blipFill>
        <p:spPr>
          <a:xfrm>
            <a:off x="364450" y="4536075"/>
            <a:ext cx="2668800" cy="2089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idx="4294967295" type="title"/>
          </p:nvPr>
        </p:nvSpPr>
        <p:spPr>
          <a:xfrm>
            <a:off x="762000" y="814387"/>
            <a:ext cx="8381999" cy="762001"/>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Columbus…hero or villain?</a:t>
            </a:r>
          </a:p>
        </p:txBody>
      </p:sp>
      <p:sp>
        <p:nvSpPr>
          <p:cNvPr id="159" name="Shape 159"/>
          <p:cNvSpPr txBox="1"/>
          <p:nvPr>
            <p:ph idx="4294967295" type="body"/>
          </p:nvPr>
        </p:nvSpPr>
        <p:spPr>
          <a:xfrm>
            <a:off x="1066800" y="1981200"/>
            <a:ext cx="7848599" cy="4114800"/>
          </a:xfrm>
          <a:prstGeom prst="rect">
            <a:avLst/>
          </a:prstGeom>
          <a:noFill/>
          <a:ln>
            <a:noFill/>
          </a:ln>
        </p:spPr>
        <p:txBody>
          <a:bodyPr anchorCtr="0" anchor="t" bIns="45700" lIns="45700" rIns="45700" tIns="45700">
            <a:noAutofit/>
          </a:bodyPr>
          <a:lstStyle/>
          <a:p>
            <a:pPr indent="-342900" lvl="0" marL="342900" marR="0" rtl="0" algn="l">
              <a:lnSpc>
                <a:spcPct val="100000"/>
              </a:lnSpc>
              <a:spcBef>
                <a:spcPts val="0"/>
              </a:spcBef>
              <a:spcAft>
                <a:spcPts val="0"/>
              </a:spcAft>
              <a:buClr>
                <a:srgbClr val="FFFFFF"/>
              </a:buClr>
              <a:buSzPct val="100000"/>
              <a:buFont typeface="Quattrocento"/>
              <a:buChar char="•"/>
            </a:pPr>
            <a:r>
              <a:rPr b="0" i="0" lang="en-US" sz="2800" u="none" cap="none" strike="noStrike">
                <a:solidFill>
                  <a:srgbClr val="FFFFFF"/>
                </a:solidFill>
                <a:latin typeface="Quattrocento"/>
                <a:ea typeface="Quattrocento"/>
                <a:cs typeface="Quattrocento"/>
                <a:sym typeface="Quattrocento"/>
              </a:rPr>
              <a:t>Hero</a:t>
            </a:r>
          </a:p>
          <a:p>
            <a:pPr indent="-228600" lvl="2" marL="1143000" marR="0" rtl="0" algn="l">
              <a:lnSpc>
                <a:spcPct val="10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Explored the West Indies</a:t>
            </a:r>
          </a:p>
          <a:p>
            <a:pPr indent="-228600" lvl="2" marL="1143000" marR="0" rtl="0" algn="l">
              <a:lnSpc>
                <a:spcPct val="10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Started Colonization</a:t>
            </a:r>
          </a:p>
          <a:p>
            <a:pPr indent="-228600" lvl="2" marL="1143000" marR="0" rtl="0" algn="l">
              <a:lnSpc>
                <a:spcPct val="10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Started Trading with Africa/Europe/N America</a:t>
            </a:r>
          </a:p>
          <a:p>
            <a:pPr indent="-342900" lvl="0" marL="342900" marR="0" rtl="0" algn="l">
              <a:lnSpc>
                <a:spcPct val="100000"/>
              </a:lnSpc>
              <a:spcBef>
                <a:spcPts val="600"/>
              </a:spcBef>
              <a:spcAft>
                <a:spcPts val="0"/>
              </a:spcAft>
              <a:buClr>
                <a:srgbClr val="FFFFFF"/>
              </a:buClr>
              <a:buSzPct val="100000"/>
              <a:buFont typeface="Quattrocento"/>
              <a:buChar char="•"/>
            </a:pPr>
            <a:r>
              <a:rPr b="0" i="0" lang="en-US" sz="2800" u="none" cap="none" strike="noStrike">
                <a:solidFill>
                  <a:srgbClr val="FFFFFF"/>
                </a:solidFill>
                <a:latin typeface="Quattrocento"/>
                <a:ea typeface="Quattrocento"/>
                <a:cs typeface="Quattrocento"/>
                <a:sym typeface="Quattrocento"/>
              </a:rPr>
              <a:t>Villain</a:t>
            </a:r>
          </a:p>
          <a:p>
            <a:pPr indent="-228600" lvl="2" marL="1143000" marR="0" rtl="0" algn="l">
              <a:lnSpc>
                <a:spcPct val="10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Started Colonization</a:t>
            </a:r>
          </a:p>
          <a:p>
            <a:pPr indent="-228600" lvl="2" marL="1143000" marR="0" rtl="0" algn="l">
              <a:lnSpc>
                <a:spcPct val="10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Greedy—Killed and Controlled the Natives</a:t>
            </a:r>
          </a:p>
          <a:p>
            <a:pPr indent="-228600" lvl="2" marL="1143000" marR="0" rtl="0" algn="l">
              <a:lnSpc>
                <a:spcPct val="10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Slavery—natives then Africans</a:t>
            </a:r>
          </a:p>
          <a:p>
            <a:pPr indent="-228600" lvl="2" marL="1143000" marR="0" rtl="0" algn="l">
              <a:lnSpc>
                <a:spcPct val="10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Killed Thousands by disease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idx="4294967295" type="title"/>
          </p:nvPr>
        </p:nvSpPr>
        <p:spPr>
          <a:xfrm>
            <a:off x="1143000" y="814387"/>
            <a:ext cx="8001000" cy="762001"/>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Leading Towards Slavery</a:t>
            </a:r>
          </a:p>
        </p:txBody>
      </p:sp>
      <p:sp>
        <p:nvSpPr>
          <p:cNvPr id="165" name="Shape 165"/>
          <p:cNvSpPr txBox="1"/>
          <p:nvPr>
            <p:ph idx="4294967295" type="body"/>
          </p:nvPr>
        </p:nvSpPr>
        <p:spPr>
          <a:xfrm>
            <a:off x="1066800" y="1981200"/>
            <a:ext cx="7848599" cy="4114800"/>
          </a:xfrm>
          <a:prstGeom prst="rect">
            <a:avLst/>
          </a:prstGeom>
          <a:noFill/>
          <a:ln>
            <a:noFill/>
          </a:ln>
        </p:spPr>
        <p:txBody>
          <a:bodyPr anchorCtr="0" anchor="t" bIns="45700" lIns="45700" rIns="45700" tIns="45700">
            <a:noAutofit/>
          </a:bodyPr>
          <a:lstStyle/>
          <a:p>
            <a:pPr indent="-342900" lvl="0" marL="342900" marR="0" rtl="0" algn="l">
              <a:lnSpc>
                <a:spcPct val="90000"/>
              </a:lnSpc>
              <a:spcBef>
                <a:spcPts val="0"/>
              </a:spcBef>
              <a:spcAft>
                <a:spcPts val="0"/>
              </a:spcAft>
              <a:buClr>
                <a:srgbClr val="FFFFFF"/>
              </a:buClr>
              <a:buSzPct val="100000"/>
              <a:buFont typeface="Quattrocento"/>
              <a:buChar char="•"/>
            </a:pPr>
            <a:r>
              <a:rPr b="0" i="0" lang="en-US" sz="3200" u="none" cap="none" strike="noStrike">
                <a:solidFill>
                  <a:srgbClr val="FFFFFF"/>
                </a:solidFill>
                <a:latin typeface="Quattrocento"/>
                <a:ea typeface="Quattrocento"/>
                <a:cs typeface="Quattrocento"/>
                <a:sym typeface="Quattrocento"/>
              </a:rPr>
              <a:t>Spanish first enslaved the Natives…Natives worked until they died or ran away.</a:t>
            </a:r>
          </a:p>
          <a:p>
            <a:pPr indent="-342900" lvl="0" marL="342900" marR="0" rtl="0" algn="l">
              <a:lnSpc>
                <a:spcPct val="90000"/>
              </a:lnSpc>
              <a:spcBef>
                <a:spcPts val="700"/>
              </a:spcBef>
              <a:spcAft>
                <a:spcPts val="0"/>
              </a:spcAft>
              <a:buClr>
                <a:srgbClr val="FFFFFF"/>
              </a:buClr>
              <a:buSzPct val="100000"/>
              <a:buFont typeface="Quattrocento"/>
              <a:buChar char="•"/>
            </a:pPr>
            <a:r>
              <a:rPr b="0" i="0" lang="en-US" sz="3200" u="none" cap="none" strike="noStrike">
                <a:solidFill>
                  <a:srgbClr val="FFFFFF"/>
                </a:solidFill>
                <a:latin typeface="Quattrocento"/>
                <a:ea typeface="Quattrocento"/>
                <a:cs typeface="Quattrocento"/>
                <a:sym typeface="Quattrocento"/>
              </a:rPr>
              <a:t>Then African Slaves were used when the Natives died.</a:t>
            </a:r>
          </a:p>
          <a:p>
            <a:pPr indent="-342900" lvl="0" marL="342900" marR="0" rtl="0" algn="l">
              <a:lnSpc>
                <a:spcPct val="90000"/>
              </a:lnSpc>
              <a:spcBef>
                <a:spcPts val="700"/>
              </a:spcBef>
              <a:spcAft>
                <a:spcPts val="0"/>
              </a:spcAft>
              <a:buClr>
                <a:srgbClr val="FFFFFF"/>
              </a:buClr>
              <a:buSzPct val="100000"/>
              <a:buFont typeface="Quattrocento"/>
              <a:buChar char="•"/>
            </a:pPr>
            <a:r>
              <a:rPr b="0" i="0" lang="en-US" sz="3200" u="none" cap="none" strike="noStrike">
                <a:solidFill>
                  <a:srgbClr val="FFFFFF"/>
                </a:solidFill>
                <a:latin typeface="Quattrocento"/>
                <a:ea typeface="Quattrocento"/>
                <a:cs typeface="Quattrocento"/>
                <a:sym typeface="Quattrocento"/>
              </a:rPr>
              <a:t>Slave trade brought big money</a:t>
            </a:r>
          </a:p>
          <a:p>
            <a:pPr indent="-228600" lvl="2" marL="1143000" marR="0" rtl="0" algn="l">
              <a:lnSpc>
                <a:spcPct val="90000"/>
              </a:lnSpc>
              <a:spcBef>
                <a:spcPts val="0"/>
              </a:spcBef>
              <a:spcAft>
                <a:spcPts val="0"/>
              </a:spcAft>
              <a:buClr>
                <a:srgbClr val="FFFFFF"/>
              </a:buClr>
              <a:buSzPct val="100000"/>
              <a:buFont typeface="Quattrocento"/>
              <a:buChar char="•"/>
            </a:pPr>
            <a:r>
              <a:rPr b="0" i="0" lang="en-US" sz="2400" u="none" cap="none" strike="noStrike">
                <a:solidFill>
                  <a:srgbClr val="FFFFFF"/>
                </a:solidFill>
                <a:latin typeface="Quattrocento"/>
                <a:ea typeface="Quattrocento"/>
                <a:cs typeface="Quattrocento"/>
                <a:sym typeface="Quattrocento"/>
              </a:rPr>
              <a:t>Trade slaves for spices and sugars</a:t>
            </a:r>
          </a:p>
          <a:p>
            <a:pPr indent="-342900" lvl="0" marL="342900" marR="0" rtl="0" algn="l">
              <a:lnSpc>
                <a:spcPct val="90000"/>
              </a:lnSpc>
              <a:spcBef>
                <a:spcPts val="700"/>
              </a:spcBef>
              <a:spcAft>
                <a:spcPts val="0"/>
              </a:spcAft>
              <a:buClr>
                <a:srgbClr val="FFFFFF"/>
              </a:buClr>
              <a:buSzPct val="100000"/>
              <a:buFont typeface="Quattrocento"/>
              <a:buChar char="•"/>
            </a:pPr>
            <a:r>
              <a:rPr b="0" i="0" lang="en-US" sz="3200" u="none" cap="none" strike="noStrike">
                <a:solidFill>
                  <a:srgbClr val="FFFFFF"/>
                </a:solidFill>
                <a:latin typeface="Quattrocento"/>
                <a:ea typeface="Quattrocento"/>
                <a:cs typeface="Quattrocento"/>
                <a:sym typeface="Quattrocento"/>
              </a:rPr>
              <a:t>Encomienda</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idx="4294967295" type="title"/>
          </p:nvPr>
        </p:nvSpPr>
        <p:spPr>
          <a:xfrm>
            <a:off x="1143000" y="814387"/>
            <a:ext cx="7772400" cy="762001"/>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Resisting the Spanish</a:t>
            </a:r>
          </a:p>
        </p:txBody>
      </p:sp>
      <p:sp>
        <p:nvSpPr>
          <p:cNvPr id="171" name="Shape 171"/>
          <p:cNvSpPr txBox="1"/>
          <p:nvPr>
            <p:ph idx="4294967295" type="body"/>
          </p:nvPr>
        </p:nvSpPr>
        <p:spPr>
          <a:xfrm>
            <a:off x="1066800" y="1981200"/>
            <a:ext cx="7848599" cy="4114800"/>
          </a:xfrm>
          <a:prstGeom prst="rect">
            <a:avLst/>
          </a:prstGeom>
          <a:noFill/>
          <a:ln>
            <a:noFill/>
          </a:ln>
        </p:spPr>
        <p:txBody>
          <a:bodyPr anchorCtr="0" anchor="t" bIns="45700" lIns="45700" rIns="45700" tIns="45700">
            <a:noAutofit/>
          </a:bodyPr>
          <a:lstStyle/>
          <a:p>
            <a:pPr indent="-342900" lvl="0" marL="342900" marR="0" rtl="0" algn="l">
              <a:lnSpc>
                <a:spcPct val="90000"/>
              </a:lnSpc>
              <a:spcBef>
                <a:spcPts val="0"/>
              </a:spcBef>
              <a:spcAft>
                <a:spcPts val="0"/>
              </a:spcAft>
              <a:buClr>
                <a:srgbClr val="FFFFFF"/>
              </a:buClr>
              <a:buSzPct val="100000"/>
              <a:buFont typeface="Quattrocento"/>
              <a:buChar char="•"/>
            </a:pPr>
            <a:r>
              <a:rPr b="0" i="0" lang="en-US" sz="3200" u="none" cap="none" strike="noStrike">
                <a:solidFill>
                  <a:srgbClr val="FFFFFF"/>
                </a:solidFill>
                <a:latin typeface="Quattrocento"/>
                <a:ea typeface="Quattrocento"/>
                <a:cs typeface="Quattrocento"/>
                <a:sym typeface="Quattrocento"/>
              </a:rPr>
              <a:t>Best option was to move away.</a:t>
            </a:r>
          </a:p>
          <a:p>
            <a:pPr indent="-342900" lvl="0" marL="342900" marR="0" rtl="0" algn="l">
              <a:lnSpc>
                <a:spcPct val="90000"/>
              </a:lnSpc>
              <a:spcBef>
                <a:spcPts val="700"/>
              </a:spcBef>
              <a:spcAft>
                <a:spcPts val="0"/>
              </a:spcAft>
              <a:buClr>
                <a:srgbClr val="FFFFFF"/>
              </a:buClr>
              <a:buSzPct val="100000"/>
              <a:buFont typeface="Quattrocento"/>
              <a:buChar char="•"/>
            </a:pPr>
            <a:r>
              <a:rPr b="0" i="0" lang="en-US" sz="3200" u="none" cap="none" strike="noStrike">
                <a:solidFill>
                  <a:srgbClr val="FFFFFF"/>
                </a:solidFill>
                <a:latin typeface="Quattrocento"/>
                <a:ea typeface="Quattrocento"/>
                <a:cs typeface="Quattrocento"/>
                <a:sym typeface="Quattrocento"/>
              </a:rPr>
              <a:t>Some natives tried to fight back in protest, very rarely was this successful.</a:t>
            </a:r>
          </a:p>
          <a:p>
            <a:pPr indent="-342900" lvl="0" marL="342900" marR="0" rtl="0" algn="l">
              <a:lnSpc>
                <a:spcPct val="90000"/>
              </a:lnSpc>
              <a:spcBef>
                <a:spcPts val="700"/>
              </a:spcBef>
              <a:spcAft>
                <a:spcPts val="0"/>
              </a:spcAft>
              <a:buClr>
                <a:srgbClr val="FFFFFF"/>
              </a:buClr>
              <a:buSzPct val="100000"/>
              <a:buFont typeface="Quattrocento"/>
              <a:buChar char="•"/>
            </a:pPr>
            <a:r>
              <a:rPr b="0" i="0" lang="en-US" sz="3200" u="none" cap="none" strike="noStrike">
                <a:solidFill>
                  <a:srgbClr val="FFFFFF"/>
                </a:solidFill>
                <a:latin typeface="Quattrocento"/>
                <a:ea typeface="Quattrocento"/>
                <a:cs typeface="Quattrocento"/>
                <a:sym typeface="Quattrocento"/>
              </a:rPr>
              <a:t>Spanish were “supposed” to try to convert the Natives, in reality they used them to look for gold that was not available.</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idx="4294967295" type="title"/>
          </p:nvPr>
        </p:nvSpPr>
        <p:spPr>
          <a:xfrm>
            <a:off x="1143000" y="814387"/>
            <a:ext cx="7772400" cy="762001"/>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Juan Ponce De Leon</a:t>
            </a:r>
          </a:p>
        </p:txBody>
      </p:sp>
      <p:sp>
        <p:nvSpPr>
          <p:cNvPr id="177" name="Shape 177"/>
          <p:cNvSpPr txBox="1"/>
          <p:nvPr>
            <p:ph idx="4294967295" type="body"/>
          </p:nvPr>
        </p:nvSpPr>
        <p:spPr>
          <a:xfrm>
            <a:off x="1066800" y="1981200"/>
            <a:ext cx="3848099" cy="4114800"/>
          </a:xfrm>
          <a:prstGeom prst="rect">
            <a:avLst/>
          </a:prstGeom>
          <a:noFill/>
          <a:ln>
            <a:noFill/>
          </a:ln>
        </p:spPr>
        <p:txBody>
          <a:bodyPr anchorCtr="0" anchor="t" bIns="45700" lIns="45700" rIns="45700" tIns="45700">
            <a:noAutofit/>
          </a:bodyPr>
          <a:lstStyle/>
          <a:p>
            <a:pPr indent="-342900" lvl="0" marL="342900" marR="0" rtl="0" algn="l">
              <a:lnSpc>
                <a:spcPct val="100000"/>
              </a:lnSpc>
              <a:spcBef>
                <a:spcPts val="0"/>
              </a:spcBef>
              <a:spcAft>
                <a:spcPts val="0"/>
              </a:spcAft>
              <a:buClr>
                <a:srgbClr val="FFFFFF"/>
              </a:buClr>
              <a:buSzPct val="100000"/>
              <a:buFont typeface="Quattrocento"/>
              <a:buChar char="•"/>
            </a:pPr>
            <a:r>
              <a:rPr b="0" i="0" lang="en-US" sz="2800" u="none" cap="none" strike="noStrike">
                <a:solidFill>
                  <a:srgbClr val="FFFFFF"/>
                </a:solidFill>
                <a:latin typeface="Quattrocento"/>
                <a:ea typeface="Quattrocento"/>
                <a:cs typeface="Quattrocento"/>
                <a:sym typeface="Quattrocento"/>
              </a:rPr>
              <a:t>Spanish Explorer</a:t>
            </a:r>
          </a:p>
          <a:p>
            <a:pPr indent="-342900" lvl="0" marL="342900" marR="0" rtl="0" algn="l">
              <a:lnSpc>
                <a:spcPct val="100000"/>
              </a:lnSpc>
              <a:spcBef>
                <a:spcPts val="600"/>
              </a:spcBef>
              <a:spcAft>
                <a:spcPts val="0"/>
              </a:spcAft>
              <a:buClr>
                <a:srgbClr val="FFFFFF"/>
              </a:buClr>
              <a:buSzPct val="100000"/>
              <a:buFont typeface="Quattrocento"/>
              <a:buChar char="•"/>
            </a:pPr>
            <a:r>
              <a:rPr b="0" i="0" lang="en-US" sz="2800" u="none" cap="none" strike="noStrike">
                <a:solidFill>
                  <a:srgbClr val="FFFFFF"/>
                </a:solidFill>
                <a:latin typeface="Quattrocento"/>
                <a:ea typeface="Quattrocento"/>
                <a:cs typeface="Quattrocento"/>
                <a:sym typeface="Quattrocento"/>
              </a:rPr>
              <a:t>Sailed to the American SE (Florida) around 1513.</a:t>
            </a:r>
          </a:p>
          <a:p>
            <a:pPr indent="-342900" lvl="0" marL="342900" marR="0" rtl="0" algn="l">
              <a:lnSpc>
                <a:spcPct val="100000"/>
              </a:lnSpc>
              <a:spcBef>
                <a:spcPts val="600"/>
              </a:spcBef>
              <a:spcAft>
                <a:spcPts val="0"/>
              </a:spcAft>
              <a:buClr>
                <a:srgbClr val="FFFFFF"/>
              </a:buClr>
              <a:buSzPct val="100000"/>
              <a:buFont typeface="Quattrocento"/>
              <a:buChar char="•"/>
            </a:pPr>
            <a:r>
              <a:rPr b="0" i="0" lang="en-US" sz="2800" u="none" cap="none" strike="noStrike">
                <a:solidFill>
                  <a:srgbClr val="FFFFFF"/>
                </a:solidFill>
                <a:latin typeface="Quattrocento"/>
                <a:ea typeface="Quattrocento"/>
                <a:cs typeface="Quattrocento"/>
                <a:sym typeface="Quattrocento"/>
              </a:rPr>
              <a:t>He was looking for Gold and the Fountain of Youth</a:t>
            </a:r>
          </a:p>
        </p:txBody>
      </p:sp>
      <p:pic>
        <p:nvPicPr>
          <p:cNvPr descr="http://www.mrnussbaum.com/pdlmap.gif" id="178" name="Shape 178"/>
          <p:cNvPicPr preferRelativeResize="0"/>
          <p:nvPr/>
        </p:nvPicPr>
        <p:blipFill rotWithShape="1">
          <a:blip r:embed="rId3">
            <a:alphaModFix/>
          </a:blip>
          <a:srcRect b="0" l="0" r="0" t="0"/>
          <a:stretch/>
        </p:blipFill>
        <p:spPr>
          <a:xfrm>
            <a:off x="4865687" y="2133600"/>
            <a:ext cx="4278312" cy="39655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idx="4294967295" type="title"/>
          </p:nvPr>
        </p:nvSpPr>
        <p:spPr>
          <a:xfrm>
            <a:off x="1143000" y="814387"/>
            <a:ext cx="7772400" cy="762001"/>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Terms </a:t>
            </a:r>
          </a:p>
        </p:txBody>
      </p:sp>
      <p:sp>
        <p:nvSpPr>
          <p:cNvPr id="75" name="Shape 75"/>
          <p:cNvSpPr txBox="1"/>
          <p:nvPr>
            <p:ph idx="4294967295" type="body"/>
          </p:nvPr>
        </p:nvSpPr>
        <p:spPr>
          <a:xfrm>
            <a:off x="1066800" y="1981200"/>
            <a:ext cx="7848599" cy="4114800"/>
          </a:xfrm>
          <a:prstGeom prst="rect">
            <a:avLst/>
          </a:prstGeom>
          <a:noFill/>
          <a:ln>
            <a:noFill/>
          </a:ln>
        </p:spPr>
        <p:txBody>
          <a:bodyPr anchorCtr="0" anchor="t" bIns="45700" lIns="45700" rIns="45700" tIns="45700">
            <a:noAutofit/>
          </a:bodyPr>
          <a:lstStyle/>
          <a:p>
            <a:pPr indent="-342900" lvl="0" marL="342900" marR="0" rtl="0" algn="l">
              <a:lnSpc>
                <a:spcPct val="100000"/>
              </a:lnSpc>
              <a:spcBef>
                <a:spcPts val="0"/>
              </a:spcBef>
              <a:spcAft>
                <a:spcPts val="0"/>
              </a:spcAft>
              <a:buClr>
                <a:srgbClr val="FFFFFF"/>
              </a:buClr>
              <a:buSzPct val="100000"/>
              <a:buFont typeface="Quattrocento"/>
              <a:buChar char="•"/>
            </a:pPr>
            <a:r>
              <a:rPr b="1" i="0" lang="en-US" sz="2400" u="sng" cap="none" strike="noStrike">
                <a:solidFill>
                  <a:srgbClr val="FFFFFF"/>
                </a:solidFill>
                <a:latin typeface="Quattrocento"/>
                <a:ea typeface="Quattrocento"/>
                <a:cs typeface="Quattrocento"/>
                <a:sym typeface="Quattrocento"/>
              </a:rPr>
              <a:t>Nomadic</a:t>
            </a:r>
            <a:r>
              <a:rPr b="0" i="0" lang="en-US" sz="2400" u="none" cap="none" strike="noStrike">
                <a:solidFill>
                  <a:srgbClr val="FFFFFF"/>
                </a:solidFill>
                <a:latin typeface="Quattrocento"/>
                <a:ea typeface="Quattrocento"/>
                <a:cs typeface="Quattrocento"/>
                <a:sym typeface="Quattrocento"/>
              </a:rPr>
              <a:t>—groups of people who roamed from place to place in search of water and food.  Did not develop any sort of agriculture.</a:t>
            </a:r>
          </a:p>
          <a:p>
            <a:pPr indent="-342900" lvl="0" marL="342900" marR="0" rtl="0" algn="l">
              <a:lnSpc>
                <a:spcPct val="100000"/>
              </a:lnSpc>
              <a:spcBef>
                <a:spcPts val="500"/>
              </a:spcBef>
              <a:spcAft>
                <a:spcPts val="0"/>
              </a:spcAft>
              <a:buClr>
                <a:srgbClr val="FFFFFF"/>
              </a:buClr>
              <a:buSzPct val="100000"/>
              <a:buFont typeface="Quattrocento"/>
              <a:buChar char="•"/>
            </a:pPr>
            <a:r>
              <a:rPr b="1" i="0" lang="en-US" sz="2400" u="sng" cap="none" strike="noStrike">
                <a:solidFill>
                  <a:srgbClr val="FFFFFF"/>
                </a:solidFill>
                <a:latin typeface="Quattrocento"/>
                <a:ea typeface="Quattrocento"/>
                <a:cs typeface="Quattrocento"/>
                <a:sym typeface="Quattrocento"/>
              </a:rPr>
              <a:t>Land Bridge</a:t>
            </a:r>
            <a:r>
              <a:rPr b="0" i="0" lang="en-US" sz="2400" u="none" cap="none" strike="noStrike">
                <a:solidFill>
                  <a:srgbClr val="FFFFFF"/>
                </a:solidFill>
                <a:latin typeface="Quattrocento"/>
                <a:ea typeface="Quattrocento"/>
                <a:cs typeface="Quattrocento"/>
                <a:sym typeface="Quattrocento"/>
              </a:rPr>
              <a:t>—when Alaska and Russia were connected by land (Ice)…the first people to America walked across this bridge.</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idx="4294967295" type="title"/>
          </p:nvPr>
        </p:nvSpPr>
        <p:spPr>
          <a:xfrm>
            <a:off x="1143000" y="814387"/>
            <a:ext cx="7772400" cy="762001"/>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John Smith</a:t>
            </a:r>
          </a:p>
        </p:txBody>
      </p:sp>
      <p:sp>
        <p:nvSpPr>
          <p:cNvPr id="184" name="Shape 184"/>
          <p:cNvSpPr txBox="1"/>
          <p:nvPr>
            <p:ph idx="4294967295" type="body"/>
          </p:nvPr>
        </p:nvSpPr>
        <p:spPr>
          <a:xfrm>
            <a:off x="1066800" y="1981200"/>
            <a:ext cx="3848099" cy="4114800"/>
          </a:xfrm>
          <a:prstGeom prst="rect">
            <a:avLst/>
          </a:prstGeom>
          <a:noFill/>
          <a:ln>
            <a:noFill/>
          </a:ln>
        </p:spPr>
        <p:txBody>
          <a:bodyPr anchorCtr="0" anchor="t" bIns="45700" lIns="45700" rIns="45700" tIns="45700">
            <a:noAutofit/>
          </a:bodyPr>
          <a:lstStyle/>
          <a:p>
            <a:pPr indent="-342900" lvl="0" marL="342900" marR="0" rtl="0" algn="l">
              <a:lnSpc>
                <a:spcPct val="100000"/>
              </a:lnSpc>
              <a:spcBef>
                <a:spcPts val="0"/>
              </a:spcBef>
              <a:spcAft>
                <a:spcPts val="0"/>
              </a:spcAft>
              <a:buClr>
                <a:srgbClr val="FFFFFF"/>
              </a:buClr>
              <a:buSzPct val="100000"/>
              <a:buFont typeface="Quattrocento"/>
              <a:buChar char="•"/>
            </a:pPr>
            <a:r>
              <a:rPr b="0" i="0" lang="en-US" sz="2400" u="none" cap="none" strike="noStrike">
                <a:solidFill>
                  <a:srgbClr val="FFFFFF"/>
                </a:solidFill>
                <a:latin typeface="Quattrocento"/>
                <a:ea typeface="Quattrocento"/>
                <a:cs typeface="Quattrocento"/>
                <a:sym typeface="Quattrocento"/>
              </a:rPr>
              <a:t>English Explorer</a:t>
            </a:r>
          </a:p>
          <a:p>
            <a:pPr indent="-342900" lvl="0" marL="342900" marR="0" rtl="0" algn="l">
              <a:lnSpc>
                <a:spcPct val="100000"/>
              </a:lnSpc>
              <a:spcBef>
                <a:spcPts val="500"/>
              </a:spcBef>
              <a:spcAft>
                <a:spcPts val="0"/>
              </a:spcAft>
              <a:buClr>
                <a:srgbClr val="FFFFFF"/>
              </a:buClr>
              <a:buSzPct val="100000"/>
              <a:buFont typeface="Quattrocento"/>
              <a:buChar char="•"/>
            </a:pPr>
            <a:r>
              <a:rPr b="0" i="0" lang="en-US" sz="2400" u="none" cap="none" strike="noStrike">
                <a:solidFill>
                  <a:srgbClr val="FFFFFF"/>
                </a:solidFill>
                <a:latin typeface="Quattrocento"/>
                <a:ea typeface="Quattrocento"/>
                <a:cs typeface="Quattrocento"/>
                <a:sym typeface="Quattrocento"/>
              </a:rPr>
              <a:t>Sailed to Virginia in 1606</a:t>
            </a:r>
          </a:p>
          <a:p>
            <a:pPr indent="-342900" lvl="0" marL="342900" marR="0" rtl="0" algn="l">
              <a:lnSpc>
                <a:spcPct val="100000"/>
              </a:lnSpc>
              <a:spcBef>
                <a:spcPts val="500"/>
              </a:spcBef>
              <a:spcAft>
                <a:spcPts val="0"/>
              </a:spcAft>
              <a:buClr>
                <a:srgbClr val="FFFFFF"/>
              </a:buClr>
              <a:buSzPct val="100000"/>
              <a:buFont typeface="Quattrocento"/>
              <a:buChar char="•"/>
            </a:pPr>
            <a:r>
              <a:rPr b="0" i="0" lang="en-US" sz="2400" u="none" cap="none" strike="noStrike">
                <a:solidFill>
                  <a:srgbClr val="FFFFFF"/>
                </a:solidFill>
                <a:latin typeface="Quattrocento"/>
                <a:ea typeface="Quattrocento"/>
                <a:cs typeface="Quattrocento"/>
                <a:sym typeface="Quattrocento"/>
              </a:rPr>
              <a:t>Established the first English Settlement (Jamestown)</a:t>
            </a:r>
          </a:p>
          <a:p>
            <a:pPr indent="-342900" lvl="0" marL="342900" marR="0" rtl="0" algn="l">
              <a:lnSpc>
                <a:spcPct val="100000"/>
              </a:lnSpc>
              <a:spcBef>
                <a:spcPts val="500"/>
              </a:spcBef>
              <a:spcAft>
                <a:spcPts val="0"/>
              </a:spcAft>
              <a:buClr>
                <a:srgbClr val="FFFFFF"/>
              </a:buClr>
              <a:buSzPct val="100000"/>
              <a:buFont typeface="Quattrocento"/>
              <a:buChar char="•"/>
            </a:pPr>
            <a:r>
              <a:rPr b="0" i="0" lang="en-US" sz="2400" u="none" cap="none" strike="noStrike">
                <a:solidFill>
                  <a:srgbClr val="FFFFFF"/>
                </a:solidFill>
                <a:latin typeface="Quattrocento"/>
                <a:ea typeface="Quattrocento"/>
                <a:cs typeface="Quattrocento"/>
                <a:sym typeface="Quattrocento"/>
              </a:rPr>
              <a:t>Wanted to colonized America</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idx="4294967295" type="title"/>
          </p:nvPr>
        </p:nvSpPr>
        <p:spPr>
          <a:xfrm>
            <a:off x="685800" y="763587"/>
            <a:ext cx="7772400" cy="762001"/>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Key Terms</a:t>
            </a:r>
          </a:p>
        </p:txBody>
      </p:sp>
      <p:sp>
        <p:nvSpPr>
          <p:cNvPr id="190" name="Shape 190"/>
          <p:cNvSpPr txBox="1"/>
          <p:nvPr>
            <p:ph idx="4294967295" type="body"/>
          </p:nvPr>
        </p:nvSpPr>
        <p:spPr>
          <a:xfrm>
            <a:off x="469900" y="1778000"/>
            <a:ext cx="7848599" cy="4114800"/>
          </a:xfrm>
          <a:prstGeom prst="rect">
            <a:avLst/>
          </a:prstGeom>
          <a:noFill/>
          <a:ln>
            <a:noFill/>
          </a:ln>
        </p:spPr>
        <p:txBody>
          <a:bodyPr anchorCtr="0" anchor="t" bIns="45700" lIns="45700" rIns="45700" tIns="45700">
            <a:noAutofit/>
          </a:bodyPr>
          <a:lstStyle/>
          <a:p>
            <a:pPr indent="-308609" lvl="0" marL="308609" marR="0" rtl="0" algn="l">
              <a:lnSpc>
                <a:spcPct val="90000"/>
              </a:lnSpc>
              <a:spcBef>
                <a:spcPts val="0"/>
              </a:spcBef>
              <a:spcAft>
                <a:spcPts val="0"/>
              </a:spcAft>
              <a:buClr>
                <a:srgbClr val="FFFFFF"/>
              </a:buClr>
              <a:buSzPct val="100800"/>
              <a:buFont typeface="Quattrocento"/>
              <a:buChar char="•"/>
            </a:pPr>
            <a:r>
              <a:rPr b="1" i="0" lang="en-US" sz="2520" u="sng" cap="none" strike="noStrike">
                <a:solidFill>
                  <a:srgbClr val="FFFFFF"/>
                </a:solidFill>
                <a:latin typeface="Quattrocento"/>
                <a:ea typeface="Quattrocento"/>
                <a:cs typeface="Quattrocento"/>
                <a:sym typeface="Quattrocento"/>
              </a:rPr>
              <a:t>Colonization</a:t>
            </a:r>
            <a:r>
              <a:rPr b="0" i="0" lang="en-US" sz="2520" u="none" cap="none" strike="noStrike">
                <a:solidFill>
                  <a:srgbClr val="FFFFFF"/>
                </a:solidFill>
                <a:latin typeface="Quattrocento"/>
                <a:ea typeface="Quattrocento"/>
                <a:cs typeface="Quattrocento"/>
                <a:sym typeface="Quattrocento"/>
              </a:rPr>
              <a:t>—establishment of distant colonies by a parent country.  Usually these colonies gave the parent country many natural resources.</a:t>
            </a:r>
          </a:p>
          <a:p>
            <a:pPr indent="-308609" lvl="0" marL="308609" marR="0" rtl="0" algn="l">
              <a:lnSpc>
                <a:spcPct val="100000"/>
              </a:lnSpc>
              <a:spcBef>
                <a:spcPts val="600"/>
              </a:spcBef>
              <a:spcAft>
                <a:spcPts val="0"/>
              </a:spcAft>
              <a:buClr>
                <a:srgbClr val="FFFFFF"/>
              </a:buClr>
              <a:buSzPct val="100800"/>
              <a:buFont typeface="Quattrocento"/>
              <a:buChar char="•"/>
            </a:pPr>
            <a:r>
              <a:rPr b="1" i="0" lang="en-US" sz="2520" u="sng" cap="none" strike="noStrike">
                <a:solidFill>
                  <a:srgbClr val="FFFFFF"/>
                </a:solidFill>
                <a:latin typeface="Quattrocento"/>
                <a:ea typeface="Quattrocento"/>
                <a:cs typeface="Quattrocento"/>
                <a:sym typeface="Quattrocento"/>
              </a:rPr>
              <a:t>Conquistadors</a:t>
            </a:r>
            <a:r>
              <a:rPr b="0" i="0" lang="en-US" sz="2520" u="none" cap="none" strike="noStrike">
                <a:solidFill>
                  <a:srgbClr val="FFFFFF"/>
                </a:solidFill>
                <a:latin typeface="Quattrocento"/>
                <a:ea typeface="Quattrocento"/>
                <a:cs typeface="Quattrocento"/>
                <a:sym typeface="Quattrocento"/>
              </a:rPr>
              <a:t>—Spanish Explorers that were looking for gold.</a:t>
            </a:r>
          </a:p>
          <a:p>
            <a:pPr indent="-308609" lvl="0" marL="308609" marR="0" rtl="0" algn="l">
              <a:lnSpc>
                <a:spcPct val="100000"/>
              </a:lnSpc>
              <a:spcBef>
                <a:spcPts val="600"/>
              </a:spcBef>
              <a:spcAft>
                <a:spcPts val="0"/>
              </a:spcAft>
              <a:buClr>
                <a:srgbClr val="FFFFFF"/>
              </a:buClr>
              <a:buSzPct val="100800"/>
              <a:buFont typeface="Quattrocento"/>
              <a:buChar char="•"/>
            </a:pPr>
            <a:r>
              <a:rPr b="1" i="0" lang="en-US" sz="2520" u="sng" cap="none" strike="noStrike">
                <a:solidFill>
                  <a:srgbClr val="FFFFFF"/>
                </a:solidFill>
                <a:latin typeface="Quattrocento"/>
                <a:ea typeface="Quattrocento"/>
                <a:cs typeface="Quattrocento"/>
                <a:sym typeface="Quattrocento"/>
              </a:rPr>
              <a:t>New Spain</a:t>
            </a:r>
            <a:r>
              <a:rPr b="0" i="0" lang="en-US" sz="2520" u="none" cap="none" strike="noStrike">
                <a:solidFill>
                  <a:srgbClr val="FFFFFF"/>
                </a:solidFill>
                <a:latin typeface="Quattrocento"/>
                <a:ea typeface="Quattrocento"/>
                <a:cs typeface="Quattrocento"/>
                <a:sym typeface="Quattrocento"/>
              </a:rPr>
              <a:t>—name for the Spanish colony in America.  Mexico City was Capital.</a:t>
            </a:r>
          </a:p>
          <a:p>
            <a:pPr indent="-308609" lvl="0" marL="308609" marR="0" rtl="0" algn="l">
              <a:lnSpc>
                <a:spcPct val="100000"/>
              </a:lnSpc>
              <a:spcBef>
                <a:spcPts val="600"/>
              </a:spcBef>
              <a:spcAft>
                <a:spcPts val="0"/>
              </a:spcAft>
              <a:buClr>
                <a:srgbClr val="FFFFFF"/>
              </a:buClr>
              <a:buSzPct val="100800"/>
              <a:buFont typeface="Quattrocento"/>
              <a:buChar char="•"/>
            </a:pPr>
            <a:r>
              <a:rPr b="1" i="0" lang="en-US" sz="2520" u="sng" cap="none" strike="noStrike">
                <a:solidFill>
                  <a:srgbClr val="FFFFFF"/>
                </a:solidFill>
                <a:latin typeface="Quattrocento"/>
                <a:ea typeface="Quattrocento"/>
                <a:cs typeface="Quattrocento"/>
                <a:sym typeface="Quattrocento"/>
              </a:rPr>
              <a:t>Encomienda</a:t>
            </a:r>
            <a:r>
              <a:rPr b="0" i="0" lang="en-US" sz="2520" u="none" cap="none" strike="noStrike">
                <a:solidFill>
                  <a:srgbClr val="FFFFFF"/>
                </a:solidFill>
                <a:latin typeface="Quattrocento"/>
                <a:ea typeface="Quattrocento"/>
                <a:cs typeface="Quattrocento"/>
                <a:sym typeface="Quattrocento"/>
              </a:rPr>
              <a:t>—economic system in which Natives worked for the Spanish in return for the opportunity to learn Christianity.</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idx="4294967295" type="title"/>
          </p:nvPr>
        </p:nvSpPr>
        <p:spPr>
          <a:xfrm>
            <a:off x="1143000" y="144461"/>
            <a:ext cx="7772400" cy="1431925"/>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English Settlements in America</a:t>
            </a:r>
          </a:p>
        </p:txBody>
      </p:sp>
      <p:sp>
        <p:nvSpPr>
          <p:cNvPr id="196" name="Shape 196"/>
          <p:cNvSpPr txBox="1"/>
          <p:nvPr>
            <p:ph idx="4294967295" type="body"/>
          </p:nvPr>
        </p:nvSpPr>
        <p:spPr>
          <a:xfrm>
            <a:off x="1066800" y="1981200"/>
            <a:ext cx="7848599" cy="4114800"/>
          </a:xfrm>
          <a:prstGeom prst="rect">
            <a:avLst/>
          </a:prstGeom>
          <a:noFill/>
          <a:ln>
            <a:noFill/>
          </a:ln>
        </p:spPr>
        <p:txBody>
          <a:bodyPr anchorCtr="0" anchor="t" bIns="45700" lIns="45700" rIns="45700" tIns="45700">
            <a:noAutofit/>
          </a:bodyPr>
          <a:lstStyle/>
          <a:p>
            <a:pPr indent="-342900" lvl="0" marL="342900" marR="0" rtl="0" algn="l">
              <a:lnSpc>
                <a:spcPct val="100000"/>
              </a:lnSpc>
              <a:spcBef>
                <a:spcPts val="0"/>
              </a:spcBef>
              <a:spcAft>
                <a:spcPts val="0"/>
              </a:spcAft>
              <a:buClr>
                <a:srgbClr val="FFFFFF"/>
              </a:buClr>
              <a:buSzPct val="100000"/>
              <a:buFont typeface="Quattrocento"/>
              <a:buChar char="•"/>
            </a:pPr>
            <a:r>
              <a:rPr b="0" i="0" lang="en-US" sz="3200" u="none" cap="none" strike="noStrike">
                <a:solidFill>
                  <a:srgbClr val="FFFFFF"/>
                </a:solidFill>
                <a:latin typeface="Quattrocento"/>
                <a:ea typeface="Quattrocento"/>
                <a:cs typeface="Quattrocento"/>
                <a:sym typeface="Quattrocento"/>
              </a:rPr>
              <a:t>John Smith—Englishman who sailed to Jamestown, Virginia.  </a:t>
            </a:r>
          </a:p>
          <a:p>
            <a:pPr indent="-342900" lvl="0" marL="342900" marR="0" rtl="0" algn="l">
              <a:lnSpc>
                <a:spcPct val="100000"/>
              </a:lnSpc>
              <a:spcBef>
                <a:spcPts val="700"/>
              </a:spcBef>
              <a:spcAft>
                <a:spcPts val="0"/>
              </a:spcAft>
              <a:buClr>
                <a:srgbClr val="FFFFFF"/>
              </a:buClr>
              <a:buSzPct val="100000"/>
              <a:buFont typeface="Quattrocento"/>
              <a:buChar char="•"/>
            </a:pPr>
            <a:r>
              <a:rPr b="0" i="0" lang="en-US" sz="3200" u="none" cap="none" strike="noStrike">
                <a:solidFill>
                  <a:srgbClr val="FFFFFF"/>
                </a:solidFill>
                <a:latin typeface="Quattrocento"/>
                <a:ea typeface="Quattrocento"/>
                <a:cs typeface="Quattrocento"/>
                <a:sym typeface="Quattrocento"/>
              </a:rPr>
              <a:t>Jamestown</a:t>
            </a:r>
          </a:p>
          <a:p>
            <a:pPr indent="-228600" lvl="2" marL="1143000" marR="0" rtl="0" algn="l">
              <a:lnSpc>
                <a:spcPct val="100000"/>
              </a:lnSpc>
              <a:spcBef>
                <a:spcPts val="0"/>
              </a:spcBef>
              <a:spcAft>
                <a:spcPts val="0"/>
              </a:spcAft>
              <a:buClr>
                <a:srgbClr val="FFFFFF"/>
              </a:buClr>
              <a:buSzPct val="100000"/>
              <a:buFont typeface="Quattrocento"/>
              <a:buChar char="•"/>
            </a:pPr>
            <a:r>
              <a:rPr b="0" i="0" lang="en-US" sz="2400" u="none" cap="none" strike="noStrike">
                <a:solidFill>
                  <a:srgbClr val="FFFFFF"/>
                </a:solidFill>
                <a:latin typeface="Quattrocento"/>
                <a:ea typeface="Quattrocento"/>
                <a:cs typeface="Quattrocento"/>
                <a:sym typeface="Quattrocento"/>
              </a:rPr>
              <a:t>First English settlement in America</a:t>
            </a:r>
          </a:p>
          <a:p>
            <a:pPr indent="-228600" lvl="2" marL="1143000" marR="0" rtl="0" algn="l">
              <a:lnSpc>
                <a:spcPct val="100000"/>
              </a:lnSpc>
              <a:spcBef>
                <a:spcPts val="0"/>
              </a:spcBef>
              <a:spcAft>
                <a:spcPts val="0"/>
              </a:spcAft>
              <a:buClr>
                <a:srgbClr val="FFFFFF"/>
              </a:buClr>
              <a:buSzPct val="100000"/>
              <a:buFont typeface="Quattrocento"/>
              <a:buChar char="•"/>
            </a:pPr>
            <a:r>
              <a:rPr b="0" i="0" lang="en-US" sz="2400" u="none" cap="none" strike="noStrike">
                <a:solidFill>
                  <a:srgbClr val="FFFFFF"/>
                </a:solidFill>
                <a:latin typeface="Quattrocento"/>
                <a:ea typeface="Quattrocento"/>
                <a:cs typeface="Quattrocento"/>
                <a:sym typeface="Quattrocento"/>
              </a:rPr>
              <a:t>April 1607</a:t>
            </a:r>
          </a:p>
          <a:p>
            <a:pPr indent="-228600" lvl="2" marL="1143000" marR="0" rtl="0" algn="l">
              <a:lnSpc>
                <a:spcPct val="100000"/>
              </a:lnSpc>
              <a:spcBef>
                <a:spcPts val="0"/>
              </a:spcBef>
              <a:spcAft>
                <a:spcPts val="0"/>
              </a:spcAft>
              <a:buClr>
                <a:srgbClr val="FFFFFF"/>
              </a:buClr>
              <a:buSzPct val="100000"/>
              <a:buFont typeface="Quattrocento"/>
              <a:buChar char="•"/>
            </a:pPr>
            <a:r>
              <a:rPr b="0" i="0" lang="en-US" sz="2400" u="none" cap="none" strike="noStrike">
                <a:solidFill>
                  <a:srgbClr val="FFFFFF"/>
                </a:solidFill>
                <a:latin typeface="Quattrocento"/>
                <a:ea typeface="Quattrocento"/>
                <a:cs typeface="Quattrocento"/>
                <a:sym typeface="Quattrocento"/>
              </a:rPr>
              <a:t>Joint-Stock Company—people would pool their money together to fund a trip to America.  How Jamestown got started.</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idx="4294967295" type="title"/>
          </p:nvPr>
        </p:nvSpPr>
        <p:spPr>
          <a:xfrm>
            <a:off x="1143000" y="814387"/>
            <a:ext cx="7772400" cy="762001"/>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Jamestown</a:t>
            </a:r>
          </a:p>
        </p:txBody>
      </p:sp>
      <p:sp>
        <p:nvSpPr>
          <p:cNvPr id="202" name="Shape 202"/>
          <p:cNvSpPr txBox="1"/>
          <p:nvPr>
            <p:ph idx="4294967295" type="body"/>
          </p:nvPr>
        </p:nvSpPr>
        <p:spPr>
          <a:xfrm>
            <a:off x="1066800" y="1981200"/>
            <a:ext cx="7848599" cy="4114800"/>
          </a:xfrm>
          <a:prstGeom prst="rect">
            <a:avLst/>
          </a:prstGeom>
          <a:noFill/>
          <a:ln>
            <a:noFill/>
          </a:ln>
        </p:spPr>
        <p:txBody>
          <a:bodyPr anchorCtr="0" anchor="t" bIns="45700" lIns="45700" rIns="45700" tIns="45700">
            <a:noAutofit/>
          </a:bodyPr>
          <a:lstStyle/>
          <a:p>
            <a:pPr indent="-342900" lvl="0" marL="342900" marR="0" rtl="0" algn="l">
              <a:lnSpc>
                <a:spcPct val="100000"/>
              </a:lnSpc>
              <a:spcBef>
                <a:spcPts val="0"/>
              </a:spcBef>
              <a:spcAft>
                <a:spcPts val="0"/>
              </a:spcAft>
              <a:buClr>
                <a:srgbClr val="FFFFFF"/>
              </a:buClr>
              <a:buSzPct val="100000"/>
              <a:buFont typeface="Quattrocento"/>
              <a:buChar char="•"/>
            </a:pPr>
            <a:r>
              <a:rPr b="0" i="0" lang="en-US" sz="3200" u="none" cap="none" strike="noStrike">
                <a:solidFill>
                  <a:srgbClr val="FFFFFF"/>
                </a:solidFill>
                <a:latin typeface="Quattrocento"/>
                <a:ea typeface="Quattrocento"/>
                <a:cs typeface="Quattrocento"/>
                <a:sym typeface="Quattrocento"/>
              </a:rPr>
              <a:t>Jamestown got off to a bad start</a:t>
            </a:r>
          </a:p>
          <a:p>
            <a:pPr indent="-228600" lvl="2" marL="1143000" marR="0" rtl="0" algn="l">
              <a:lnSpc>
                <a:spcPct val="100000"/>
              </a:lnSpc>
              <a:spcBef>
                <a:spcPts val="0"/>
              </a:spcBef>
              <a:spcAft>
                <a:spcPts val="0"/>
              </a:spcAft>
              <a:buClr>
                <a:srgbClr val="FFFFFF"/>
              </a:buClr>
              <a:buSzPct val="100000"/>
              <a:buFont typeface="Quattrocento"/>
              <a:buChar char="•"/>
            </a:pPr>
            <a:r>
              <a:rPr b="0" i="0" lang="en-US" sz="2400" u="none" cap="none" strike="noStrike">
                <a:solidFill>
                  <a:srgbClr val="FFFFFF"/>
                </a:solidFill>
                <a:latin typeface="Quattrocento"/>
                <a:ea typeface="Quattrocento"/>
                <a:cs typeface="Quattrocento"/>
                <a:sym typeface="Quattrocento"/>
              </a:rPr>
              <a:t>Climate was not good for growing food</a:t>
            </a:r>
          </a:p>
          <a:p>
            <a:pPr indent="-228600" lvl="2" marL="1143000" marR="0" rtl="0" algn="l">
              <a:lnSpc>
                <a:spcPct val="100000"/>
              </a:lnSpc>
              <a:spcBef>
                <a:spcPts val="0"/>
              </a:spcBef>
              <a:spcAft>
                <a:spcPts val="0"/>
              </a:spcAft>
              <a:buClr>
                <a:srgbClr val="FFFFFF"/>
              </a:buClr>
              <a:buSzPct val="100000"/>
              <a:buFont typeface="Quattrocento"/>
              <a:buChar char="•"/>
            </a:pPr>
            <a:r>
              <a:rPr b="0" i="0" lang="en-US" sz="2400" u="none" cap="none" strike="noStrike">
                <a:solidFill>
                  <a:srgbClr val="FFFFFF"/>
                </a:solidFill>
                <a:latin typeface="Quattrocento"/>
                <a:ea typeface="Quattrocento"/>
                <a:cs typeface="Quattrocento"/>
                <a:sym typeface="Quattrocento"/>
              </a:rPr>
              <a:t>Lots and lots of disease</a:t>
            </a:r>
          </a:p>
          <a:p>
            <a:pPr indent="-228600" lvl="2" marL="1143000" marR="0" rtl="0" algn="l">
              <a:lnSpc>
                <a:spcPct val="100000"/>
              </a:lnSpc>
              <a:spcBef>
                <a:spcPts val="0"/>
              </a:spcBef>
              <a:spcAft>
                <a:spcPts val="0"/>
              </a:spcAft>
              <a:buClr>
                <a:srgbClr val="FFFFFF"/>
              </a:buClr>
              <a:buSzPct val="100000"/>
              <a:buFont typeface="Quattrocento"/>
              <a:buChar char="•"/>
            </a:pPr>
            <a:r>
              <a:rPr b="0" i="0" lang="en-US" sz="2400" u="none" cap="none" strike="noStrike">
                <a:solidFill>
                  <a:srgbClr val="FFFFFF"/>
                </a:solidFill>
                <a:latin typeface="Quattrocento"/>
                <a:ea typeface="Quattrocento"/>
                <a:cs typeface="Quattrocento"/>
                <a:sym typeface="Quattrocento"/>
              </a:rPr>
              <a:t>Indians started to kill livestock</a:t>
            </a:r>
          </a:p>
          <a:p>
            <a:pPr indent="-228600" lvl="2" marL="1143000" marR="0" rtl="0" algn="l">
              <a:lnSpc>
                <a:spcPct val="100000"/>
              </a:lnSpc>
              <a:spcBef>
                <a:spcPts val="0"/>
              </a:spcBef>
              <a:spcAft>
                <a:spcPts val="0"/>
              </a:spcAft>
              <a:buClr>
                <a:srgbClr val="FFFFFF"/>
              </a:buClr>
              <a:buSzPct val="100000"/>
              <a:buFont typeface="Quattrocento"/>
              <a:buChar char="•"/>
            </a:pPr>
            <a:r>
              <a:rPr b="0" i="0" lang="en-US" sz="2400" u="none" cap="none" strike="noStrike">
                <a:solidFill>
                  <a:srgbClr val="FFFFFF"/>
                </a:solidFill>
                <a:latin typeface="Quattrocento"/>
                <a:ea typeface="Quattrocento"/>
                <a:cs typeface="Quattrocento"/>
                <a:sym typeface="Quattrocento"/>
              </a:rPr>
              <a:t>60 of 600 survived</a:t>
            </a:r>
          </a:p>
          <a:p>
            <a:pPr indent="-342900" lvl="0" marL="342900" marR="0" rtl="0" algn="l">
              <a:lnSpc>
                <a:spcPct val="100000"/>
              </a:lnSpc>
              <a:spcBef>
                <a:spcPts val="700"/>
              </a:spcBef>
              <a:spcAft>
                <a:spcPts val="0"/>
              </a:spcAft>
              <a:buClr>
                <a:srgbClr val="FFFFFF"/>
              </a:buClr>
              <a:buSzPct val="100000"/>
              <a:buFont typeface="Quattrocento"/>
              <a:buChar char="•"/>
            </a:pPr>
            <a:r>
              <a:rPr b="0" i="0" lang="en-US" sz="3200" u="none" cap="none" strike="noStrike">
                <a:solidFill>
                  <a:srgbClr val="FFFFFF"/>
                </a:solidFill>
                <a:latin typeface="Quattrocento"/>
                <a:ea typeface="Quattrocento"/>
                <a:cs typeface="Quattrocento"/>
                <a:sym typeface="Quattrocento"/>
              </a:rPr>
              <a:t>Jamestown turns the corner</a:t>
            </a:r>
          </a:p>
          <a:p>
            <a:pPr indent="-228600" lvl="2" marL="1143000" marR="0" rtl="0" algn="l">
              <a:lnSpc>
                <a:spcPct val="100000"/>
              </a:lnSpc>
              <a:spcBef>
                <a:spcPts val="0"/>
              </a:spcBef>
              <a:spcAft>
                <a:spcPts val="0"/>
              </a:spcAft>
              <a:buClr>
                <a:srgbClr val="FFFFFF"/>
              </a:buClr>
              <a:buSzPct val="100000"/>
              <a:buFont typeface="Quattrocento"/>
              <a:buChar char="•"/>
            </a:pPr>
            <a:r>
              <a:rPr b="0" i="0" lang="en-US" sz="2400" u="none" cap="none" strike="noStrike">
                <a:solidFill>
                  <a:srgbClr val="FFFFFF"/>
                </a:solidFill>
                <a:latin typeface="Quattrocento"/>
                <a:ea typeface="Quattrocento"/>
                <a:cs typeface="Quattrocento"/>
                <a:sym typeface="Quattrocento"/>
              </a:rPr>
              <a:t>New leaders made people work</a:t>
            </a:r>
          </a:p>
          <a:p>
            <a:pPr indent="-228600" lvl="2" marL="1143000" marR="0" rtl="0" algn="l">
              <a:lnSpc>
                <a:spcPct val="100000"/>
              </a:lnSpc>
              <a:spcBef>
                <a:spcPts val="0"/>
              </a:spcBef>
              <a:spcAft>
                <a:spcPts val="0"/>
              </a:spcAft>
              <a:buClr>
                <a:srgbClr val="FFFFFF"/>
              </a:buClr>
              <a:buSzPct val="100000"/>
              <a:buFont typeface="Quattrocento"/>
              <a:buChar char="•"/>
            </a:pPr>
            <a:r>
              <a:rPr b="0" i="0" lang="en-US" sz="2400" u="none" cap="none" strike="noStrike">
                <a:solidFill>
                  <a:srgbClr val="FFFFFF"/>
                </a:solidFill>
                <a:latin typeface="Quattrocento"/>
                <a:ea typeface="Quattrocento"/>
                <a:cs typeface="Quattrocento"/>
                <a:sym typeface="Quattrocento"/>
              </a:rPr>
              <a:t>Began to grow tobacco!!!</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idx="4294967295" type="title"/>
          </p:nvPr>
        </p:nvSpPr>
        <p:spPr>
          <a:xfrm>
            <a:off x="762000" y="814387"/>
            <a:ext cx="8153399" cy="762001"/>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Economy of early Virginia</a:t>
            </a:r>
          </a:p>
        </p:txBody>
      </p:sp>
      <p:sp>
        <p:nvSpPr>
          <p:cNvPr id="208" name="Shape 208"/>
          <p:cNvSpPr txBox="1"/>
          <p:nvPr>
            <p:ph idx="4294967295" type="body"/>
          </p:nvPr>
        </p:nvSpPr>
        <p:spPr>
          <a:xfrm>
            <a:off x="609600" y="1981200"/>
            <a:ext cx="8686800" cy="4114800"/>
          </a:xfrm>
          <a:prstGeom prst="rect">
            <a:avLst/>
          </a:prstGeom>
          <a:noFill/>
          <a:ln>
            <a:noFill/>
          </a:ln>
        </p:spPr>
        <p:txBody>
          <a:bodyPr anchorCtr="0" anchor="t" bIns="45700" lIns="45700" rIns="45700" tIns="45700">
            <a:noAutofit/>
          </a:bodyPr>
          <a:lstStyle/>
          <a:p>
            <a:pPr indent="-332613" lvl="0" marL="332613" marR="0" rtl="0" algn="l">
              <a:lnSpc>
                <a:spcPct val="90000"/>
              </a:lnSpc>
              <a:spcBef>
                <a:spcPts val="0"/>
              </a:spcBef>
              <a:spcAft>
                <a:spcPts val="0"/>
              </a:spcAft>
              <a:buClr>
                <a:srgbClr val="FFFFFF"/>
              </a:buClr>
              <a:buSzPct val="101217"/>
              <a:buFont typeface="Quattrocento"/>
              <a:buChar char="•"/>
            </a:pPr>
            <a:r>
              <a:rPr b="0" i="0" lang="en-US" sz="2328" u="none" cap="none" strike="noStrike">
                <a:solidFill>
                  <a:srgbClr val="FFFFFF"/>
                </a:solidFill>
                <a:latin typeface="Quattrocento"/>
                <a:ea typeface="Quattrocento"/>
                <a:cs typeface="Quattrocento"/>
                <a:sym typeface="Quattrocento"/>
              </a:rPr>
              <a:t>Tobacco was very popular in Europe</a:t>
            </a:r>
          </a:p>
          <a:p>
            <a:pPr indent="-332613" lvl="0" marL="332613" marR="0" rtl="0" algn="l">
              <a:lnSpc>
                <a:spcPct val="90000"/>
              </a:lnSpc>
              <a:spcBef>
                <a:spcPts val="500"/>
              </a:spcBef>
              <a:spcAft>
                <a:spcPts val="0"/>
              </a:spcAft>
              <a:buClr>
                <a:srgbClr val="FFFFFF"/>
              </a:buClr>
              <a:buSzPct val="101217"/>
              <a:buFont typeface="Quattrocento"/>
              <a:buChar char="•"/>
            </a:pPr>
            <a:r>
              <a:rPr b="1" i="0" lang="en-US" sz="2328" u="none" cap="none" strike="noStrike">
                <a:solidFill>
                  <a:srgbClr val="FFFFFF"/>
                </a:solidFill>
                <a:latin typeface="Quattrocento"/>
                <a:ea typeface="Quattrocento"/>
                <a:cs typeface="Quattrocento"/>
                <a:sym typeface="Quattrocento"/>
              </a:rPr>
              <a:t>Headright System</a:t>
            </a:r>
            <a:r>
              <a:rPr b="0" i="0" lang="en-US" sz="2328" u="none" cap="none" strike="noStrike">
                <a:solidFill>
                  <a:srgbClr val="FFFFFF"/>
                </a:solidFill>
                <a:latin typeface="Quattrocento"/>
                <a:ea typeface="Quattrocento"/>
                <a:cs typeface="Quattrocento"/>
                <a:sym typeface="Quattrocento"/>
              </a:rPr>
              <a:t>—anyone who paid for their own land or paid for someone else to come to Virginia would receive 50 acres for free.</a:t>
            </a:r>
          </a:p>
          <a:p>
            <a:pPr indent="-332613" lvl="0" marL="332613" marR="0" rtl="0" algn="l">
              <a:lnSpc>
                <a:spcPct val="90000"/>
              </a:lnSpc>
              <a:spcBef>
                <a:spcPts val="500"/>
              </a:spcBef>
              <a:spcAft>
                <a:spcPts val="0"/>
              </a:spcAft>
              <a:buClr>
                <a:srgbClr val="FFFFFF"/>
              </a:buClr>
              <a:buSzPct val="101217"/>
              <a:buFont typeface="Quattrocento"/>
              <a:buChar char="•"/>
            </a:pPr>
            <a:r>
              <a:rPr b="1" i="0" lang="en-US" sz="2328" u="none" cap="none" strike="noStrike">
                <a:solidFill>
                  <a:srgbClr val="FFFFFF"/>
                </a:solidFill>
                <a:latin typeface="Quattrocento"/>
                <a:ea typeface="Quattrocento"/>
                <a:cs typeface="Quattrocento"/>
                <a:sym typeface="Quattrocento"/>
              </a:rPr>
              <a:t>Indentured Servants</a:t>
            </a:r>
            <a:r>
              <a:rPr b="0" i="0" lang="en-US" sz="2328" u="none" cap="none" strike="noStrike">
                <a:solidFill>
                  <a:srgbClr val="FFFFFF"/>
                </a:solidFill>
                <a:latin typeface="Quattrocento"/>
                <a:ea typeface="Quattrocento"/>
                <a:cs typeface="Quattrocento"/>
                <a:sym typeface="Quattrocento"/>
              </a:rPr>
              <a:t>—people that came from Europe to work on the tobacco plantations</a:t>
            </a:r>
          </a:p>
          <a:p>
            <a:pPr indent="-232410" lvl="2" marL="1108710" marR="0" rtl="0" algn="l">
              <a:lnSpc>
                <a:spcPct val="90000"/>
              </a:lnSpc>
              <a:spcBef>
                <a:spcPts val="0"/>
              </a:spcBef>
              <a:spcAft>
                <a:spcPts val="0"/>
              </a:spcAft>
              <a:buClr>
                <a:srgbClr val="FFFFFF"/>
              </a:buClr>
              <a:buSzPct val="102105"/>
              <a:buFont typeface="Quattrocento"/>
              <a:buChar char="•"/>
            </a:pPr>
            <a:r>
              <a:rPr b="0" i="0" lang="en-US" sz="1940" u="none" cap="none" strike="noStrike">
                <a:solidFill>
                  <a:srgbClr val="FFFFFF"/>
                </a:solidFill>
                <a:latin typeface="Quattrocento"/>
                <a:ea typeface="Quattrocento"/>
                <a:cs typeface="Quattrocento"/>
                <a:sym typeface="Quattrocento"/>
              </a:rPr>
              <a:t>If they worked for 7 years they would be able to own their own land</a:t>
            </a:r>
          </a:p>
          <a:p>
            <a:pPr indent="-232410" lvl="2" marL="1108710" marR="0" rtl="0" algn="l">
              <a:lnSpc>
                <a:spcPct val="90000"/>
              </a:lnSpc>
              <a:spcBef>
                <a:spcPts val="0"/>
              </a:spcBef>
              <a:spcAft>
                <a:spcPts val="0"/>
              </a:spcAft>
              <a:buClr>
                <a:srgbClr val="FFFFFF"/>
              </a:buClr>
              <a:buSzPct val="102105"/>
              <a:buFont typeface="Quattrocento"/>
              <a:buChar char="•"/>
            </a:pPr>
            <a:r>
              <a:rPr b="0" i="0" lang="en-US" sz="1940" u="none" cap="none" strike="noStrike">
                <a:solidFill>
                  <a:srgbClr val="FFFFFF"/>
                </a:solidFill>
                <a:latin typeface="Quattrocento"/>
                <a:ea typeface="Quattrocento"/>
                <a:cs typeface="Quattrocento"/>
                <a:sym typeface="Quattrocento"/>
              </a:rPr>
              <a:t>Caused a lot of people who were in bad economic shape to move to America</a:t>
            </a:r>
          </a:p>
          <a:p>
            <a:pPr indent="-232410" lvl="2" marL="1108710" marR="0" rtl="0" algn="l">
              <a:lnSpc>
                <a:spcPct val="90000"/>
              </a:lnSpc>
              <a:spcBef>
                <a:spcPts val="0"/>
              </a:spcBef>
              <a:spcAft>
                <a:spcPts val="0"/>
              </a:spcAft>
              <a:buClr>
                <a:srgbClr val="FFFFFF"/>
              </a:buClr>
              <a:buSzPct val="102105"/>
              <a:buFont typeface="Quattrocento"/>
              <a:buChar char="•"/>
            </a:pPr>
            <a:r>
              <a:rPr b="0" i="0" lang="en-US" sz="1940" u="none" cap="none" strike="noStrike">
                <a:solidFill>
                  <a:srgbClr val="FFFFFF"/>
                </a:solidFill>
                <a:latin typeface="Quattrocento"/>
                <a:ea typeface="Quattrocento"/>
                <a:cs typeface="Quattrocento"/>
                <a:sym typeface="Quattrocento"/>
              </a:rPr>
              <a:t>Before long, there was not as many indentured servants so African Slaves were brought over to work the land (Native Americans would run away)</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ph idx="4294967295" type="title"/>
          </p:nvPr>
        </p:nvSpPr>
        <p:spPr>
          <a:xfrm>
            <a:off x="1143000" y="814387"/>
            <a:ext cx="7772400" cy="762001"/>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Bacon’s Rebellion</a:t>
            </a:r>
          </a:p>
        </p:txBody>
      </p:sp>
      <p:sp>
        <p:nvSpPr>
          <p:cNvPr id="214" name="Shape 214"/>
          <p:cNvSpPr txBox="1"/>
          <p:nvPr>
            <p:ph idx="4294967295" type="body"/>
          </p:nvPr>
        </p:nvSpPr>
        <p:spPr>
          <a:xfrm>
            <a:off x="1066800" y="1981200"/>
            <a:ext cx="7848599" cy="4114800"/>
          </a:xfrm>
          <a:prstGeom prst="rect">
            <a:avLst/>
          </a:prstGeom>
          <a:noFill/>
          <a:ln>
            <a:noFill/>
          </a:ln>
        </p:spPr>
        <p:txBody>
          <a:bodyPr anchorCtr="0" anchor="t" bIns="45700" lIns="45700" rIns="45700" tIns="45700">
            <a:noAutofit/>
          </a:bodyPr>
          <a:lstStyle/>
          <a:p>
            <a:pPr indent="-342900" lvl="0" marL="342900" marR="0" rtl="0" algn="l">
              <a:lnSpc>
                <a:spcPct val="90000"/>
              </a:lnSpc>
              <a:spcBef>
                <a:spcPts val="0"/>
              </a:spcBef>
              <a:spcAft>
                <a:spcPts val="0"/>
              </a:spcAft>
              <a:buClr>
                <a:srgbClr val="FFFFFF"/>
              </a:buClr>
              <a:buSzPct val="100000"/>
              <a:buFont typeface="Quattrocento"/>
              <a:buChar char="•"/>
            </a:pPr>
            <a:r>
              <a:rPr b="0" i="0" lang="en-US" sz="3200" u="none" cap="none" strike="noStrike">
                <a:solidFill>
                  <a:srgbClr val="FFFFFF"/>
                </a:solidFill>
                <a:latin typeface="Quattrocento"/>
                <a:ea typeface="Quattrocento"/>
                <a:cs typeface="Quattrocento"/>
                <a:sym typeface="Quattrocento"/>
              </a:rPr>
              <a:t>Over time, the poor people of Virginia were forced Westward</a:t>
            </a:r>
          </a:p>
          <a:p>
            <a:pPr indent="-342900" lvl="0" marL="342900" marR="0" rtl="0" algn="l">
              <a:lnSpc>
                <a:spcPct val="90000"/>
              </a:lnSpc>
              <a:spcBef>
                <a:spcPts val="700"/>
              </a:spcBef>
              <a:spcAft>
                <a:spcPts val="0"/>
              </a:spcAft>
              <a:buClr>
                <a:srgbClr val="FFFFFF"/>
              </a:buClr>
              <a:buSzPct val="100000"/>
              <a:buFont typeface="Quattrocento"/>
              <a:buChar char="•"/>
            </a:pPr>
            <a:r>
              <a:rPr b="0" i="0" lang="en-US" sz="3200" u="none" cap="none" strike="noStrike">
                <a:solidFill>
                  <a:srgbClr val="FFFFFF"/>
                </a:solidFill>
                <a:latin typeface="Quattrocento"/>
                <a:ea typeface="Quattrocento"/>
                <a:cs typeface="Quattrocento"/>
                <a:sym typeface="Quattrocento"/>
              </a:rPr>
              <a:t>Those people were taxed more and had to deal with constant Native American Attacks</a:t>
            </a:r>
          </a:p>
          <a:p>
            <a:pPr indent="-342900" lvl="0" marL="342900" marR="0" rtl="0" algn="l">
              <a:lnSpc>
                <a:spcPct val="90000"/>
              </a:lnSpc>
              <a:spcBef>
                <a:spcPts val="700"/>
              </a:spcBef>
              <a:spcAft>
                <a:spcPts val="0"/>
              </a:spcAft>
              <a:buClr>
                <a:srgbClr val="FFFFFF"/>
              </a:buClr>
              <a:buSzPct val="100000"/>
              <a:buFont typeface="Quattrocento"/>
              <a:buChar char="•"/>
            </a:pPr>
            <a:r>
              <a:rPr b="0" i="0" lang="en-US" sz="3200" u="none" cap="none" strike="noStrike">
                <a:solidFill>
                  <a:srgbClr val="FFFFFF"/>
                </a:solidFill>
                <a:latin typeface="Quattrocento"/>
                <a:ea typeface="Quattrocento"/>
                <a:cs typeface="Quattrocento"/>
                <a:sym typeface="Quattrocento"/>
              </a:rPr>
              <a:t>In 1675, western settlers fought a series of battles against the Native Americans.</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idx="4294967295" type="title"/>
          </p:nvPr>
        </p:nvSpPr>
        <p:spPr>
          <a:xfrm>
            <a:off x="1143000" y="814387"/>
            <a:ext cx="7772400" cy="762001"/>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Bacons Rebellion</a:t>
            </a:r>
          </a:p>
        </p:txBody>
      </p:sp>
      <p:sp>
        <p:nvSpPr>
          <p:cNvPr id="220" name="Shape 220"/>
          <p:cNvSpPr txBox="1"/>
          <p:nvPr>
            <p:ph idx="4294967295" type="body"/>
          </p:nvPr>
        </p:nvSpPr>
        <p:spPr>
          <a:xfrm>
            <a:off x="1066800" y="1981200"/>
            <a:ext cx="7848599" cy="4114800"/>
          </a:xfrm>
          <a:prstGeom prst="rect">
            <a:avLst/>
          </a:prstGeom>
          <a:noFill/>
          <a:ln>
            <a:noFill/>
          </a:ln>
        </p:spPr>
        <p:txBody>
          <a:bodyPr anchorCtr="0" anchor="t" bIns="45700" lIns="45700" rIns="45700" tIns="45700">
            <a:noAutofit/>
          </a:bodyPr>
          <a:lstStyle/>
          <a:p>
            <a:pPr indent="-342900" lvl="0" marL="342900" marR="0" rtl="0" algn="l">
              <a:lnSpc>
                <a:spcPct val="90000"/>
              </a:lnSpc>
              <a:spcBef>
                <a:spcPts val="0"/>
              </a:spcBef>
              <a:spcAft>
                <a:spcPts val="0"/>
              </a:spcAft>
              <a:buClr>
                <a:srgbClr val="FFFFFF"/>
              </a:buClr>
              <a:buSzPct val="100000"/>
              <a:buFont typeface="Quattrocento"/>
              <a:buChar char="•"/>
            </a:pPr>
            <a:r>
              <a:rPr b="0" i="0" lang="en-US" sz="2800" u="none" cap="none" strike="noStrike">
                <a:solidFill>
                  <a:srgbClr val="FFFFFF"/>
                </a:solidFill>
                <a:latin typeface="Quattrocento"/>
                <a:ea typeface="Quattrocento"/>
                <a:cs typeface="Quattrocento"/>
                <a:sym typeface="Quattrocento"/>
              </a:rPr>
              <a:t>The western farmers became upset at the governor of Virginia over lack of help fighting these battles.</a:t>
            </a:r>
          </a:p>
          <a:p>
            <a:pPr indent="-342900" lvl="0" marL="342900" marR="0" rtl="0" algn="l">
              <a:lnSpc>
                <a:spcPct val="90000"/>
              </a:lnSpc>
              <a:spcBef>
                <a:spcPts val="600"/>
              </a:spcBef>
              <a:spcAft>
                <a:spcPts val="0"/>
              </a:spcAft>
              <a:buClr>
                <a:srgbClr val="FFFFFF"/>
              </a:buClr>
              <a:buSzPct val="100000"/>
              <a:buFont typeface="Quattrocento"/>
              <a:buChar char="•"/>
            </a:pPr>
            <a:r>
              <a:rPr b="0" i="0" lang="en-US" sz="2800" u="none" cap="none" strike="noStrike">
                <a:solidFill>
                  <a:srgbClr val="FFFFFF"/>
                </a:solidFill>
                <a:latin typeface="Quattrocento"/>
                <a:ea typeface="Quattrocento"/>
                <a:cs typeface="Quattrocento"/>
                <a:sym typeface="Quattrocento"/>
              </a:rPr>
              <a:t>Nathaniel Bacon</a:t>
            </a:r>
          </a:p>
          <a:p>
            <a:pPr indent="-228600" lvl="2" marL="1143000" marR="0" rtl="0" algn="l">
              <a:lnSpc>
                <a:spcPct val="9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He hated Native Americans and was upset at the governor (Berkley) not helping</a:t>
            </a:r>
          </a:p>
          <a:p>
            <a:pPr indent="-228600" lvl="2" marL="1143000" marR="0" rtl="0" algn="l">
              <a:lnSpc>
                <a:spcPct val="9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Bacon and his followers went to Jamestown to protest many things (lack of help, no representation, etc)</a:t>
            </a:r>
          </a:p>
          <a:p>
            <a:pPr indent="-228600" lvl="2" marL="1143000" marR="0" rtl="0" algn="l">
              <a:lnSpc>
                <a:spcPct val="9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Protest turned violent, many buildings were destroyed.</a:t>
            </a:r>
          </a:p>
          <a:p>
            <a:pPr indent="-228600" lvl="2" marL="1143000" marR="0" rtl="0" algn="l">
              <a:lnSpc>
                <a:spcPct val="9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Virginia changed some of its policies and it set the precedent that rebellion was a way to get things done in the colonies.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idx="4294967295" type="title"/>
          </p:nvPr>
        </p:nvSpPr>
        <p:spPr>
          <a:xfrm>
            <a:off x="1143000" y="814387"/>
            <a:ext cx="7772400" cy="762001"/>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New England Terms</a:t>
            </a:r>
          </a:p>
        </p:txBody>
      </p:sp>
      <p:sp>
        <p:nvSpPr>
          <p:cNvPr id="226" name="Shape 226"/>
          <p:cNvSpPr txBox="1"/>
          <p:nvPr>
            <p:ph idx="4294967295" type="body"/>
          </p:nvPr>
        </p:nvSpPr>
        <p:spPr>
          <a:xfrm>
            <a:off x="1066800" y="1981200"/>
            <a:ext cx="7848599" cy="4114800"/>
          </a:xfrm>
          <a:prstGeom prst="rect">
            <a:avLst/>
          </a:prstGeom>
          <a:noFill/>
          <a:ln>
            <a:noFill/>
          </a:ln>
        </p:spPr>
        <p:txBody>
          <a:bodyPr anchorCtr="0" anchor="t" bIns="45700" lIns="45700" rIns="45700" tIns="45700">
            <a:noAutofit/>
          </a:bodyPr>
          <a:lstStyle/>
          <a:p>
            <a:pPr indent="-342900" lvl="0" marL="342900" marR="0" rtl="0" algn="l">
              <a:lnSpc>
                <a:spcPct val="90000"/>
              </a:lnSpc>
              <a:spcBef>
                <a:spcPts val="0"/>
              </a:spcBef>
              <a:spcAft>
                <a:spcPts val="0"/>
              </a:spcAft>
              <a:buClr>
                <a:srgbClr val="FFFFFF"/>
              </a:buClr>
              <a:buSzPct val="100000"/>
              <a:buFont typeface="Quattrocento"/>
              <a:buChar char="•"/>
            </a:pPr>
            <a:r>
              <a:rPr b="0" i="0" lang="en-US" sz="2800" u="none" cap="none" strike="noStrike">
                <a:solidFill>
                  <a:srgbClr val="FFFFFF"/>
                </a:solidFill>
                <a:latin typeface="Quattrocento"/>
                <a:ea typeface="Quattrocento"/>
                <a:cs typeface="Quattrocento"/>
                <a:sym typeface="Quattrocento"/>
              </a:rPr>
              <a:t>Puritans—people who wanted to “purify” the Church of England</a:t>
            </a:r>
          </a:p>
          <a:p>
            <a:pPr indent="-342900" lvl="0" marL="342900" marR="0" rtl="0" algn="l">
              <a:lnSpc>
                <a:spcPct val="90000"/>
              </a:lnSpc>
              <a:spcBef>
                <a:spcPts val="600"/>
              </a:spcBef>
              <a:spcAft>
                <a:spcPts val="0"/>
              </a:spcAft>
              <a:buClr>
                <a:srgbClr val="FFFFFF"/>
              </a:buClr>
              <a:buSzPct val="100000"/>
              <a:buFont typeface="Quattrocento"/>
              <a:buChar char="•"/>
            </a:pPr>
            <a:r>
              <a:rPr b="0" i="0" lang="en-US" sz="2800" u="none" cap="none" strike="noStrike">
                <a:solidFill>
                  <a:srgbClr val="FFFFFF"/>
                </a:solidFill>
                <a:latin typeface="Quattrocento"/>
                <a:ea typeface="Quattrocento"/>
                <a:cs typeface="Quattrocento"/>
                <a:sym typeface="Quattrocento"/>
              </a:rPr>
              <a:t>Separatist—Puritans known as Pilgrims that came to America to escape persecution and start a new life.</a:t>
            </a:r>
          </a:p>
          <a:p>
            <a:pPr indent="-342900" lvl="0" marL="342900" marR="0" rtl="0" algn="l">
              <a:lnSpc>
                <a:spcPct val="90000"/>
              </a:lnSpc>
              <a:spcBef>
                <a:spcPts val="600"/>
              </a:spcBef>
              <a:spcAft>
                <a:spcPts val="0"/>
              </a:spcAft>
              <a:buClr>
                <a:srgbClr val="FFFFFF"/>
              </a:buClr>
              <a:buSzPct val="100000"/>
              <a:buFont typeface="Quattrocento"/>
              <a:buChar char="•"/>
            </a:pPr>
            <a:r>
              <a:rPr b="0" i="0" lang="en-US" sz="2800" u="none" cap="none" strike="noStrike">
                <a:solidFill>
                  <a:srgbClr val="FFFFFF"/>
                </a:solidFill>
                <a:latin typeface="Quattrocento"/>
                <a:ea typeface="Quattrocento"/>
                <a:cs typeface="Quattrocento"/>
                <a:sym typeface="Quattrocento"/>
              </a:rPr>
              <a:t>John Winthrop—first governor of Massachusetts</a:t>
            </a:r>
          </a:p>
          <a:p>
            <a:pPr indent="-228600" lvl="2" marL="1143000" marR="0" rtl="0" algn="l">
              <a:lnSpc>
                <a:spcPct val="9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Wanted to create a “city upon a hill” or a colony that everyone would want to be like</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idx="4294967295" type="title"/>
          </p:nvPr>
        </p:nvSpPr>
        <p:spPr>
          <a:xfrm>
            <a:off x="1143000" y="144461"/>
            <a:ext cx="7772400" cy="1431925"/>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New England Terms</a:t>
            </a:r>
          </a:p>
        </p:txBody>
      </p:sp>
      <p:sp>
        <p:nvSpPr>
          <p:cNvPr id="232" name="Shape 232"/>
          <p:cNvSpPr txBox="1"/>
          <p:nvPr>
            <p:ph idx="4294967295" type="body"/>
          </p:nvPr>
        </p:nvSpPr>
        <p:spPr>
          <a:xfrm>
            <a:off x="1066800" y="1981200"/>
            <a:ext cx="7848599" cy="4114800"/>
          </a:xfrm>
          <a:prstGeom prst="rect">
            <a:avLst/>
          </a:prstGeom>
          <a:noFill/>
          <a:ln>
            <a:noFill/>
          </a:ln>
        </p:spPr>
        <p:txBody>
          <a:bodyPr anchorCtr="0" anchor="t" bIns="45700" lIns="45700" rIns="45700" tIns="45700">
            <a:noAutofit/>
          </a:bodyPr>
          <a:lstStyle/>
          <a:p>
            <a:pPr indent="-342900" lvl="0" marL="342900" marR="0" rtl="0" algn="l">
              <a:lnSpc>
                <a:spcPct val="90000"/>
              </a:lnSpc>
              <a:spcBef>
                <a:spcPts val="0"/>
              </a:spcBef>
              <a:spcAft>
                <a:spcPts val="0"/>
              </a:spcAft>
              <a:buClr>
                <a:srgbClr val="FFFFFF"/>
              </a:buClr>
              <a:buSzPct val="100000"/>
              <a:buFont typeface="Quattrocento"/>
              <a:buChar char="•"/>
            </a:pPr>
            <a:r>
              <a:rPr b="0" i="0" lang="en-US" sz="2800" u="none" cap="none" strike="noStrike">
                <a:solidFill>
                  <a:srgbClr val="FFFFFF"/>
                </a:solidFill>
                <a:latin typeface="Quattrocento"/>
                <a:ea typeface="Quattrocento"/>
                <a:cs typeface="Quattrocento"/>
                <a:sym typeface="Quattrocento"/>
              </a:rPr>
              <a:t>Plymouth Colony—first colony founded by the Pilgrims in 1620.</a:t>
            </a:r>
          </a:p>
          <a:p>
            <a:pPr indent="-342900" lvl="0" marL="342900" marR="0" rtl="0" algn="l">
              <a:lnSpc>
                <a:spcPct val="90000"/>
              </a:lnSpc>
              <a:spcBef>
                <a:spcPts val="600"/>
              </a:spcBef>
              <a:spcAft>
                <a:spcPts val="0"/>
              </a:spcAft>
              <a:buClr>
                <a:srgbClr val="FFFFFF"/>
              </a:buClr>
              <a:buSzPct val="100000"/>
              <a:buFont typeface="Quattrocento"/>
              <a:buChar char="•"/>
            </a:pPr>
            <a:r>
              <a:rPr b="0" i="0" lang="en-US" sz="2800" u="none" cap="none" strike="noStrike">
                <a:solidFill>
                  <a:srgbClr val="FFFFFF"/>
                </a:solidFill>
                <a:latin typeface="Quattrocento"/>
                <a:ea typeface="Quattrocento"/>
                <a:cs typeface="Quattrocento"/>
                <a:sym typeface="Quattrocento"/>
              </a:rPr>
              <a:t>Massachusetts Bay Colony—in 1630, Pilgrims set up a larger colony….Boston would be the capital.</a:t>
            </a:r>
          </a:p>
          <a:p>
            <a:pPr indent="-342900" lvl="0" marL="342900" marR="0" rtl="0" algn="l">
              <a:lnSpc>
                <a:spcPct val="90000"/>
              </a:lnSpc>
              <a:spcBef>
                <a:spcPts val="600"/>
              </a:spcBef>
              <a:spcAft>
                <a:spcPts val="0"/>
              </a:spcAft>
              <a:buClr>
                <a:srgbClr val="FFFFFF"/>
              </a:buClr>
              <a:buSzPct val="100000"/>
              <a:buFont typeface="Quattrocento"/>
              <a:buChar char="•"/>
            </a:pPr>
            <a:r>
              <a:rPr b="0" i="0" lang="en-US" sz="2800" u="none" cap="none" strike="noStrike">
                <a:solidFill>
                  <a:srgbClr val="FFFFFF"/>
                </a:solidFill>
                <a:latin typeface="Quattrocento"/>
                <a:ea typeface="Quattrocento"/>
                <a:cs typeface="Quattrocento"/>
                <a:sym typeface="Quattrocento"/>
              </a:rPr>
              <a:t>Government and the church would be ruled by the same people.  The church was center to the lives of the people</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sp>
        <p:nvSpPr>
          <p:cNvPr id="237" name="Shape 237"/>
          <p:cNvSpPr txBox="1"/>
          <p:nvPr>
            <p:ph idx="4294967295" type="title"/>
          </p:nvPr>
        </p:nvSpPr>
        <p:spPr>
          <a:xfrm>
            <a:off x="1143000" y="144461"/>
            <a:ext cx="7772400" cy="1431925"/>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Differing Views for Puritans</a:t>
            </a:r>
          </a:p>
        </p:txBody>
      </p:sp>
      <p:sp>
        <p:nvSpPr>
          <p:cNvPr id="238" name="Shape 238"/>
          <p:cNvSpPr txBox="1"/>
          <p:nvPr>
            <p:ph idx="4294967295" type="body"/>
          </p:nvPr>
        </p:nvSpPr>
        <p:spPr>
          <a:xfrm>
            <a:off x="1066800" y="1981200"/>
            <a:ext cx="7848599" cy="4114800"/>
          </a:xfrm>
          <a:prstGeom prst="rect">
            <a:avLst/>
          </a:prstGeom>
          <a:noFill/>
          <a:ln>
            <a:noFill/>
          </a:ln>
        </p:spPr>
        <p:txBody>
          <a:bodyPr anchorCtr="0" anchor="t" bIns="45700" lIns="45700" rIns="45700" tIns="45700">
            <a:noAutofit/>
          </a:bodyPr>
          <a:lstStyle/>
          <a:p>
            <a:pPr indent="-342900" lvl="0" marL="342900" marR="0" rtl="0" algn="l">
              <a:lnSpc>
                <a:spcPct val="90000"/>
              </a:lnSpc>
              <a:spcBef>
                <a:spcPts val="0"/>
              </a:spcBef>
              <a:spcAft>
                <a:spcPts val="0"/>
              </a:spcAft>
              <a:buClr>
                <a:srgbClr val="FFFFFF"/>
              </a:buClr>
              <a:buSzPct val="100000"/>
              <a:buFont typeface="Quattrocento"/>
              <a:buChar char="•"/>
            </a:pPr>
            <a:r>
              <a:rPr b="0" i="0" lang="en-US" sz="2800" u="none" cap="none" strike="noStrike">
                <a:solidFill>
                  <a:srgbClr val="FFFFFF"/>
                </a:solidFill>
                <a:latin typeface="Quattrocento"/>
                <a:ea typeface="Quattrocento"/>
                <a:cs typeface="Quattrocento"/>
                <a:sym typeface="Quattrocento"/>
              </a:rPr>
              <a:t>Roger Williams</a:t>
            </a:r>
          </a:p>
          <a:p>
            <a:pPr indent="-228600" lvl="2" marL="1143000" marR="0" rtl="0" algn="l">
              <a:lnSpc>
                <a:spcPct val="9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He did not think that religion should be forced on people.  Also wanted Mass. To be more democratic.</a:t>
            </a:r>
          </a:p>
          <a:p>
            <a:pPr indent="-228600" lvl="2" marL="1143000" marR="0" rtl="0" algn="l">
              <a:lnSpc>
                <a:spcPct val="9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He also did not like how the early settlers were taking land from the Native Americans.</a:t>
            </a:r>
          </a:p>
          <a:p>
            <a:pPr indent="-228600" lvl="2" marL="1143000" marR="0" rtl="0" algn="l">
              <a:lnSpc>
                <a:spcPct val="9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He was kicked out of Mass and started a new colony called Rhode Island</a:t>
            </a:r>
          </a:p>
          <a:p>
            <a:pPr indent="-342900" lvl="0" marL="342900" marR="0" rtl="0" algn="l">
              <a:lnSpc>
                <a:spcPct val="90000"/>
              </a:lnSpc>
              <a:spcBef>
                <a:spcPts val="600"/>
              </a:spcBef>
              <a:spcAft>
                <a:spcPts val="0"/>
              </a:spcAft>
              <a:buClr>
                <a:srgbClr val="FFFFFF"/>
              </a:buClr>
              <a:buSzPct val="100000"/>
              <a:buFont typeface="Quattrocento"/>
              <a:buChar char="•"/>
            </a:pPr>
            <a:r>
              <a:rPr b="0" i="0" lang="en-US" sz="2800" u="none" cap="none" strike="noStrike">
                <a:solidFill>
                  <a:srgbClr val="FFFFFF"/>
                </a:solidFill>
                <a:latin typeface="Quattrocento"/>
                <a:ea typeface="Quattrocento"/>
                <a:cs typeface="Quattrocento"/>
                <a:sym typeface="Quattrocento"/>
              </a:rPr>
              <a:t>Anne Hutchinson</a:t>
            </a:r>
          </a:p>
          <a:p>
            <a:pPr indent="-228600" lvl="2" marL="1143000" marR="0" rtl="0" algn="l">
              <a:lnSpc>
                <a:spcPct val="9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She claimed that the holy spirit lived in the hearts of believers and that people did not need the church/govt. to be religious.</a:t>
            </a:r>
          </a:p>
          <a:p>
            <a:pPr indent="-228600" lvl="2" marL="1143000" marR="0" rtl="0" algn="l">
              <a:lnSpc>
                <a:spcPct val="9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She eventually moved to New Netherlands (New York) b/c the Dutch were more tolerant</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idx="4294967295" type="title"/>
          </p:nvPr>
        </p:nvSpPr>
        <p:spPr>
          <a:xfrm>
            <a:off x="1143000" y="144461"/>
            <a:ext cx="7772400" cy="769938"/>
          </a:xfrm>
          <a:prstGeom prst="rect">
            <a:avLst/>
          </a:prstGeom>
          <a:noFill/>
          <a:ln>
            <a:noFill/>
          </a:ln>
        </p:spPr>
        <p:txBody>
          <a:bodyPr anchorCtr="0" anchor="b" bIns="45700" lIns="45700" rIns="45700" tIns="45700">
            <a:noAutofit/>
          </a:bodyPr>
          <a:lstStyle/>
          <a:p>
            <a:pPr indent="0" lvl="0" marL="0" marR="0" rtl="0" algn="ctr">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Land Bridge</a:t>
            </a:r>
          </a:p>
        </p:txBody>
      </p:sp>
      <p:pic>
        <p:nvPicPr>
          <p:cNvPr descr="LandBridge.gif" id="81" name="Shape 81"/>
          <p:cNvPicPr preferRelativeResize="0"/>
          <p:nvPr/>
        </p:nvPicPr>
        <p:blipFill rotWithShape="1">
          <a:blip r:embed="rId3">
            <a:alphaModFix/>
          </a:blip>
          <a:srcRect b="0" l="0" r="0" t="0"/>
          <a:stretch/>
        </p:blipFill>
        <p:spPr>
          <a:xfrm>
            <a:off x="1092200" y="1485900"/>
            <a:ext cx="7162799" cy="43275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idx="4294967295" type="title"/>
          </p:nvPr>
        </p:nvSpPr>
        <p:spPr>
          <a:xfrm>
            <a:off x="1143000" y="814387"/>
            <a:ext cx="7772400" cy="762001"/>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Indian Wars</a:t>
            </a:r>
          </a:p>
        </p:txBody>
      </p:sp>
      <p:sp>
        <p:nvSpPr>
          <p:cNvPr id="244" name="Shape 244"/>
          <p:cNvSpPr txBox="1"/>
          <p:nvPr>
            <p:ph idx="4294967295" type="body"/>
          </p:nvPr>
        </p:nvSpPr>
        <p:spPr>
          <a:xfrm>
            <a:off x="1066800" y="1981200"/>
            <a:ext cx="7848599" cy="4114800"/>
          </a:xfrm>
          <a:prstGeom prst="rect">
            <a:avLst/>
          </a:prstGeom>
          <a:noFill/>
          <a:ln>
            <a:noFill/>
          </a:ln>
        </p:spPr>
        <p:txBody>
          <a:bodyPr anchorCtr="0" anchor="t" bIns="45700" lIns="45700" rIns="45700" tIns="45700">
            <a:noAutofit/>
          </a:bodyPr>
          <a:lstStyle/>
          <a:p>
            <a:pPr indent="-342900" lvl="0" marL="342900" marR="0" rtl="0" algn="l">
              <a:lnSpc>
                <a:spcPct val="9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Native Americans had differing beliefs about land ownership..this caused many conflicts.</a:t>
            </a:r>
          </a:p>
          <a:p>
            <a:pPr indent="-342900" lvl="0" marL="342900" marR="0" rtl="0" algn="l">
              <a:lnSpc>
                <a:spcPct val="90000"/>
              </a:lnSpc>
              <a:spcBef>
                <a:spcPts val="600"/>
              </a:spcBef>
              <a:spcAft>
                <a:spcPts val="0"/>
              </a:spcAft>
              <a:buClr>
                <a:srgbClr val="FFFFFF"/>
              </a:buClr>
              <a:buSzPct val="100000"/>
              <a:buFont typeface="Quattrocento"/>
              <a:buChar char="•"/>
            </a:pPr>
            <a:r>
              <a:rPr b="0" i="0" lang="en-US" sz="2800" u="none" cap="none" strike="noStrike">
                <a:solidFill>
                  <a:srgbClr val="FFFFFF"/>
                </a:solidFill>
                <a:latin typeface="Quattrocento"/>
                <a:ea typeface="Quattrocento"/>
                <a:cs typeface="Quattrocento"/>
                <a:sym typeface="Quattrocento"/>
              </a:rPr>
              <a:t>Pequot War</a:t>
            </a:r>
          </a:p>
          <a:p>
            <a:pPr indent="-228600" lvl="2" marL="1143000" marR="0" rtl="0" algn="l">
              <a:lnSpc>
                <a:spcPct val="9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1</a:t>
            </a:r>
            <a:r>
              <a:rPr b="0" baseline="30000" i="0" lang="en-US" sz="2000" u="none" cap="none" strike="noStrike">
                <a:solidFill>
                  <a:srgbClr val="FFFFFF"/>
                </a:solidFill>
                <a:latin typeface="Quattrocento"/>
                <a:ea typeface="Quattrocento"/>
                <a:cs typeface="Quattrocento"/>
                <a:sym typeface="Quattrocento"/>
              </a:rPr>
              <a:t>st</a:t>
            </a:r>
            <a:r>
              <a:rPr b="0" i="0" lang="en-US" sz="2000" u="none" cap="none" strike="noStrike">
                <a:solidFill>
                  <a:srgbClr val="FFFFFF"/>
                </a:solidFill>
                <a:latin typeface="Quattrocento"/>
                <a:ea typeface="Quattrocento"/>
                <a:cs typeface="Quattrocento"/>
                <a:sym typeface="Quattrocento"/>
              </a:rPr>
              <a:t> major conflict in Mass</a:t>
            </a:r>
          </a:p>
          <a:p>
            <a:pPr indent="-228600" lvl="2" marL="1143000" marR="0" rtl="0" algn="l">
              <a:lnSpc>
                <a:spcPct val="9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Colonist and another Narragansett Indians destroyed an entire Pequot Village</a:t>
            </a:r>
          </a:p>
          <a:p>
            <a:pPr indent="-228600" lvl="2" marL="1143000" marR="0" rtl="0" algn="l">
              <a:lnSpc>
                <a:spcPct val="9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Around 600 Pequots were murdered..this led to Narragansett to not like the English</a:t>
            </a:r>
          </a:p>
          <a:p>
            <a:pPr indent="-342900" lvl="0" marL="342900" marR="0" rtl="0" algn="l">
              <a:lnSpc>
                <a:spcPct val="90000"/>
              </a:lnSpc>
              <a:spcBef>
                <a:spcPts val="600"/>
              </a:spcBef>
              <a:spcAft>
                <a:spcPts val="0"/>
              </a:spcAft>
              <a:buClr>
                <a:srgbClr val="FFFFFF"/>
              </a:buClr>
              <a:buSzPct val="100000"/>
              <a:buFont typeface="Quattrocento"/>
              <a:buChar char="•"/>
            </a:pPr>
            <a:r>
              <a:rPr b="0" i="0" lang="en-US" sz="2800" u="none" cap="none" strike="noStrike">
                <a:solidFill>
                  <a:srgbClr val="FFFFFF"/>
                </a:solidFill>
                <a:latin typeface="Quattrocento"/>
                <a:ea typeface="Quattrocento"/>
                <a:cs typeface="Quattrocento"/>
                <a:sym typeface="Quattrocento"/>
              </a:rPr>
              <a:t>King Phillips War</a:t>
            </a:r>
          </a:p>
          <a:p>
            <a:pPr indent="-228600" lvl="2" marL="1143000" marR="0" rtl="0" algn="l">
              <a:lnSpc>
                <a:spcPct val="9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Indians used hit and run tactics to destroy many towns</a:t>
            </a:r>
          </a:p>
          <a:p>
            <a:pPr indent="-228600" lvl="2" marL="1143000" marR="0" rtl="0" algn="l">
              <a:lnSpc>
                <a:spcPct val="9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The settlers were finally able to defeat them</a:t>
            </a:r>
          </a:p>
          <a:p>
            <a:pPr indent="-228600" lvl="2" marL="1143000" marR="0" rtl="0" algn="l">
              <a:lnSpc>
                <a:spcPct val="9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This was the last real Native American threat in the New England</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pic>
        <p:nvPicPr>
          <p:cNvPr descr="http://faculty.umf.maine.edu/~walters/web%20230/map%20king%20philip%27s%20war.jpg" id="249" name="Shape 249"/>
          <p:cNvPicPr preferRelativeResize="0"/>
          <p:nvPr/>
        </p:nvPicPr>
        <p:blipFill/>
        <p:spPr>
          <a:xfrm>
            <a:off x="838200" y="0"/>
            <a:ext cx="7620000" cy="3733800"/>
          </a:xfrm>
          <a:prstGeom prst="rect">
            <a:avLst/>
          </a:prstGeom>
          <a:solidFill>
            <a:srgbClr val="FFFFFF"/>
          </a:solidFill>
          <a:ln>
            <a:noFill/>
          </a:ln>
        </p:spPr>
      </p:pic>
      <p:pic>
        <p:nvPicPr>
          <p:cNvPr descr="http://www.dowdgen.com/dowd/graphics/guilf1639.gif" id="250" name="Shape 250"/>
          <p:cNvPicPr preferRelativeResize="0"/>
          <p:nvPr/>
        </p:nvPicPr>
        <p:blipFill/>
        <p:spPr>
          <a:xfrm>
            <a:off x="1524000" y="3810000"/>
            <a:ext cx="6400799" cy="3048000"/>
          </a:xfrm>
          <a:prstGeom prst="rect">
            <a:avLst/>
          </a:prstGeom>
          <a:solidFill>
            <a:srgbClr val="FFFFFF"/>
          </a:solid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sp>
        <p:nvSpPr>
          <p:cNvPr id="255" name="Shape 255"/>
          <p:cNvSpPr txBox="1"/>
          <p:nvPr>
            <p:ph idx="4294967295" type="title"/>
          </p:nvPr>
        </p:nvSpPr>
        <p:spPr>
          <a:xfrm>
            <a:off x="1143000" y="814387"/>
            <a:ext cx="7772400" cy="762001"/>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Middle Colonies</a:t>
            </a:r>
          </a:p>
        </p:txBody>
      </p:sp>
      <p:sp>
        <p:nvSpPr>
          <p:cNvPr id="256" name="Shape 256"/>
          <p:cNvSpPr txBox="1"/>
          <p:nvPr>
            <p:ph idx="4294967295" type="body"/>
          </p:nvPr>
        </p:nvSpPr>
        <p:spPr>
          <a:xfrm>
            <a:off x="1066800" y="1981200"/>
            <a:ext cx="7848599" cy="4114800"/>
          </a:xfrm>
          <a:prstGeom prst="rect">
            <a:avLst/>
          </a:prstGeom>
          <a:noFill/>
          <a:ln>
            <a:noFill/>
          </a:ln>
        </p:spPr>
        <p:txBody>
          <a:bodyPr anchorCtr="0" anchor="t" bIns="45700" lIns="45700" rIns="45700" tIns="45700">
            <a:noAutofit/>
          </a:bodyPr>
          <a:lstStyle/>
          <a:p>
            <a:pPr indent="-342900" lvl="0" marL="342900" marR="0" rtl="0" algn="l">
              <a:lnSpc>
                <a:spcPct val="90000"/>
              </a:lnSpc>
              <a:spcBef>
                <a:spcPts val="0"/>
              </a:spcBef>
              <a:spcAft>
                <a:spcPts val="0"/>
              </a:spcAft>
              <a:buClr>
                <a:srgbClr val="FFFFFF"/>
              </a:buClr>
              <a:buSzPct val="100000"/>
              <a:buFont typeface="Quattrocento"/>
              <a:buChar char="•"/>
            </a:pPr>
            <a:r>
              <a:rPr b="0" i="0" lang="en-US" sz="2800" u="none" cap="none" strike="noStrike">
                <a:solidFill>
                  <a:srgbClr val="FFFFFF"/>
                </a:solidFill>
                <a:latin typeface="Quattrocento"/>
                <a:ea typeface="Quattrocento"/>
                <a:cs typeface="Quattrocento"/>
                <a:sym typeface="Quattrocento"/>
              </a:rPr>
              <a:t>William Penn</a:t>
            </a:r>
          </a:p>
          <a:p>
            <a:pPr indent="-228600" lvl="2" marL="1143000" marR="0" rtl="0" algn="l">
              <a:lnSpc>
                <a:spcPct val="9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Founded Pennsylvania</a:t>
            </a:r>
          </a:p>
          <a:p>
            <a:pPr indent="-228600" lvl="2" marL="1143000" marR="0" rtl="0" algn="l">
              <a:lnSpc>
                <a:spcPct val="9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He was a Quaker (peaceful group) </a:t>
            </a:r>
          </a:p>
          <a:p>
            <a:pPr indent="-228600" lvl="2" marL="1143000" marR="0" rtl="0" algn="l">
              <a:lnSpc>
                <a:spcPct val="9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Gave religious freedom, voting rights, and land to all people who moved.</a:t>
            </a:r>
          </a:p>
          <a:p>
            <a:pPr indent="-228600" lvl="2" marL="1143000" marR="0" rtl="0" algn="l">
              <a:lnSpc>
                <a:spcPct val="9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They had very good relationship with the Native Americans.</a:t>
            </a:r>
          </a:p>
          <a:p>
            <a:pPr indent="-342900" lvl="0" marL="342900" marR="0" rtl="0" algn="l">
              <a:lnSpc>
                <a:spcPct val="90000"/>
              </a:lnSpc>
              <a:spcBef>
                <a:spcPts val="600"/>
              </a:spcBef>
              <a:spcAft>
                <a:spcPts val="0"/>
              </a:spcAft>
              <a:buClr>
                <a:srgbClr val="FFFFFF"/>
              </a:buClr>
              <a:buSzPct val="100000"/>
              <a:buFont typeface="Quattrocento"/>
              <a:buChar char="•"/>
            </a:pPr>
            <a:r>
              <a:rPr b="0" i="0" lang="en-US" sz="2800" u="none" cap="none" strike="noStrike">
                <a:solidFill>
                  <a:srgbClr val="FFFFFF"/>
                </a:solidFill>
                <a:latin typeface="Quattrocento"/>
                <a:ea typeface="Quattrocento"/>
                <a:cs typeface="Quattrocento"/>
                <a:sym typeface="Quattrocento"/>
              </a:rPr>
              <a:t>New Netherlands</a:t>
            </a:r>
          </a:p>
          <a:p>
            <a:pPr indent="-228600" lvl="2" marL="1143000" marR="0" rtl="0" algn="l">
              <a:lnSpc>
                <a:spcPct val="9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Dutch settled this area, major city would be New Amsterdam (NYC)</a:t>
            </a:r>
          </a:p>
          <a:p>
            <a:pPr indent="-228600" lvl="2" marL="1143000" marR="0" rtl="0" algn="l">
              <a:lnSpc>
                <a:spcPct val="9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Peaceful, tolerant</a:t>
            </a:r>
          </a:p>
          <a:p>
            <a:pPr indent="-228600" lvl="2" marL="1143000" marR="0" rtl="0" algn="l">
              <a:lnSpc>
                <a:spcPct val="9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Taken over by England and renamed New York</a:t>
            </a:r>
          </a:p>
          <a:p>
            <a:pPr indent="-228600" lvl="2" marL="1143000" marR="0" rtl="0" algn="l">
              <a:lnSpc>
                <a:spcPct val="90000"/>
              </a:lnSpc>
              <a:spcBef>
                <a:spcPts val="0"/>
              </a:spcBef>
              <a:spcAft>
                <a:spcPts val="0"/>
              </a:spcAft>
              <a:buClr>
                <a:srgbClr val="FFFFFF"/>
              </a:buClr>
              <a:buSzPct val="100000"/>
              <a:buFont typeface="Quattrocento"/>
              <a:buChar char="•"/>
            </a:pPr>
            <a:r>
              <a:rPr b="0" i="0" lang="en-US" sz="2000" u="none" cap="none" strike="noStrike">
                <a:solidFill>
                  <a:srgbClr val="FFFFFF"/>
                </a:solidFill>
                <a:latin typeface="Quattrocento"/>
                <a:ea typeface="Quattrocento"/>
                <a:cs typeface="Quattrocento"/>
                <a:sym typeface="Quattrocento"/>
              </a:rPr>
              <a:t>Also split the land (New Jersey)</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idx="4294967295" type="title"/>
          </p:nvPr>
        </p:nvSpPr>
        <p:spPr>
          <a:xfrm>
            <a:off x="1143000" y="814387"/>
            <a:ext cx="7848599" cy="762001"/>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Indians of the Southwest</a:t>
            </a:r>
          </a:p>
        </p:txBody>
      </p:sp>
      <p:sp>
        <p:nvSpPr>
          <p:cNvPr id="87" name="Shape 87"/>
          <p:cNvSpPr txBox="1"/>
          <p:nvPr>
            <p:ph idx="4294967295" type="body"/>
          </p:nvPr>
        </p:nvSpPr>
        <p:spPr>
          <a:xfrm>
            <a:off x="1066800" y="1981200"/>
            <a:ext cx="7848599" cy="4114800"/>
          </a:xfrm>
          <a:prstGeom prst="rect">
            <a:avLst/>
          </a:prstGeom>
          <a:noFill/>
          <a:ln>
            <a:noFill/>
          </a:ln>
        </p:spPr>
        <p:txBody>
          <a:bodyPr anchorCtr="0" anchor="t" bIns="45700" lIns="45700" rIns="45700" tIns="45700">
            <a:noAutofit/>
          </a:bodyPr>
          <a:lstStyle/>
          <a:p>
            <a:pPr indent="-342900" lvl="0" marL="342900" marR="0" rtl="0" algn="l">
              <a:lnSpc>
                <a:spcPct val="100000"/>
              </a:lnSpc>
              <a:spcBef>
                <a:spcPts val="0"/>
              </a:spcBef>
              <a:spcAft>
                <a:spcPts val="0"/>
              </a:spcAft>
              <a:buClr>
                <a:srgbClr val="FFFFFF"/>
              </a:buClr>
              <a:buSzPct val="100000"/>
              <a:buFont typeface="Quattrocento"/>
              <a:buChar char="•"/>
            </a:pPr>
            <a:r>
              <a:rPr b="0" i="0" lang="en-US" sz="3200" u="none" cap="none" strike="noStrike">
                <a:solidFill>
                  <a:srgbClr val="FFFFFF"/>
                </a:solidFill>
                <a:latin typeface="Quattrocento"/>
                <a:ea typeface="Quattrocento"/>
                <a:cs typeface="Quattrocento"/>
                <a:sym typeface="Quattrocento"/>
              </a:rPr>
              <a:t>Hohokam, Hopi, Pueblo.</a:t>
            </a:r>
          </a:p>
          <a:p>
            <a:pPr indent="-342900" lvl="0" marL="342900" marR="0" rtl="0" algn="l">
              <a:lnSpc>
                <a:spcPct val="100000"/>
              </a:lnSpc>
              <a:spcBef>
                <a:spcPts val="700"/>
              </a:spcBef>
              <a:spcAft>
                <a:spcPts val="0"/>
              </a:spcAft>
              <a:buClr>
                <a:srgbClr val="FFFFFF"/>
              </a:buClr>
              <a:buSzPct val="100000"/>
              <a:buFont typeface="Quattrocento"/>
              <a:buChar char="•"/>
            </a:pPr>
            <a:r>
              <a:rPr b="0" i="0" lang="en-US" sz="3200" u="none" cap="none" strike="noStrike">
                <a:solidFill>
                  <a:srgbClr val="FFFFFF"/>
                </a:solidFill>
                <a:latin typeface="Quattrocento"/>
                <a:ea typeface="Quattrocento"/>
                <a:cs typeface="Quattrocento"/>
                <a:sym typeface="Quattrocento"/>
              </a:rPr>
              <a:t>Multi-story houses that were built into the sides of cliffs/caves. (Adobe)</a:t>
            </a:r>
          </a:p>
          <a:p>
            <a:pPr indent="-342900" lvl="0" marL="342900" marR="0" rtl="0" algn="l">
              <a:lnSpc>
                <a:spcPct val="100000"/>
              </a:lnSpc>
              <a:spcBef>
                <a:spcPts val="700"/>
              </a:spcBef>
              <a:spcAft>
                <a:spcPts val="0"/>
              </a:spcAft>
              <a:buClr>
                <a:srgbClr val="FFFFFF"/>
              </a:buClr>
              <a:buSzPct val="100000"/>
              <a:buFont typeface="Quattrocento"/>
              <a:buChar char="•"/>
            </a:pPr>
            <a:r>
              <a:rPr b="0" i="0" lang="en-US" sz="3200" u="none" cap="none" strike="noStrike">
                <a:solidFill>
                  <a:srgbClr val="FFFFFF"/>
                </a:solidFill>
                <a:latin typeface="Quattrocento"/>
                <a:ea typeface="Quattrocento"/>
                <a:cs typeface="Quattrocento"/>
                <a:sym typeface="Quattrocento"/>
              </a:rPr>
              <a:t>Used irrigation systems to grow corn, beans, squash, melons.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pic>
        <p:nvPicPr>
          <p:cNvPr id="92" name="Shape 92"/>
          <p:cNvPicPr preferRelativeResize="0"/>
          <p:nvPr/>
        </p:nvPicPr>
        <p:blipFill rotWithShape="1">
          <a:blip r:embed="rId3">
            <a:alphaModFix/>
          </a:blip>
          <a:srcRect b="0" l="0" r="0" t="0"/>
          <a:stretch/>
        </p:blipFill>
        <p:spPr>
          <a:xfrm>
            <a:off x="999974" y="768475"/>
            <a:ext cx="6587100" cy="4393500"/>
          </a:xfrm>
          <a:prstGeom prst="rect">
            <a:avLst/>
          </a:prstGeom>
          <a:noFill/>
          <a:ln>
            <a:noFill/>
          </a:ln>
        </p:spPr>
      </p:pic>
      <p:sp>
        <p:nvSpPr>
          <p:cNvPr id="93" name="Shape 93"/>
          <p:cNvSpPr/>
          <p:nvPr/>
        </p:nvSpPr>
        <p:spPr>
          <a:xfrm>
            <a:off x="999983" y="5211353"/>
            <a:ext cx="3497100" cy="1183500"/>
          </a:xfrm>
          <a:prstGeom prst="rect">
            <a:avLst/>
          </a:prstGeom>
          <a:noFill/>
          <a:ln>
            <a:noFill/>
          </a:ln>
        </p:spPr>
        <p:txBody>
          <a:bodyPr anchorCtr="0" anchor="t" bIns="45700" lIns="45700" rIns="45700" tIns="45700">
            <a:noAutofit/>
          </a:bodyPr>
          <a:lstStyle/>
          <a:p>
            <a:pPr indent="0" lvl="0" marL="0" marR="0" rtl="0" algn="l">
              <a:lnSpc>
                <a:spcPct val="100000"/>
              </a:lnSpc>
              <a:spcBef>
                <a:spcPts val="0"/>
              </a:spcBef>
              <a:spcAft>
                <a:spcPts val="0"/>
              </a:spcAft>
              <a:buClr>
                <a:srgbClr val="FFFFFF"/>
              </a:buClr>
              <a:buSzPct val="25000"/>
              <a:buFont typeface="Quattrocento"/>
              <a:buNone/>
            </a:pPr>
            <a:r>
              <a:rPr b="0" i="0" lang="en-US" sz="1800" u="none" cap="none" strike="noStrike">
                <a:solidFill>
                  <a:srgbClr val="FFFFFF"/>
                </a:solidFill>
                <a:latin typeface="Courier New"/>
                <a:ea typeface="Courier New"/>
                <a:cs typeface="Courier New"/>
                <a:sym typeface="Courier New"/>
              </a:rPr>
              <a:t>Mesa Verde- New Mexico</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idx="4294967295" type="title"/>
          </p:nvPr>
        </p:nvSpPr>
        <p:spPr>
          <a:xfrm>
            <a:off x="914400" y="814387"/>
            <a:ext cx="8229600" cy="762001"/>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Eastern Woodland Indians</a:t>
            </a:r>
          </a:p>
        </p:txBody>
      </p:sp>
      <p:sp>
        <p:nvSpPr>
          <p:cNvPr id="99" name="Shape 99"/>
          <p:cNvSpPr txBox="1"/>
          <p:nvPr>
            <p:ph idx="4294967295" type="body"/>
          </p:nvPr>
        </p:nvSpPr>
        <p:spPr>
          <a:xfrm>
            <a:off x="1066800" y="1981200"/>
            <a:ext cx="7848599" cy="4114800"/>
          </a:xfrm>
          <a:prstGeom prst="rect">
            <a:avLst/>
          </a:prstGeom>
          <a:noFill/>
          <a:ln>
            <a:noFill/>
          </a:ln>
        </p:spPr>
        <p:txBody>
          <a:bodyPr anchorCtr="0" anchor="t" bIns="45700" lIns="45700" rIns="45700" tIns="45700">
            <a:noAutofit/>
          </a:bodyPr>
          <a:lstStyle/>
          <a:p>
            <a:pPr indent="-342900" lvl="0" marL="342900" marR="0" rtl="0" algn="l">
              <a:lnSpc>
                <a:spcPct val="100000"/>
              </a:lnSpc>
              <a:spcBef>
                <a:spcPts val="0"/>
              </a:spcBef>
              <a:spcAft>
                <a:spcPts val="0"/>
              </a:spcAft>
              <a:buClr>
                <a:srgbClr val="FFFFFF"/>
              </a:buClr>
              <a:buSzPct val="100000"/>
              <a:buFont typeface="Quattrocento"/>
              <a:buChar char="•"/>
            </a:pPr>
            <a:r>
              <a:rPr b="0" i="0" lang="en-US" sz="2800" u="none" cap="none" strike="noStrike">
                <a:solidFill>
                  <a:srgbClr val="FFFFFF"/>
                </a:solidFill>
                <a:latin typeface="Quattrocento"/>
                <a:ea typeface="Quattrocento"/>
                <a:cs typeface="Quattrocento"/>
                <a:sym typeface="Quattrocento"/>
              </a:rPr>
              <a:t>Iroquois (most powerful)</a:t>
            </a:r>
          </a:p>
          <a:p>
            <a:pPr indent="-342900" lvl="0" marL="342900" marR="0" rtl="0" algn="l">
              <a:lnSpc>
                <a:spcPct val="100000"/>
              </a:lnSpc>
              <a:spcBef>
                <a:spcPts val="600"/>
              </a:spcBef>
              <a:spcAft>
                <a:spcPts val="0"/>
              </a:spcAft>
              <a:buClr>
                <a:srgbClr val="FFFFFF"/>
              </a:buClr>
              <a:buSzPct val="100000"/>
              <a:buFont typeface="Quattrocento"/>
              <a:buChar char="•"/>
            </a:pPr>
            <a:r>
              <a:rPr b="0" i="0" lang="en-US" sz="2800" u="none" cap="none" strike="noStrike">
                <a:solidFill>
                  <a:srgbClr val="FFFFFF"/>
                </a:solidFill>
                <a:latin typeface="Quattrocento"/>
                <a:ea typeface="Quattrocento"/>
                <a:cs typeface="Quattrocento"/>
                <a:sym typeface="Quattrocento"/>
              </a:rPr>
              <a:t>Lived and hunted in the wooded area east of the Mississippi River.</a:t>
            </a:r>
          </a:p>
          <a:p>
            <a:pPr indent="-342900" lvl="0" marL="342900" marR="0" rtl="0" algn="l">
              <a:lnSpc>
                <a:spcPct val="100000"/>
              </a:lnSpc>
              <a:spcBef>
                <a:spcPts val="600"/>
              </a:spcBef>
              <a:spcAft>
                <a:spcPts val="0"/>
              </a:spcAft>
              <a:buClr>
                <a:srgbClr val="FFFFFF"/>
              </a:buClr>
              <a:buSzPct val="100000"/>
              <a:buFont typeface="Quattrocento"/>
              <a:buChar char="•"/>
            </a:pPr>
            <a:r>
              <a:rPr b="0" i="0" lang="en-US" sz="2800" u="none" cap="none" strike="noStrike">
                <a:solidFill>
                  <a:srgbClr val="FFFFFF"/>
                </a:solidFill>
                <a:latin typeface="Quattrocento"/>
                <a:ea typeface="Quattrocento"/>
                <a:cs typeface="Quattrocento"/>
                <a:sym typeface="Quattrocento"/>
              </a:rPr>
              <a:t>Lived in villages, blended hunting and agriculture together.</a:t>
            </a:r>
          </a:p>
          <a:p>
            <a:pPr indent="-342900" lvl="0" marL="342900" marR="0" rtl="0" algn="l">
              <a:lnSpc>
                <a:spcPct val="100000"/>
              </a:lnSpc>
              <a:spcBef>
                <a:spcPts val="600"/>
              </a:spcBef>
              <a:spcAft>
                <a:spcPts val="0"/>
              </a:spcAft>
              <a:buClr>
                <a:srgbClr val="FFFFFF"/>
              </a:buClr>
              <a:buSzPct val="100000"/>
              <a:buFont typeface="Quattrocento"/>
              <a:buChar char="•"/>
            </a:pPr>
            <a:r>
              <a:rPr b="0" i="0" lang="en-US" sz="2800" u="none" cap="none" strike="noStrike">
                <a:solidFill>
                  <a:srgbClr val="FFFFFF"/>
                </a:solidFill>
                <a:latin typeface="Quattrocento"/>
                <a:ea typeface="Quattrocento"/>
                <a:cs typeface="Quattrocento"/>
                <a:sym typeface="Quattrocento"/>
              </a:rPr>
              <a:t>Formed communities…tribes worked together.</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pic>
        <p:nvPicPr>
          <p:cNvPr descr="http://warandgame.files.wordpress.com/2009/03/iriquois.jpg" id="104" name="Shape 104"/>
          <p:cNvPicPr preferRelativeResize="0"/>
          <p:nvPr/>
        </p:nvPicPr>
        <p:blipFill rotWithShape="1">
          <a:blip r:embed="rId3">
            <a:alphaModFix/>
          </a:blip>
          <a:srcRect b="0" l="0" r="0" t="0"/>
          <a:stretch/>
        </p:blipFill>
        <p:spPr>
          <a:xfrm>
            <a:off x="349250" y="396875"/>
            <a:ext cx="8223250" cy="60642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idx="4294967295" type="title"/>
          </p:nvPr>
        </p:nvSpPr>
        <p:spPr>
          <a:xfrm>
            <a:off x="1143000" y="814387"/>
            <a:ext cx="7772400" cy="762001"/>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Importance of…..</a:t>
            </a:r>
          </a:p>
        </p:txBody>
      </p:sp>
      <p:sp>
        <p:nvSpPr>
          <p:cNvPr id="110" name="Shape 110"/>
          <p:cNvSpPr txBox="1"/>
          <p:nvPr>
            <p:ph idx="4294967295" type="body"/>
          </p:nvPr>
        </p:nvSpPr>
        <p:spPr>
          <a:xfrm>
            <a:off x="1066800" y="1981200"/>
            <a:ext cx="7848599" cy="4114800"/>
          </a:xfrm>
          <a:prstGeom prst="rect">
            <a:avLst/>
          </a:prstGeom>
          <a:noFill/>
          <a:ln>
            <a:noFill/>
          </a:ln>
        </p:spPr>
        <p:txBody>
          <a:bodyPr anchorCtr="0" anchor="t" bIns="45700" lIns="45700" rIns="45700" tIns="45700">
            <a:noAutofit/>
          </a:bodyPr>
          <a:lstStyle/>
          <a:p>
            <a:pPr indent="-342900" lvl="0" marL="342900" marR="0" rtl="0" algn="l">
              <a:lnSpc>
                <a:spcPct val="90000"/>
              </a:lnSpc>
              <a:spcBef>
                <a:spcPts val="0"/>
              </a:spcBef>
              <a:spcAft>
                <a:spcPts val="0"/>
              </a:spcAft>
              <a:buClr>
                <a:srgbClr val="FFFFFF"/>
              </a:buClr>
              <a:buSzPct val="100000"/>
              <a:buFont typeface="Quattrocento"/>
              <a:buChar char="•"/>
            </a:pPr>
            <a:r>
              <a:rPr b="1" i="0" lang="en-US" sz="2800" u="sng" cap="none" strike="noStrike">
                <a:solidFill>
                  <a:srgbClr val="FFFFFF"/>
                </a:solidFill>
                <a:latin typeface="Quattrocento"/>
                <a:ea typeface="Quattrocento"/>
                <a:cs typeface="Quattrocento"/>
                <a:sym typeface="Quattrocento"/>
              </a:rPr>
              <a:t>Trading</a:t>
            </a:r>
            <a:r>
              <a:rPr b="0" i="0" lang="en-US" sz="2800" u="none" cap="none" strike="noStrike">
                <a:solidFill>
                  <a:srgbClr val="FFFFFF"/>
                </a:solidFill>
                <a:latin typeface="Quattrocento"/>
                <a:ea typeface="Quattrocento"/>
                <a:cs typeface="Quattrocento"/>
                <a:sym typeface="Quattrocento"/>
              </a:rPr>
              <a:t>—this was the main way different tribes communication with each other, along with how they transported goods.</a:t>
            </a:r>
          </a:p>
          <a:p>
            <a:pPr indent="-342900" lvl="0" marL="342900" marR="0" rtl="0" algn="l">
              <a:lnSpc>
                <a:spcPct val="90000"/>
              </a:lnSpc>
              <a:spcBef>
                <a:spcPts val="600"/>
              </a:spcBef>
              <a:spcAft>
                <a:spcPts val="0"/>
              </a:spcAft>
              <a:buClr>
                <a:srgbClr val="FFFFFF"/>
              </a:buClr>
              <a:buSzPct val="100000"/>
              <a:buFont typeface="Quattrocento"/>
              <a:buChar char="•"/>
            </a:pPr>
            <a:r>
              <a:rPr b="1" i="0" lang="en-US" sz="2800" u="sng" cap="none" strike="noStrike">
                <a:solidFill>
                  <a:srgbClr val="FFFFFF"/>
                </a:solidFill>
                <a:latin typeface="Quattrocento"/>
                <a:ea typeface="Quattrocento"/>
                <a:cs typeface="Quattrocento"/>
                <a:sym typeface="Quattrocento"/>
              </a:rPr>
              <a:t>Land Use</a:t>
            </a:r>
            <a:r>
              <a:rPr b="0" i="0" lang="en-US" sz="2800" u="none" cap="none" strike="noStrike">
                <a:solidFill>
                  <a:srgbClr val="FFFFFF"/>
                </a:solidFill>
                <a:latin typeface="Quattrocento"/>
                <a:ea typeface="Quattrocento"/>
                <a:cs typeface="Quattrocento"/>
                <a:sym typeface="Quattrocento"/>
              </a:rPr>
              <a:t>—way of life for the Indians.  Land was to be shared and worked by everyone…land was not owned, hence not for sale.</a:t>
            </a:r>
          </a:p>
          <a:p>
            <a:pPr indent="-342900" lvl="0" marL="342900" marR="0" rtl="0" algn="l">
              <a:lnSpc>
                <a:spcPct val="90000"/>
              </a:lnSpc>
              <a:spcBef>
                <a:spcPts val="600"/>
              </a:spcBef>
              <a:spcAft>
                <a:spcPts val="0"/>
              </a:spcAft>
              <a:buClr>
                <a:srgbClr val="FFFFFF"/>
              </a:buClr>
              <a:buSzPct val="100000"/>
              <a:buFont typeface="Quattrocento"/>
              <a:buChar char="•"/>
            </a:pPr>
            <a:r>
              <a:rPr b="1" i="0" lang="en-US" sz="2800" u="sng" cap="none" strike="noStrike">
                <a:solidFill>
                  <a:srgbClr val="FFFFFF"/>
                </a:solidFill>
                <a:latin typeface="Quattrocento"/>
                <a:ea typeface="Quattrocento"/>
                <a:cs typeface="Quattrocento"/>
                <a:sym typeface="Quattrocento"/>
              </a:rPr>
              <a:t>Religion</a:t>
            </a:r>
            <a:r>
              <a:rPr b="0" i="0" lang="en-US" sz="2800" u="none" cap="none" strike="noStrike">
                <a:solidFill>
                  <a:srgbClr val="FFFFFF"/>
                </a:solidFill>
                <a:latin typeface="Quattrocento"/>
                <a:ea typeface="Quattrocento"/>
                <a:cs typeface="Quattrocento"/>
                <a:sym typeface="Quattrocento"/>
              </a:rPr>
              <a:t>—Natural World was filled with spirits that would help/harm people.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idx="4294967295" type="title"/>
          </p:nvPr>
        </p:nvSpPr>
        <p:spPr>
          <a:xfrm>
            <a:off x="1143000" y="814387"/>
            <a:ext cx="8001000" cy="762001"/>
          </a:xfrm>
          <a:prstGeom prst="rect">
            <a:avLst/>
          </a:prstGeom>
          <a:noFill/>
          <a:ln>
            <a:noFill/>
          </a:ln>
        </p:spPr>
        <p:txBody>
          <a:bodyPr anchorCtr="0" anchor="b" bIns="45700" lIns="45700" rIns="45700" tIns="45700">
            <a:noAutofit/>
          </a:bodyPr>
          <a:lstStyle/>
          <a:p>
            <a:pPr indent="0" lvl="0" marL="0" marR="0" rtl="0" algn="l">
              <a:lnSpc>
                <a:spcPct val="100000"/>
              </a:lnSpc>
              <a:spcBef>
                <a:spcPts val="0"/>
              </a:spcBef>
              <a:spcAft>
                <a:spcPts val="0"/>
              </a:spcAft>
              <a:buClr>
                <a:srgbClr val="CCFFFF"/>
              </a:buClr>
              <a:buSzPct val="25000"/>
              <a:buFont typeface="Allerta"/>
              <a:buNone/>
            </a:pPr>
            <a:r>
              <a:rPr b="0" i="0" lang="en-US" sz="4400" u="none" cap="none" strike="noStrike">
                <a:solidFill>
                  <a:srgbClr val="CCFFFF"/>
                </a:solidFill>
                <a:latin typeface="Allerta"/>
                <a:ea typeface="Allerta"/>
                <a:cs typeface="Allerta"/>
                <a:sym typeface="Allerta"/>
              </a:rPr>
              <a:t>The Importance of cont…</a:t>
            </a:r>
          </a:p>
        </p:txBody>
      </p:sp>
      <p:sp>
        <p:nvSpPr>
          <p:cNvPr id="116" name="Shape 116"/>
          <p:cNvSpPr txBox="1"/>
          <p:nvPr>
            <p:ph idx="4294967295" type="body"/>
          </p:nvPr>
        </p:nvSpPr>
        <p:spPr>
          <a:xfrm>
            <a:off x="1066800" y="1981200"/>
            <a:ext cx="7848599" cy="4114800"/>
          </a:xfrm>
          <a:prstGeom prst="rect">
            <a:avLst/>
          </a:prstGeom>
          <a:noFill/>
          <a:ln>
            <a:noFill/>
          </a:ln>
        </p:spPr>
        <p:txBody>
          <a:bodyPr anchorCtr="0" anchor="t" bIns="45700" lIns="45700" rIns="45700" tIns="45700">
            <a:noAutofit/>
          </a:bodyPr>
          <a:lstStyle/>
          <a:p>
            <a:pPr indent="-342900" lvl="0" marL="342900" marR="0" rtl="0" algn="l">
              <a:lnSpc>
                <a:spcPct val="100000"/>
              </a:lnSpc>
              <a:spcBef>
                <a:spcPts val="0"/>
              </a:spcBef>
              <a:spcAft>
                <a:spcPts val="0"/>
              </a:spcAft>
              <a:buClr>
                <a:srgbClr val="FFFFFF"/>
              </a:buClr>
              <a:buSzPct val="100000"/>
              <a:buFont typeface="Quattrocento"/>
              <a:buChar char="•"/>
            </a:pPr>
            <a:r>
              <a:rPr b="1" i="0" lang="en-US" sz="2800" u="sng" cap="none" strike="noStrike">
                <a:solidFill>
                  <a:srgbClr val="FFFFFF"/>
                </a:solidFill>
                <a:latin typeface="Quattrocento"/>
                <a:ea typeface="Quattrocento"/>
                <a:cs typeface="Quattrocento"/>
                <a:sym typeface="Quattrocento"/>
              </a:rPr>
              <a:t>Kinship</a:t>
            </a:r>
            <a:r>
              <a:rPr b="0" i="0" lang="en-US" sz="2800" u="none" cap="none" strike="noStrike">
                <a:solidFill>
                  <a:srgbClr val="FFFFFF"/>
                </a:solidFill>
                <a:latin typeface="Quattrocento"/>
                <a:ea typeface="Quattrocento"/>
                <a:cs typeface="Quattrocento"/>
                <a:sym typeface="Quattrocento"/>
              </a:rPr>
              <a:t>—strong ties between family members.  This helped ensure that family customs would be passed down from generation to generation.  Also, men and women had clearly defined roles in their tribes.</a:t>
            </a:r>
          </a:p>
          <a:p>
            <a:pPr indent="-342900" lvl="0" marL="342900" marR="0" rtl="0" algn="l">
              <a:lnSpc>
                <a:spcPct val="100000"/>
              </a:lnSpc>
              <a:spcBef>
                <a:spcPts val="600"/>
              </a:spcBef>
              <a:spcAft>
                <a:spcPts val="0"/>
              </a:spcAft>
              <a:buClr>
                <a:srgbClr val="FFFFFF"/>
              </a:buClr>
              <a:buSzPct val="100000"/>
              <a:buFont typeface="Quattrocento"/>
              <a:buChar char="•"/>
            </a:pPr>
            <a:r>
              <a:rPr b="1" i="0" lang="en-US" sz="2800" u="sng" cap="none" strike="noStrike">
                <a:solidFill>
                  <a:srgbClr val="FFFFFF"/>
                </a:solidFill>
                <a:latin typeface="Quattrocento"/>
                <a:ea typeface="Quattrocento"/>
                <a:cs typeface="Quattrocento"/>
                <a:sym typeface="Quattrocento"/>
              </a:rPr>
              <a:t>Division of Labor</a:t>
            </a:r>
            <a:r>
              <a:rPr b="0" i="0" lang="en-US" sz="2800" u="none" cap="none" strike="noStrike">
                <a:solidFill>
                  <a:srgbClr val="FFFFFF"/>
                </a:solidFill>
                <a:latin typeface="Quattrocento"/>
                <a:ea typeface="Quattrocento"/>
                <a:cs typeface="Quattrocento"/>
                <a:sym typeface="Quattrocento"/>
              </a:rPr>
              <a:t>—dividing up the land and responsibilities according to gender, age, status.</a:t>
            </a: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