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6858000" cy="9144000"/>
  <p:embeddedFontLst>
    <p:embeddedFont>
      <p:font typeface="Garamond"/>
      <p:regular r:id="rId44"/>
      <p:bold r:id="rId45"/>
      <p:italic r:id="rId46"/>
      <p:boldItalic r:id="rId47"/>
    </p:embeddedFont>
    <p:embeddedFont>
      <p:font typeface="Playfair Display"/>
      <p:regular r:id="rId48"/>
      <p:bold r:id="rId49"/>
      <p:italic r:id="rId50"/>
      <p:boldItalic r:id="rId51"/>
    </p:embeddedFont>
    <p:embeddedFont>
      <p:font typeface="Lato"/>
      <p:regular r:id="rId52"/>
      <p:bold r:id="rId53"/>
      <p:italic r:id="rId54"/>
      <p:boldItalic r:id="rId55"/>
    </p:embeddedFont>
    <p:embeddedFont>
      <p:font typeface="Merriweather"/>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2CEAEDD-7849-4338-AD26-8B454BC80EB3}">
  <a:tblStyle styleId="{52CEAEDD-7849-4338-AD26-8B454BC80EB3}"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Garamond-regular.fntdata"/><Relationship Id="rId43" Type="http://schemas.openxmlformats.org/officeDocument/2006/relationships/slide" Target="slides/slide38.xml"/><Relationship Id="rId46" Type="http://schemas.openxmlformats.org/officeDocument/2006/relationships/font" Target="fonts/Garamond-italic.fntdata"/><Relationship Id="rId45" Type="http://schemas.openxmlformats.org/officeDocument/2006/relationships/font" Target="fonts/Garamon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regular.fntdata"/><Relationship Id="rId47" Type="http://schemas.openxmlformats.org/officeDocument/2006/relationships/font" Target="fonts/Garamond-boldItalic.fntdata"/><Relationship Id="rId49"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layfairDisplay-boldItalic.fntdata"/><Relationship Id="rId50" Type="http://schemas.openxmlformats.org/officeDocument/2006/relationships/font" Target="fonts/PlayfairDisplay-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6.xml"/><Relationship Id="rId55" Type="http://schemas.openxmlformats.org/officeDocument/2006/relationships/font" Target="fonts/Lato-boldItalic.fntdata"/><Relationship Id="rId10" Type="http://schemas.openxmlformats.org/officeDocument/2006/relationships/slide" Target="slides/slide5.xml"/><Relationship Id="rId54" Type="http://schemas.openxmlformats.org/officeDocument/2006/relationships/font" Target="fonts/Lato-italic.fntdata"/><Relationship Id="rId13" Type="http://schemas.openxmlformats.org/officeDocument/2006/relationships/slide" Target="slides/slide8.xml"/><Relationship Id="rId57" Type="http://schemas.openxmlformats.org/officeDocument/2006/relationships/font" Target="fonts/Merriweather-bold.fntdata"/><Relationship Id="rId12" Type="http://schemas.openxmlformats.org/officeDocument/2006/relationships/slide" Target="slides/slide7.xml"/><Relationship Id="rId56" Type="http://schemas.openxmlformats.org/officeDocument/2006/relationships/font" Target="fonts/Merriweather-regular.fntdata"/><Relationship Id="rId15" Type="http://schemas.openxmlformats.org/officeDocument/2006/relationships/slide" Target="slides/slide10.xml"/><Relationship Id="rId59" Type="http://schemas.openxmlformats.org/officeDocument/2006/relationships/font" Target="fonts/Merriweather-boldItalic.fntdata"/><Relationship Id="rId14" Type="http://schemas.openxmlformats.org/officeDocument/2006/relationships/slide" Target="slides/slide9.xml"/><Relationship Id="rId58" Type="http://schemas.openxmlformats.org/officeDocument/2006/relationships/font" Target="fonts/Merriweather-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Garamond"/>
              <a:buNone/>
            </a:pPr>
            <a:fld id="{00000000-1234-1234-1234-123412341234}" type="slidenum">
              <a:rPr b="0" i="0" lang="en-US" sz="1200" u="none" cap="none" strike="noStrike">
                <a:solidFill>
                  <a:srgbClr val="000000"/>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41" name="Shape 241"/>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aramond"/>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aramond"/>
              <a:buNone/>
            </a:pPr>
            <a:fld id="{00000000-1234-1234-1234-123412341234}" type="slidenum">
              <a:rPr lang="en-US"/>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1" name="Shape 291"/>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aramond"/>
              <a:buNone/>
            </a:pPr>
            <a:fld id="{00000000-1234-1234-1234-123412341234}" type="slidenum">
              <a:rPr lang="en-U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8" name="Shape 298"/>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aramond"/>
              <a:buNone/>
            </a:pPr>
            <a:fld id="{00000000-1234-1234-1234-123412341234}" type="slidenum">
              <a:rPr lang="en-U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p:nvPr/>
        </p:nvSpPr>
        <p:spPr>
          <a:xfrm>
            <a:off x="2749050" y="998400"/>
            <a:ext cx="3645900" cy="4861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2992950" y="1323600"/>
            <a:ext cx="3158100" cy="42108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 name="Shape 16"/>
          <p:cNvSpPr txBox="1"/>
          <p:nvPr>
            <p:ph type="ctrTitle"/>
          </p:nvPr>
        </p:nvSpPr>
        <p:spPr>
          <a:xfrm>
            <a:off x="3096250" y="2169600"/>
            <a:ext cx="2951400" cy="2112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7" name="Shape 17"/>
          <p:cNvSpPr txBox="1"/>
          <p:nvPr>
            <p:ph idx="1" type="subTitle"/>
          </p:nvPr>
        </p:nvSpPr>
        <p:spPr>
          <a:xfrm>
            <a:off x="3096362" y="4355907"/>
            <a:ext cx="2951400" cy="9351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8" name="Shape 1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0" y="6727600"/>
            <a:ext cx="9144000" cy="130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11700" y="1644133"/>
            <a:ext cx="8520600" cy="21468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5" name="Shape 55"/>
          <p:cNvSpPr txBox="1"/>
          <p:nvPr>
            <p:ph idx="1" type="body"/>
          </p:nvPr>
        </p:nvSpPr>
        <p:spPr>
          <a:xfrm>
            <a:off x="311700" y="3892600"/>
            <a:ext cx="8520600" cy="14289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9" name="Shape 59"/>
        <p:cNvGrpSpPr/>
        <p:nvPr/>
      </p:nvGrpSpPr>
      <p:grpSpPr>
        <a:xfrm>
          <a:off x="0" y="0"/>
          <a:ext cx="0" cy="0"/>
          <a:chOff x="0" y="0"/>
          <a:chExt cx="0" cy="0"/>
        </a:xfrm>
      </p:grpSpPr>
      <p:sp>
        <p:nvSpPr>
          <p:cNvPr id="60" name="Shape 60"/>
          <p:cNvSpPr/>
          <p:nvPr>
            <p:ph type="title"/>
          </p:nvPr>
        </p:nvSpPr>
        <p:spPr>
          <a:xfrm>
            <a:off x="762000" y="762000"/>
            <a:ext cx="7924800" cy="1143000"/>
          </a:xfrm>
          <a:prstGeom prst="roundRect">
            <a:avLst>
              <a:gd fmla="val 4680" name="adj"/>
            </a:avLst>
          </a:prstGeom>
          <a:noFill/>
          <a:ln>
            <a:noFill/>
          </a:ln>
        </p:spPr>
        <p:txBody>
          <a:bodyPr anchorCtr="0" anchor="b" bIns="91425" lIns="91425" rIns="91425" tIns="91425"/>
          <a:lstStyle>
            <a:lvl1pPr indent="0" lvl="0"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1pPr>
            <a:lvl2pPr indent="0" lvl="1"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2pPr>
            <a:lvl3pPr indent="0" lvl="2"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3pPr>
            <a:lvl4pPr indent="0" lvl="3"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4pPr>
            <a:lvl5pPr indent="0" lvl="4"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5pPr>
            <a:lvl6pPr indent="0" lvl="5" marL="4572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6pPr>
            <a:lvl7pPr indent="0" lvl="6" marL="9144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7pPr>
            <a:lvl8pPr indent="0" lvl="7" marL="13716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8pPr>
            <a:lvl9pPr indent="0" lvl="8" marL="18288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9pPr>
          </a:lstStyle>
          <a:p/>
        </p:txBody>
      </p:sp>
      <p:sp>
        <p:nvSpPr>
          <p:cNvPr id="61" name="Shape 61"/>
          <p:cNvSpPr txBox="1"/>
          <p:nvPr>
            <p:ph idx="1" type="body"/>
          </p:nvPr>
        </p:nvSpPr>
        <p:spPr>
          <a:xfrm>
            <a:off x="838200" y="2362200"/>
            <a:ext cx="76929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b="0" i="0" sz="2800" u="none" cap="none" strike="noStrike">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62" name="Shape 62"/>
          <p:cNvSpPr txBox="1"/>
          <p:nvPr>
            <p:ph idx="10" type="dt"/>
          </p:nvPr>
        </p:nvSpPr>
        <p:spPr>
          <a:xfrm>
            <a:off x="2438400" y="6248400"/>
            <a:ext cx="2130300" cy="4746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63" name="Shape 63"/>
          <p:cNvSpPr txBox="1"/>
          <p:nvPr>
            <p:ph idx="11" type="ftr"/>
          </p:nvPr>
        </p:nvSpPr>
        <p:spPr>
          <a:xfrm>
            <a:off x="5791200" y="6248400"/>
            <a:ext cx="28971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64" name="Shape 64"/>
          <p:cNvSpPr txBox="1"/>
          <p:nvPr>
            <p:ph idx="12" type="sldNum"/>
          </p:nvPr>
        </p:nvSpPr>
        <p:spPr>
          <a:xfrm>
            <a:off x="84136" y="6242050"/>
            <a:ext cx="587400" cy="489000"/>
          </a:xfrm>
          <a:prstGeom prst="rect">
            <a:avLst/>
          </a:prstGeom>
          <a:noFill/>
          <a:ln>
            <a:noFill/>
          </a:ln>
        </p:spPr>
        <p:txBody>
          <a:bodyPr anchorCtr="1" anchor="b"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1" i="0" lang="en-US" sz="2600" u="none">
                <a:solidFill>
                  <a:schemeClr val="l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65" name="Shape 65"/>
        <p:cNvGrpSpPr/>
        <p:nvPr/>
      </p:nvGrpSpPr>
      <p:grpSpPr>
        <a:xfrm>
          <a:off x="0" y="0"/>
          <a:ext cx="0" cy="0"/>
          <a:chOff x="0" y="0"/>
          <a:chExt cx="0" cy="0"/>
        </a:xfrm>
      </p:grpSpPr>
      <p:sp>
        <p:nvSpPr>
          <p:cNvPr id="66" name="Shape 66"/>
          <p:cNvSpPr/>
          <p:nvPr>
            <p:ph type="title"/>
          </p:nvPr>
        </p:nvSpPr>
        <p:spPr>
          <a:xfrm>
            <a:off x="762000" y="762000"/>
            <a:ext cx="7924800" cy="1143000"/>
          </a:xfrm>
          <a:prstGeom prst="roundRect">
            <a:avLst>
              <a:gd fmla="val 4680" name="adj"/>
            </a:avLst>
          </a:prstGeom>
          <a:noFill/>
          <a:ln>
            <a:noFill/>
          </a:ln>
        </p:spPr>
        <p:txBody>
          <a:bodyPr anchorCtr="0" anchor="b" bIns="91425" lIns="91425" rIns="91425" tIns="91425"/>
          <a:lstStyle>
            <a:lvl1pPr indent="0" lvl="0"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1pPr>
            <a:lvl2pPr indent="0" lvl="1"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2pPr>
            <a:lvl3pPr indent="0" lvl="2"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3pPr>
            <a:lvl4pPr indent="0" lvl="3"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4pPr>
            <a:lvl5pPr indent="0" lvl="4"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5pPr>
            <a:lvl6pPr indent="0" lvl="5" marL="4572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6pPr>
            <a:lvl7pPr indent="0" lvl="6" marL="9144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7pPr>
            <a:lvl8pPr indent="0" lvl="7" marL="13716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8pPr>
            <a:lvl9pPr indent="0" lvl="8" marL="18288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9pPr>
          </a:lstStyle>
          <a:p/>
        </p:txBody>
      </p:sp>
      <p:sp>
        <p:nvSpPr>
          <p:cNvPr id="67" name="Shape 67"/>
          <p:cNvSpPr txBox="1"/>
          <p:nvPr>
            <p:ph idx="1" type="body"/>
          </p:nvPr>
        </p:nvSpPr>
        <p:spPr>
          <a:xfrm>
            <a:off x="838200" y="2362200"/>
            <a:ext cx="37704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68" name="Shape 68"/>
          <p:cNvSpPr txBox="1"/>
          <p:nvPr>
            <p:ph idx="2" type="body"/>
          </p:nvPr>
        </p:nvSpPr>
        <p:spPr>
          <a:xfrm>
            <a:off x="4760912" y="2362200"/>
            <a:ext cx="37704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69" name="Shape 69"/>
          <p:cNvSpPr txBox="1"/>
          <p:nvPr>
            <p:ph idx="10" type="dt"/>
          </p:nvPr>
        </p:nvSpPr>
        <p:spPr>
          <a:xfrm>
            <a:off x="2438400" y="6248400"/>
            <a:ext cx="2130300" cy="4746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0" name="Shape 70"/>
          <p:cNvSpPr txBox="1"/>
          <p:nvPr>
            <p:ph idx="11" type="ftr"/>
          </p:nvPr>
        </p:nvSpPr>
        <p:spPr>
          <a:xfrm>
            <a:off x="5791200" y="6248400"/>
            <a:ext cx="28971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1" name="Shape 71"/>
          <p:cNvSpPr txBox="1"/>
          <p:nvPr>
            <p:ph idx="12" type="sldNum"/>
          </p:nvPr>
        </p:nvSpPr>
        <p:spPr>
          <a:xfrm>
            <a:off x="84136" y="6242050"/>
            <a:ext cx="587400" cy="489000"/>
          </a:xfrm>
          <a:prstGeom prst="rect">
            <a:avLst/>
          </a:prstGeom>
          <a:noFill/>
          <a:ln>
            <a:noFill/>
          </a:ln>
        </p:spPr>
        <p:txBody>
          <a:bodyPr anchorCtr="1" anchor="b"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1" i="0" lang="en-US" sz="2600" u="none">
                <a:solidFill>
                  <a:schemeClr val="lt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72" name="Shape 72"/>
        <p:cNvGrpSpPr/>
        <p:nvPr/>
      </p:nvGrpSpPr>
      <p:grpSpPr>
        <a:xfrm>
          <a:off x="0" y="0"/>
          <a:ext cx="0" cy="0"/>
          <a:chOff x="0" y="0"/>
          <a:chExt cx="0" cy="0"/>
        </a:xfrm>
      </p:grpSpPr>
      <p:sp>
        <p:nvSpPr>
          <p:cNvPr id="73" name="Shape 73"/>
          <p:cNvSpPr/>
          <p:nvPr>
            <p:ph type="title"/>
          </p:nvPr>
        </p:nvSpPr>
        <p:spPr>
          <a:xfrm>
            <a:off x="762000" y="762000"/>
            <a:ext cx="7924800" cy="1143000"/>
          </a:xfrm>
          <a:prstGeom prst="roundRect">
            <a:avLst>
              <a:gd fmla="val 4680" name="adj"/>
            </a:avLst>
          </a:prstGeom>
          <a:noFill/>
          <a:ln>
            <a:noFill/>
          </a:ln>
        </p:spPr>
        <p:txBody>
          <a:bodyPr anchorCtr="0" anchor="b" bIns="91425" lIns="91425" rIns="91425" tIns="91425"/>
          <a:lstStyle>
            <a:lvl1pPr indent="0" lvl="0"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1pPr>
            <a:lvl2pPr indent="0" lvl="1"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2pPr>
            <a:lvl3pPr indent="0" lvl="2"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3pPr>
            <a:lvl4pPr indent="0" lvl="3"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4pPr>
            <a:lvl5pPr indent="0" lvl="4"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5pPr>
            <a:lvl6pPr indent="0" lvl="5" marL="4572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6pPr>
            <a:lvl7pPr indent="0" lvl="6" marL="9144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7pPr>
            <a:lvl8pPr indent="0" lvl="7" marL="13716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8pPr>
            <a:lvl9pPr indent="0" lvl="8" marL="18288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9pPr>
          </a:lstStyle>
          <a:p/>
        </p:txBody>
      </p:sp>
      <p:sp>
        <p:nvSpPr>
          <p:cNvPr id="74" name="Shape 74"/>
          <p:cNvSpPr txBox="1"/>
          <p:nvPr>
            <p:ph idx="1" type="body"/>
          </p:nvPr>
        </p:nvSpPr>
        <p:spPr>
          <a:xfrm>
            <a:off x="838200" y="2362200"/>
            <a:ext cx="37704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75" name="Shape 75"/>
          <p:cNvSpPr txBox="1"/>
          <p:nvPr>
            <p:ph idx="2" type="body"/>
          </p:nvPr>
        </p:nvSpPr>
        <p:spPr>
          <a:xfrm>
            <a:off x="4760912" y="2362200"/>
            <a:ext cx="3770400" cy="17859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76" name="Shape 76"/>
          <p:cNvSpPr txBox="1"/>
          <p:nvPr>
            <p:ph idx="3" type="body"/>
          </p:nvPr>
        </p:nvSpPr>
        <p:spPr>
          <a:xfrm>
            <a:off x="4760912" y="4300537"/>
            <a:ext cx="3770400" cy="17859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77" name="Shape 77"/>
          <p:cNvSpPr txBox="1"/>
          <p:nvPr>
            <p:ph idx="10" type="dt"/>
          </p:nvPr>
        </p:nvSpPr>
        <p:spPr>
          <a:xfrm>
            <a:off x="2438400" y="6248400"/>
            <a:ext cx="2130300" cy="4746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8" name="Shape 78"/>
          <p:cNvSpPr txBox="1"/>
          <p:nvPr>
            <p:ph idx="11" type="ftr"/>
          </p:nvPr>
        </p:nvSpPr>
        <p:spPr>
          <a:xfrm>
            <a:off x="5791200" y="6248400"/>
            <a:ext cx="28971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9" name="Shape 79"/>
          <p:cNvSpPr txBox="1"/>
          <p:nvPr>
            <p:ph idx="12" type="sldNum"/>
          </p:nvPr>
        </p:nvSpPr>
        <p:spPr>
          <a:xfrm>
            <a:off x="84136" y="6242050"/>
            <a:ext cx="587400" cy="489000"/>
          </a:xfrm>
          <a:prstGeom prst="rect">
            <a:avLst/>
          </a:prstGeom>
          <a:noFill/>
          <a:ln>
            <a:noFill/>
          </a:ln>
        </p:spPr>
        <p:txBody>
          <a:bodyPr anchorCtr="1" anchor="b"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1" i="0" lang="en-US" sz="2600" u="non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sp>
        <p:nvSpPr>
          <p:cNvPr id="20" name="Shape 20"/>
          <p:cNvSpPr txBox="1"/>
          <p:nvPr>
            <p:ph type="title"/>
          </p:nvPr>
        </p:nvSpPr>
        <p:spPr>
          <a:xfrm>
            <a:off x="509550" y="1898500"/>
            <a:ext cx="8124900" cy="23976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21" name="Shape 21"/>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2" name="Shape 22"/>
        <p:cNvGrpSpPr/>
        <p:nvPr/>
      </p:nvGrpSpPr>
      <p:grpSpPr>
        <a:xfrm>
          <a:off x="0" y="0"/>
          <a:ext cx="0" cy="0"/>
          <a:chOff x="0" y="0"/>
          <a:chExt cx="0" cy="0"/>
        </a:xfrm>
      </p:grpSpPr>
      <p:sp>
        <p:nvSpPr>
          <p:cNvPr id="23" name="Shape 23"/>
          <p:cNvSpPr/>
          <p:nvPr/>
        </p:nvSpPr>
        <p:spPr>
          <a:xfrm>
            <a:off x="0" y="6727600"/>
            <a:ext cx="9144000" cy="130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4" name="Shape 24"/>
          <p:cNvSpPr txBox="1"/>
          <p:nvPr>
            <p:ph type="title"/>
          </p:nvPr>
        </p:nvSpPr>
        <p:spPr>
          <a:xfrm>
            <a:off x="311700" y="521800"/>
            <a:ext cx="8520600" cy="834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sp>
        <p:nvSpPr>
          <p:cNvPr id="28" name="Shape 28"/>
          <p:cNvSpPr txBox="1"/>
          <p:nvPr>
            <p:ph type="title"/>
          </p:nvPr>
        </p:nvSpPr>
        <p:spPr>
          <a:xfrm>
            <a:off x="311700" y="521800"/>
            <a:ext cx="8520600" cy="834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311700" y="521800"/>
            <a:ext cx="8520600" cy="834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4" name="Shape 34"/>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5" name="Shape 35"/>
        <p:cNvGrpSpPr/>
        <p:nvPr/>
      </p:nvGrpSpPr>
      <p:grpSpPr>
        <a:xfrm>
          <a:off x="0" y="0"/>
          <a:ext cx="0" cy="0"/>
          <a:chOff x="0" y="0"/>
          <a:chExt cx="0" cy="0"/>
        </a:xfrm>
      </p:grpSpPr>
      <p:sp>
        <p:nvSpPr>
          <p:cNvPr id="36" name="Shape 36"/>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11700" y="185517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9" name="Shape 39"/>
        <p:cNvGrpSpPr/>
        <p:nvPr/>
      </p:nvGrpSpPr>
      <p:grpSpPr>
        <a:xfrm>
          <a:off x="0" y="0"/>
          <a:ext cx="0" cy="0"/>
          <a:chOff x="0" y="0"/>
          <a:chExt cx="0" cy="0"/>
        </a:xfrm>
      </p:grpSpPr>
      <p:sp>
        <p:nvSpPr>
          <p:cNvPr id="40" name="Shape 40"/>
          <p:cNvSpPr txBox="1"/>
          <p:nvPr>
            <p:ph type="title"/>
          </p:nvPr>
        </p:nvSpPr>
        <p:spPr>
          <a:xfrm>
            <a:off x="490250" y="701800"/>
            <a:ext cx="5618700" cy="54543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41" name="Shape 41"/>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33"/>
            <a:ext cx="4572000" cy="6858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5994000"/>
            <a:ext cx="468300" cy="0"/>
          </a:xfrm>
          <a:prstGeom prst="straightConnector1">
            <a:avLst/>
          </a:prstGeom>
          <a:noFill/>
          <a:ln cap="flat" cmpd="sng" w="19050">
            <a:solidFill>
              <a:schemeClr val="lt1"/>
            </a:solidFill>
            <a:prstDash val="solid"/>
            <a:round/>
            <a:headEnd len="med" w="med" type="none"/>
            <a:tailEnd len="med" w="med" type="none"/>
          </a:ln>
        </p:spPr>
      </p:cxnSp>
      <p:sp>
        <p:nvSpPr>
          <p:cNvPr id="45" name="Shape 45"/>
          <p:cNvSpPr txBox="1"/>
          <p:nvPr>
            <p:ph type="title"/>
          </p:nvPr>
        </p:nvSpPr>
        <p:spPr>
          <a:xfrm>
            <a:off x="265500" y="1477266"/>
            <a:ext cx="4045200" cy="22449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6" name="Shape 46"/>
          <p:cNvSpPr txBox="1"/>
          <p:nvPr>
            <p:ph idx="1" type="subTitle"/>
          </p:nvPr>
        </p:nvSpPr>
        <p:spPr>
          <a:xfrm>
            <a:off x="265500" y="3793601"/>
            <a:ext cx="4045200" cy="17940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7" name="Shape 47"/>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8" name="Shape 4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5640766"/>
            <a:ext cx="5998800" cy="7983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1" name="Shape 51"/>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21800"/>
            <a:ext cx="8520600" cy="8349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11" name="Shape 11"/>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12" name="Shape 12"/>
          <p:cNvSpPr txBox="1"/>
          <p:nvPr>
            <p:ph idx="12" type="sldNum"/>
          </p:nvPr>
        </p:nvSpPr>
        <p:spPr>
          <a:xfrm>
            <a:off x="8490250" y="6241345"/>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US"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0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www.democracynow.org/2008/4/29/west_virginia_grandfather_takes_on_the" TargetMode="External"/><Relationship Id="rId4" Type="http://schemas.openxmlformats.org/officeDocument/2006/relationships/hyperlink" Target="https://www.southernenvironment.org/cases-and-projects/mountaintop-coal-mining-in-appalachi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en.wikipedia.org/wiki/Carnegie_Steel_Company" TargetMode="External"/><Relationship Id="rId4" Type="http://schemas.openxmlformats.org/officeDocument/2006/relationships/hyperlink" Target="http://en.wikipedia.org/wiki/Carnegie_Steel_Company" TargetMode="External"/><Relationship Id="rId5" Type="http://schemas.openxmlformats.org/officeDocument/2006/relationships/hyperlink" Target="http://en.wikipedia.org/wiki/J.P._Morgan" TargetMode="External"/><Relationship Id="rId6" Type="http://schemas.openxmlformats.org/officeDocument/2006/relationships/hyperlink" Target="http://en.wikipedia.org/wiki/Carnegie_library" TargetMode="External"/><Relationship Id="rId7"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en.wikipedia.org/wiki/Edison_General_Electric" TargetMode="External"/><Relationship Id="rId4" Type="http://schemas.openxmlformats.org/officeDocument/2006/relationships/hyperlink" Target="http://en.wikipedia.org/wiki/Edison_General_Electric" TargetMode="External"/><Relationship Id="rId5" Type="http://schemas.openxmlformats.org/officeDocument/2006/relationships/hyperlink" Target="http://en.wikipedia.org/wiki/Thomson-Houston_Electric_Company" TargetMode="External"/><Relationship Id="rId6" Type="http://schemas.openxmlformats.org/officeDocument/2006/relationships/hyperlink" Target="http://en.wikipedia.org/wiki/Thomson-Houston_Electric_Company" TargetMode="External"/><Relationship Id="rId7"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hyperlink" Target="http://www.npr.org/2011/03/24/134814089/Triangle-Fire-Remembrance" TargetMode="Externa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7.jpg"/><Relationship Id="rId4"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5" name="Shape 85"/>
          <p:cNvSpPr txBox="1"/>
          <p:nvPr>
            <p:ph type="ctrTitle"/>
          </p:nvPr>
        </p:nvSpPr>
        <p:spPr>
          <a:xfrm>
            <a:off x="1159425" y="2798575"/>
            <a:ext cx="7168800" cy="21123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Merriweather"/>
              <a:buNone/>
            </a:pPr>
            <a:r>
              <a:rPr b="1" i="0" lang="en-US" sz="6000" u="none" cap="none" strike="noStrike">
                <a:solidFill>
                  <a:srgbClr val="E69138"/>
                </a:solidFill>
                <a:latin typeface="Merriweather"/>
                <a:ea typeface="Merriweather"/>
                <a:cs typeface="Merriweather"/>
                <a:sym typeface="Merriweather"/>
              </a:rPr>
              <a:t>A New Industrial Age</a:t>
            </a:r>
          </a:p>
        </p:txBody>
      </p:sp>
      <p:sp>
        <p:nvSpPr>
          <p:cNvPr id="86" name="Shape 86"/>
          <p:cNvSpPr txBox="1"/>
          <p:nvPr>
            <p:ph idx="1" type="subTitle"/>
          </p:nvPr>
        </p:nvSpPr>
        <p:spPr>
          <a:xfrm>
            <a:off x="3202462" y="5272832"/>
            <a:ext cx="2951400" cy="935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hlink"/>
              </a:buClr>
              <a:buSzPct val="25000"/>
              <a:buFont typeface="Noto Sans Symbols"/>
              <a:buNone/>
            </a:pPr>
            <a:r>
              <a:rPr b="0" i="0" lang="en-US" sz="3200" u="none" cap="none" strike="noStrike">
                <a:solidFill>
                  <a:schemeClr val="lt1"/>
                </a:solidFill>
                <a:latin typeface="Merriweather"/>
                <a:ea typeface="Merriweather"/>
                <a:cs typeface="Merriweather"/>
                <a:sym typeface="Merriweather"/>
              </a:rPr>
              <a:t>Chapter 14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Inventor/Inventions Research</a:t>
            </a:r>
          </a:p>
        </p:txBody>
      </p:sp>
      <p:sp>
        <p:nvSpPr>
          <p:cNvPr id="152" name="Shape 152"/>
          <p:cNvSpPr txBox="1"/>
          <p:nvPr>
            <p:ph idx="1" type="body"/>
          </p:nvPr>
        </p:nvSpPr>
        <p:spPr>
          <a:xfrm>
            <a:off x="762000" y="22860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100" u="none">
                <a:solidFill>
                  <a:schemeClr val="dk1"/>
                </a:solidFill>
                <a:latin typeface="Arial"/>
                <a:ea typeface="Arial"/>
                <a:cs typeface="Arial"/>
                <a:sym typeface="Arial"/>
              </a:rPr>
              <a:t>Role 1:  </a:t>
            </a:r>
            <a:r>
              <a:rPr b="1" i="0" lang="en-US" sz="2100" u="none">
                <a:solidFill>
                  <a:schemeClr val="dk1"/>
                </a:solidFill>
                <a:latin typeface="Arial"/>
                <a:ea typeface="Arial"/>
                <a:cs typeface="Arial"/>
                <a:sym typeface="Arial"/>
              </a:rPr>
              <a:t>(Researcher)  </a:t>
            </a:r>
            <a:r>
              <a:rPr b="0" i="0" lang="en-US" sz="2100" u="none">
                <a:solidFill>
                  <a:schemeClr val="dk1"/>
                </a:solidFill>
                <a:latin typeface="Arial"/>
                <a:ea typeface="Arial"/>
                <a:cs typeface="Arial"/>
                <a:sym typeface="Arial"/>
              </a:rPr>
              <a:t>Detailed description of inventor, invention, or business and any important dates.</a:t>
            </a:r>
          </a:p>
          <a:p>
            <a:pPr indent="-342900" lvl="0" marL="342900" marR="0" rtl="0" algn="l">
              <a:lnSpc>
                <a:spcPct val="100000"/>
              </a:lnSpc>
              <a:spcBef>
                <a:spcPts val="420"/>
              </a:spcBef>
              <a:spcAft>
                <a:spcPts val="0"/>
              </a:spcAft>
              <a:buClr>
                <a:schemeClr val="dk1"/>
              </a:buClr>
              <a:buSzPct val="25000"/>
              <a:buFont typeface="Noto Sans Symbols"/>
              <a:buNone/>
            </a:pPr>
            <a:r>
              <a:t/>
            </a:r>
            <a:endParaRPr b="0" i="0" sz="2100" u="none">
              <a:solidFill>
                <a:schemeClr val="dk1"/>
              </a:solidFill>
              <a:latin typeface="Arial"/>
              <a:ea typeface="Arial"/>
              <a:cs typeface="Arial"/>
              <a:sym typeface="Arial"/>
            </a:endParaRPr>
          </a:p>
          <a:p>
            <a:pPr indent="-342900" lvl="0" marL="342900" marR="0" rtl="0" algn="l">
              <a:lnSpc>
                <a:spcPct val="100000"/>
              </a:lnSpc>
              <a:spcBef>
                <a:spcPts val="420"/>
              </a:spcBef>
              <a:spcAft>
                <a:spcPts val="0"/>
              </a:spcAft>
              <a:buClr>
                <a:schemeClr val="dk1"/>
              </a:buClr>
              <a:buSzPct val="75000"/>
              <a:buFont typeface="Noto Sans Symbols"/>
              <a:buChar char="●"/>
            </a:pPr>
            <a:r>
              <a:rPr b="0" i="0" lang="en-US" sz="2100" u="none">
                <a:solidFill>
                  <a:schemeClr val="dk1"/>
                </a:solidFill>
                <a:latin typeface="Arial"/>
                <a:ea typeface="Arial"/>
                <a:cs typeface="Arial"/>
                <a:sym typeface="Arial"/>
              </a:rPr>
              <a:t>Role 2:  </a:t>
            </a:r>
            <a:r>
              <a:rPr b="1" i="0" lang="en-US" sz="2100" u="none">
                <a:solidFill>
                  <a:schemeClr val="dk1"/>
                </a:solidFill>
                <a:latin typeface="Arial"/>
                <a:ea typeface="Arial"/>
                <a:cs typeface="Arial"/>
                <a:sym typeface="Arial"/>
              </a:rPr>
              <a:t>(Presenter and Illustrator)  </a:t>
            </a:r>
            <a:r>
              <a:rPr b="0" i="0" lang="en-US" sz="2100" u="none">
                <a:solidFill>
                  <a:schemeClr val="dk1"/>
                </a:solidFill>
                <a:latin typeface="Arial"/>
                <a:ea typeface="Arial"/>
                <a:cs typeface="Arial"/>
                <a:sym typeface="Arial"/>
              </a:rPr>
              <a:t>You are going to present your findings to the class, Draw at least 2 illustrations that are related to the research (per topic).  (please draw while the others are working DO NOT wait for the others to finish.</a:t>
            </a:r>
          </a:p>
          <a:p>
            <a:pPr indent="-342900" lvl="0" marL="342900" marR="0" rtl="0" algn="l">
              <a:lnSpc>
                <a:spcPct val="100000"/>
              </a:lnSpc>
              <a:spcBef>
                <a:spcPts val="420"/>
              </a:spcBef>
              <a:spcAft>
                <a:spcPts val="0"/>
              </a:spcAft>
              <a:buClr>
                <a:schemeClr val="dk1"/>
              </a:buClr>
              <a:buSzPct val="25000"/>
              <a:buFont typeface="Noto Sans Symbols"/>
              <a:buNone/>
            </a:pPr>
            <a:r>
              <a:t/>
            </a:r>
            <a:endParaRPr b="0" i="0" sz="2100" u="none">
              <a:solidFill>
                <a:schemeClr val="dk1"/>
              </a:solidFill>
              <a:latin typeface="Arial"/>
              <a:ea typeface="Arial"/>
              <a:cs typeface="Arial"/>
              <a:sym typeface="Arial"/>
            </a:endParaRPr>
          </a:p>
          <a:p>
            <a:pPr indent="-342900" lvl="0" marL="342900" marR="0" rtl="0" algn="l">
              <a:lnSpc>
                <a:spcPct val="100000"/>
              </a:lnSpc>
              <a:spcBef>
                <a:spcPts val="420"/>
              </a:spcBef>
              <a:spcAft>
                <a:spcPts val="0"/>
              </a:spcAft>
              <a:buClr>
                <a:schemeClr val="dk1"/>
              </a:buClr>
              <a:buSzPct val="75000"/>
              <a:buFont typeface="Noto Sans Symbols"/>
              <a:buChar char="●"/>
            </a:pPr>
            <a:r>
              <a:rPr b="0" i="0" lang="en-US" sz="2100" u="none">
                <a:solidFill>
                  <a:schemeClr val="dk1"/>
                </a:solidFill>
                <a:latin typeface="Arial"/>
                <a:ea typeface="Arial"/>
                <a:cs typeface="Arial"/>
                <a:sym typeface="Arial"/>
              </a:rPr>
              <a:t>Role 3:  </a:t>
            </a:r>
            <a:r>
              <a:rPr b="1" i="0" lang="en-US" sz="2100" u="none">
                <a:solidFill>
                  <a:schemeClr val="dk1"/>
                </a:solidFill>
                <a:latin typeface="Arial"/>
                <a:ea typeface="Arial"/>
                <a:cs typeface="Arial"/>
                <a:sym typeface="Arial"/>
              </a:rPr>
              <a:t>(Fact Checker and Connector) </a:t>
            </a:r>
            <a:r>
              <a:rPr b="0" i="0" lang="en-US" sz="2100" u="none">
                <a:solidFill>
                  <a:schemeClr val="dk1"/>
                </a:solidFill>
                <a:latin typeface="Arial"/>
                <a:ea typeface="Arial"/>
                <a:cs typeface="Arial"/>
                <a:sym typeface="Arial"/>
              </a:rPr>
              <a:t>You are going to check the facts of the researcher and then build a connection using the research to how this inventor or invention affected society at the time or today.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graphicFrame>
        <p:nvGraphicFramePr>
          <p:cNvPr id="157" name="Shape 157"/>
          <p:cNvGraphicFramePr/>
          <p:nvPr/>
        </p:nvGraphicFramePr>
        <p:xfrm>
          <a:off x="228600" y="228600"/>
          <a:ext cx="3000000" cy="3000000"/>
        </p:xfrm>
        <a:graphic>
          <a:graphicData uri="http://schemas.openxmlformats.org/drawingml/2006/table">
            <a:tbl>
              <a:tblPr>
                <a:noFill/>
                <a:tableStyleId>{52CEAEDD-7849-4338-AD26-8B454BC80EB3}</a:tableStyleId>
              </a:tblPr>
              <a:tblGrid>
                <a:gridCol w="2057400"/>
                <a:gridCol w="2057400"/>
                <a:gridCol w="2057400"/>
                <a:gridCol w="2057400"/>
              </a:tblGrid>
              <a:tr h="822325">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Who or What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Description:  Invention or Business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Years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How it Affected Society</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r>
              <a:tr h="823900">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Alexander Graham Bell</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telephone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1876</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Opened worldwide communications and jobs for women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Samuel Gompers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Founder of cigar makers union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1886</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Gave advantages into becoming pres of AFL</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13112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American Federation of Labor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Bargaining between workers and management – wanted collective bargaining</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1890-1950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Average wages rose weekly hours fell.</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3714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Thomas Edison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Light bulb</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1880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First generator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Christopher Shoals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Typewriter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1867</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Gave women more job opportunities.  5%-40%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5794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George Pullman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Railroad cars and sleepers.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1880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Population grow and spread out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Social Darwinism</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Based on Charles Darwin “Survival of the fittest”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1859</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Justified racism</a:t>
                      </a:r>
                    </a:p>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Poverty</a:t>
                      </a:r>
                    </a:p>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Uproar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13112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Andrew Carnegie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Carnegie Steel Company</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1899</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Produced half of </a:t>
                      </a:r>
                      <a:r>
                        <a:rPr lang="en-US" sz="1600">
                          <a:solidFill>
                            <a:srgbClr val="000514"/>
                          </a:solidFill>
                        </a:rPr>
                        <a:t>nation's</a:t>
                      </a:r>
                      <a:r>
                        <a:rPr b="0" i="0" lang="en-US" sz="1600" u="none" cap="none" strike="noStrike">
                          <a:solidFill>
                            <a:srgbClr val="000514"/>
                          </a:solidFill>
                          <a:latin typeface="Arial"/>
                          <a:ea typeface="Arial"/>
                          <a:cs typeface="Arial"/>
                          <a:sym typeface="Arial"/>
                        </a:rPr>
                        <a:t> steel – brings new technologies and business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Sherman </a:t>
                      </a:r>
                      <a:r>
                        <a:rPr lang="en-US" sz="1600">
                          <a:solidFill>
                            <a:srgbClr val="000514"/>
                          </a:solidFill>
                        </a:rPr>
                        <a:t>Antitrust</a:t>
                      </a:r>
                      <a:r>
                        <a:rPr b="0" i="0" lang="en-US" sz="1600" u="none" cap="none" strike="noStrike">
                          <a:solidFill>
                            <a:srgbClr val="000514"/>
                          </a:solidFill>
                          <a:latin typeface="Arial"/>
                          <a:ea typeface="Arial"/>
                          <a:cs typeface="Arial"/>
                          <a:sym typeface="Arial"/>
                        </a:rPr>
                        <a:t> Act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Illegal to form trust that interfered with free trade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1890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Made it harder to trade and get goods.  More expensive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13112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John D. Rockefeller and Robber Barons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Established standard oil company</a:t>
                      </a:r>
                    </a:p>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Philanthropists- that invest in business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1839-1937</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Funded universities and medical institute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Exit Ticket!</a:t>
            </a:r>
          </a:p>
        </p:txBody>
      </p:sp>
      <p:sp>
        <p:nvSpPr>
          <p:cNvPr id="163" name="Shape 163"/>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Describe the role you played during the activity and how close to completion you are.</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Describe what you have left to complete</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Describe the ways in which you may have helped/hurt the </a:t>
            </a:r>
            <a:r>
              <a:rPr lang="en-US"/>
              <a:t>group's</a:t>
            </a:r>
            <a:r>
              <a:rPr b="0" i="0" lang="en-US" sz="2800" u="none">
                <a:solidFill>
                  <a:schemeClr val="dk1"/>
                </a:solidFill>
                <a:latin typeface="Arial"/>
                <a:ea typeface="Arial"/>
                <a:cs typeface="Arial"/>
                <a:sym typeface="Arial"/>
              </a:rPr>
              <a:t> goals.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What grade would you give yourself based on what extent you worked will with and benefited the group.</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Effects of Industrialization</a:t>
            </a:r>
          </a:p>
        </p:txBody>
      </p:sp>
      <p:sp>
        <p:nvSpPr>
          <p:cNvPr id="169" name="Shape 169"/>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Freed some factory workers from backbreaking labor and helped improve workers’ standard of living.  </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Average workweek reduced by ten hours.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Workers regained some lost power</a:t>
            </a: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id="170" name="Shape 170"/>
          <p:cNvPicPr preferRelativeResize="0"/>
          <p:nvPr/>
        </p:nvPicPr>
        <p:blipFill rotWithShape="1">
          <a:blip r:embed="rId3">
            <a:alphaModFix/>
          </a:blip>
          <a:srcRect b="0" l="0" r="0" t="0"/>
          <a:stretch/>
        </p:blipFill>
        <p:spPr>
          <a:xfrm>
            <a:off x="6781800" y="228600"/>
            <a:ext cx="1676399" cy="1550987"/>
          </a:xfrm>
          <a:prstGeom prst="rect">
            <a:avLst/>
          </a:prstGeom>
          <a:noFill/>
          <a:ln>
            <a:noFill/>
          </a:ln>
        </p:spPr>
      </p:pic>
      <p:pic>
        <p:nvPicPr>
          <p:cNvPr id="171" name="Shape 171"/>
          <p:cNvPicPr preferRelativeResize="0"/>
          <p:nvPr/>
        </p:nvPicPr>
        <p:blipFill rotWithShape="1">
          <a:blip r:embed="rId4">
            <a:alphaModFix/>
          </a:blip>
          <a:srcRect b="0" l="0" r="0" t="0"/>
          <a:stretch/>
        </p:blipFill>
        <p:spPr>
          <a:xfrm>
            <a:off x="1219200" y="4876800"/>
            <a:ext cx="1608137" cy="175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Assessment</a:t>
            </a:r>
          </a:p>
        </p:txBody>
      </p:sp>
      <p:sp>
        <p:nvSpPr>
          <p:cNvPr id="177" name="Shape 177"/>
          <p:cNvSpPr txBox="1"/>
          <p:nvPr>
            <p:ph idx="1" type="body"/>
          </p:nvPr>
        </p:nvSpPr>
        <p:spPr>
          <a:xfrm>
            <a:off x="762000" y="22860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Start a Causes and Effects Map for The Rise of Industry.  We will add on to this later..</a:t>
            </a: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descr="C:\Documents and Settings\KellyDunbar\Local Settings\Temporary Internet Files\Content.IE5\MUC29M48\MC900432558[1].png" id="178" name="Shape 178"/>
          <p:cNvPicPr preferRelativeResize="0"/>
          <p:nvPr/>
        </p:nvPicPr>
        <p:blipFill rotWithShape="1">
          <a:blip r:embed="rId3">
            <a:alphaModFix/>
          </a:blip>
          <a:srcRect b="0" l="0" r="0" t="0"/>
          <a:stretch/>
        </p:blipFill>
        <p:spPr>
          <a:xfrm>
            <a:off x="3124200" y="3657600"/>
            <a:ext cx="2286000" cy="228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p:nvPr>
            <p:ph idx="4294967295" type="title"/>
          </p:nvPr>
        </p:nvSpPr>
        <p:spPr>
          <a:xfrm>
            <a:off x="762000" y="6858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Age of Railroads</a:t>
            </a:r>
            <a:br>
              <a:rPr b="1" i="0" lang="en-US" sz="3600" u="none" cap="none" strike="noStrike">
                <a:solidFill>
                  <a:schemeClr val="dk2"/>
                </a:solidFill>
                <a:latin typeface="Arial"/>
                <a:ea typeface="Arial"/>
                <a:cs typeface="Arial"/>
                <a:sym typeface="Arial"/>
              </a:rPr>
            </a:br>
          </a:p>
        </p:txBody>
      </p:sp>
      <p:sp>
        <p:nvSpPr>
          <p:cNvPr id="184" name="Shape 184"/>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Rails made local transit reliable and westward expansion possible.  Helped settle the west and develop the country.</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U.S. made huge land grants and loans to railroad companies.</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National Network – </a:t>
            </a:r>
          </a:p>
          <a:p>
            <a:pPr indent="-228600" lvl="2" marL="1143000" marR="0" rtl="0" algn="l">
              <a:lnSpc>
                <a:spcPct val="100000"/>
              </a:lnSpc>
              <a:spcBef>
                <a:spcPts val="360"/>
              </a:spcBef>
              <a:spcAft>
                <a:spcPts val="0"/>
              </a:spcAft>
              <a:buClr>
                <a:schemeClr val="dk1"/>
              </a:buClr>
              <a:buSzPct val="75000"/>
              <a:buFont typeface="Noto Sans Symbols"/>
              <a:buChar char="●"/>
            </a:pPr>
            <a:r>
              <a:rPr b="1" i="0" lang="en-US" sz="1800" u="sng" cap="none" strike="noStrike">
                <a:solidFill>
                  <a:schemeClr val="dk1"/>
                </a:solidFill>
                <a:latin typeface="Arial"/>
                <a:ea typeface="Arial"/>
                <a:cs typeface="Arial"/>
                <a:sym typeface="Arial"/>
              </a:rPr>
              <a:t>Transcontinental Railroad</a:t>
            </a:r>
          </a:p>
          <a:p>
            <a:pPr indent="-228600" lvl="2" marL="1143000" marR="0" rtl="0" algn="l">
              <a:lnSpc>
                <a:spcPct val="100000"/>
              </a:lnSpc>
              <a:spcBef>
                <a:spcPts val="360"/>
              </a:spcBef>
              <a:spcAft>
                <a:spcPts val="0"/>
              </a:spcAft>
              <a:buClr>
                <a:schemeClr val="dk1"/>
              </a:buClr>
              <a:buSzPct val="75000"/>
              <a:buFont typeface="Noto Sans Symbols"/>
              <a:buChar char="●"/>
            </a:pPr>
            <a:r>
              <a:rPr b="0" i="0" lang="en-US" sz="1800" u="none" cap="none" strike="noStrike">
                <a:solidFill>
                  <a:schemeClr val="dk1"/>
                </a:solidFill>
                <a:latin typeface="Arial"/>
                <a:ea typeface="Arial"/>
                <a:cs typeface="Arial"/>
                <a:sym typeface="Arial"/>
              </a:rPr>
              <a:t>Brought dreams of available land adventure and a fresh start within the grasp of many Americans.  However harsh lives of railroad workers.</a:t>
            </a:r>
          </a:p>
          <a:p>
            <a:pPr indent="-228600" lvl="2" marL="1143000" marR="0" rtl="0" algn="l">
              <a:lnSpc>
                <a:spcPct val="100000"/>
              </a:lnSpc>
              <a:spcBef>
                <a:spcPts val="360"/>
              </a:spcBef>
              <a:spcAft>
                <a:spcPts val="0"/>
              </a:spcAft>
              <a:buClr>
                <a:schemeClr val="dk1"/>
              </a:buClr>
              <a:buSzPct val="75000"/>
              <a:buFont typeface="Noto Sans Symbols"/>
              <a:buChar char="●"/>
            </a:pPr>
            <a:r>
              <a:rPr b="1" i="0" lang="en-US" sz="1800" u="sng" cap="none" strike="noStrike">
                <a:solidFill>
                  <a:schemeClr val="dk1"/>
                </a:solidFill>
                <a:latin typeface="Arial"/>
                <a:ea typeface="Arial"/>
                <a:cs typeface="Arial"/>
                <a:sym typeface="Arial"/>
              </a:rPr>
              <a:t>Central Pacific Rail</a:t>
            </a:r>
            <a:r>
              <a:rPr b="0" i="0" lang="en-US" sz="1800" u="none" cap="none" strike="noStrike">
                <a:solidFill>
                  <a:schemeClr val="dk1"/>
                </a:solidFill>
                <a:latin typeface="Arial"/>
                <a:ea typeface="Arial"/>
                <a:cs typeface="Arial"/>
                <a:sym typeface="Arial"/>
              </a:rPr>
              <a:t> – Mostly Chinese Immigrants</a:t>
            </a:r>
          </a:p>
          <a:p>
            <a:pPr indent="-228600" lvl="2" marL="1143000" marR="0" rtl="0" algn="l">
              <a:lnSpc>
                <a:spcPct val="100000"/>
              </a:lnSpc>
              <a:spcBef>
                <a:spcPts val="360"/>
              </a:spcBef>
              <a:spcAft>
                <a:spcPts val="0"/>
              </a:spcAft>
              <a:buClr>
                <a:schemeClr val="dk1"/>
              </a:buClr>
              <a:buSzPct val="75000"/>
              <a:buFont typeface="Noto Sans Symbols"/>
              <a:buChar char="●"/>
            </a:pPr>
            <a:r>
              <a:rPr b="1" i="0" lang="en-US" sz="1800" u="sng" cap="none" strike="noStrike">
                <a:solidFill>
                  <a:schemeClr val="dk1"/>
                </a:solidFill>
                <a:latin typeface="Arial"/>
                <a:ea typeface="Arial"/>
                <a:cs typeface="Arial"/>
                <a:sym typeface="Arial"/>
              </a:rPr>
              <a:t>Union Pacific</a:t>
            </a:r>
            <a:r>
              <a:rPr b="0" i="0" lang="en-US" sz="1800" u="none" cap="none" strike="noStrike">
                <a:solidFill>
                  <a:schemeClr val="dk1"/>
                </a:solidFill>
                <a:latin typeface="Arial"/>
                <a:ea typeface="Arial"/>
                <a:cs typeface="Arial"/>
                <a:sym typeface="Arial"/>
              </a:rPr>
              <a:t> – Mostly Irish Immigrants</a:t>
            </a:r>
          </a:p>
        </p:txBody>
      </p:sp>
      <p:pic>
        <p:nvPicPr>
          <p:cNvPr id="185" name="Shape 185"/>
          <p:cNvPicPr preferRelativeResize="0"/>
          <p:nvPr/>
        </p:nvPicPr>
        <p:blipFill rotWithShape="1">
          <a:blip r:embed="rId3">
            <a:alphaModFix/>
          </a:blip>
          <a:srcRect b="0" l="0" r="0" t="0"/>
          <a:stretch/>
        </p:blipFill>
        <p:spPr>
          <a:xfrm>
            <a:off x="5791200" y="838200"/>
            <a:ext cx="1508124" cy="990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Railroad Time</a:t>
            </a:r>
          </a:p>
        </p:txBody>
      </p:sp>
      <p:sp>
        <p:nvSpPr>
          <p:cNvPr id="191" name="Shape 191"/>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Time Zones – 24 time zones on earth’s surface</a:t>
            </a:r>
          </a:p>
          <a:p>
            <a:pPr indent="-285750" lvl="1" marL="742950" marR="0" rtl="0" algn="l">
              <a:lnSpc>
                <a:spcPct val="10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Synchronized Watches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Opportunities and Opportunists</a:t>
            </a:r>
          </a:p>
          <a:p>
            <a:pPr indent="-285750" lvl="1" marL="742950" marR="0" rtl="0" algn="l">
              <a:lnSpc>
                <a:spcPct val="10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Growth of railroad influenced the industries and businesses in which Americans worked.  Iron, coal, steel and lumber grew rapidly and kept pace with the railroads demand for materials and parts.  Spread of railroad = spread of towns.</a:t>
            </a:r>
          </a:p>
          <a:p>
            <a:pPr indent="-342900" lvl="0" marL="342900" marR="0" rtl="0" algn="l">
              <a:lnSpc>
                <a:spcPct val="100000"/>
              </a:lnSpc>
              <a:spcBef>
                <a:spcPts val="560"/>
              </a:spcBef>
              <a:spcAft>
                <a:spcPts val="0"/>
              </a:spcAft>
              <a:buClr>
                <a:schemeClr val="dk1"/>
              </a:buClr>
              <a:buSzPct val="2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id="192" name="Shape 192"/>
          <p:cNvPicPr preferRelativeResize="0"/>
          <p:nvPr/>
        </p:nvPicPr>
        <p:blipFill rotWithShape="1">
          <a:blip r:embed="rId3">
            <a:alphaModFix/>
          </a:blip>
          <a:srcRect b="0" l="0" r="0" t="0"/>
          <a:stretch/>
        </p:blipFill>
        <p:spPr>
          <a:xfrm>
            <a:off x="4267200" y="228600"/>
            <a:ext cx="1136649" cy="1600199"/>
          </a:xfrm>
          <a:prstGeom prst="rect">
            <a:avLst/>
          </a:prstGeom>
          <a:noFill/>
          <a:ln>
            <a:noFill/>
          </a:ln>
        </p:spPr>
      </p:pic>
      <p:pic>
        <p:nvPicPr>
          <p:cNvPr id="193" name="Shape 193"/>
          <p:cNvPicPr preferRelativeResize="0"/>
          <p:nvPr/>
        </p:nvPicPr>
        <p:blipFill rotWithShape="1">
          <a:blip r:embed="rId4">
            <a:alphaModFix/>
          </a:blip>
          <a:srcRect b="0" l="0" r="0" t="0"/>
          <a:stretch/>
        </p:blipFill>
        <p:spPr>
          <a:xfrm>
            <a:off x="6553200" y="2819400"/>
            <a:ext cx="1828800" cy="13747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New Towns and George Pullman</a:t>
            </a:r>
          </a:p>
        </p:txBody>
      </p:sp>
      <p:sp>
        <p:nvSpPr>
          <p:cNvPr id="199" name="Shape 199"/>
          <p:cNvSpPr txBox="1"/>
          <p:nvPr>
            <p:ph idx="4294967295" type="body"/>
          </p:nvPr>
        </p:nvSpPr>
        <p:spPr>
          <a:xfrm>
            <a:off x="838200" y="2362200"/>
            <a:ext cx="5268912"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Noto Sans Symbols"/>
              <a:buChar char="●"/>
            </a:pPr>
            <a:r>
              <a:rPr b="1" i="0" lang="en-US" u="sng">
                <a:solidFill>
                  <a:schemeClr val="dk1"/>
                </a:solidFill>
                <a:latin typeface="Arial"/>
                <a:ea typeface="Arial"/>
                <a:cs typeface="Arial"/>
                <a:sym typeface="Arial"/>
              </a:rPr>
              <a:t>George M. Pullman</a:t>
            </a:r>
            <a:r>
              <a:rPr b="1" lang="en-US" u="sng">
                <a:solidFill>
                  <a:schemeClr val="dk1"/>
                </a:solidFill>
                <a:latin typeface="Arial"/>
                <a:ea typeface="Arial"/>
                <a:cs typeface="Arial"/>
                <a:sym typeface="Arial"/>
              </a:rPr>
              <a:t>:</a:t>
            </a:r>
            <a:r>
              <a:rPr b="1" i="0" lang="en-US" u="sng">
                <a:solidFill>
                  <a:schemeClr val="dk1"/>
                </a:solidFill>
                <a:latin typeface="Arial"/>
                <a:ea typeface="Arial"/>
                <a:cs typeface="Arial"/>
                <a:sym typeface="Arial"/>
              </a:rPr>
              <a:t> </a:t>
            </a:r>
          </a:p>
          <a:p>
            <a:pPr indent="-228600" lvl="1" marL="914400" marR="0" rtl="0" algn="l">
              <a:lnSpc>
                <a:spcPct val="90000"/>
              </a:lnSpc>
              <a:spcBef>
                <a:spcPts val="0"/>
              </a:spcBef>
              <a:spcAft>
                <a:spcPts val="0"/>
              </a:spcAft>
              <a:buClr>
                <a:schemeClr val="dk1"/>
              </a:buClr>
              <a:buFont typeface="Noto Sans Symbols"/>
            </a:pPr>
            <a:r>
              <a:rPr lang="en-US">
                <a:solidFill>
                  <a:schemeClr val="dk1"/>
                </a:solidFill>
                <a:latin typeface="Arial"/>
                <a:ea typeface="Arial"/>
                <a:cs typeface="Arial"/>
                <a:sym typeface="Arial"/>
              </a:rPr>
              <a:t>H</a:t>
            </a:r>
            <a:r>
              <a:rPr b="0" i="0" lang="en-US" u="none">
                <a:solidFill>
                  <a:schemeClr val="dk1"/>
                </a:solidFill>
                <a:latin typeface="Arial"/>
                <a:ea typeface="Arial"/>
                <a:cs typeface="Arial"/>
                <a:sym typeface="Arial"/>
              </a:rPr>
              <a:t>elped railroads branch out.  Built sleeper cars.  He built a town for his employees.  Lived in clean well constructed housing.  Town was under company control.  No alcohol no loitering on front steps.</a:t>
            </a:r>
          </a:p>
          <a:p>
            <a:pPr indent="-228600" lvl="1" marL="914400" marR="0" rtl="0" algn="l">
              <a:lnSpc>
                <a:spcPct val="90000"/>
              </a:lnSpc>
              <a:spcBef>
                <a:spcPts val="480"/>
              </a:spcBef>
              <a:spcAft>
                <a:spcPts val="0"/>
              </a:spcAft>
              <a:buClr>
                <a:schemeClr val="dk1"/>
              </a:buClr>
              <a:buFont typeface="Noto Sans Symbols"/>
            </a:pPr>
            <a:r>
              <a:rPr b="0" i="0" lang="en-US" u="none">
                <a:solidFill>
                  <a:schemeClr val="dk1"/>
                </a:solidFill>
                <a:latin typeface="Arial"/>
                <a:ea typeface="Arial"/>
                <a:cs typeface="Arial"/>
                <a:sym typeface="Arial"/>
              </a:rPr>
              <a:t>Pullman wanted control and profit.</a:t>
            </a:r>
          </a:p>
          <a:p>
            <a:pPr lvl="0" marR="0" rtl="0" algn="l">
              <a:lnSpc>
                <a:spcPct val="90000"/>
              </a:lnSpc>
              <a:spcBef>
                <a:spcPts val="480"/>
              </a:spcBef>
              <a:spcAft>
                <a:spcPts val="0"/>
              </a:spcAft>
              <a:buNone/>
            </a:pPr>
            <a:r>
              <a:t/>
            </a:r>
            <a:endParaRPr>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dk1"/>
              </a:buClr>
              <a:buSzPct val="100000"/>
              <a:buFont typeface="Noto Sans Symbols"/>
              <a:buChar char="●"/>
            </a:pPr>
            <a:r>
              <a:rPr b="0" i="0" lang="en-US" u="none">
                <a:solidFill>
                  <a:schemeClr val="dk1"/>
                </a:solidFill>
                <a:latin typeface="Arial"/>
                <a:ea typeface="Arial"/>
                <a:cs typeface="Arial"/>
                <a:sym typeface="Arial"/>
              </a:rPr>
              <a:t>Scandals – Credit Mobilier and Union Pacific.  It wasn’t all great…these guys were real money grubs.</a:t>
            </a:r>
          </a:p>
        </p:txBody>
      </p:sp>
      <p:pic>
        <p:nvPicPr>
          <p:cNvPr id="200" name="Shape 200"/>
          <p:cNvPicPr preferRelativeResize="0"/>
          <p:nvPr/>
        </p:nvPicPr>
        <p:blipFill rotWithShape="1">
          <a:blip r:embed="rId3">
            <a:alphaModFix/>
          </a:blip>
          <a:srcRect b="0" l="0" r="0" t="0"/>
          <a:stretch/>
        </p:blipFill>
        <p:spPr>
          <a:xfrm>
            <a:off x="6248400" y="3276600"/>
            <a:ext cx="2286000" cy="2809875"/>
          </a:xfrm>
          <a:prstGeom prst="rect">
            <a:avLst/>
          </a:prstGeom>
          <a:noFill/>
          <a:ln>
            <a:noFill/>
          </a:ln>
        </p:spPr>
      </p:pic>
      <p:pic>
        <p:nvPicPr>
          <p:cNvPr id="201" name="Shape 201"/>
          <p:cNvPicPr preferRelativeResize="0"/>
          <p:nvPr/>
        </p:nvPicPr>
        <p:blipFill rotWithShape="1">
          <a:blip r:embed="rId4">
            <a:alphaModFix/>
          </a:blip>
          <a:srcRect b="0" l="0" r="0" t="0"/>
          <a:stretch/>
        </p:blipFill>
        <p:spPr>
          <a:xfrm>
            <a:off x="7772400" y="1676400"/>
            <a:ext cx="971550" cy="1295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Grange and the Railroads</a:t>
            </a:r>
          </a:p>
        </p:txBody>
      </p:sp>
      <p:sp>
        <p:nvSpPr>
          <p:cNvPr id="207" name="Shape 207"/>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400" u="sng">
                <a:solidFill>
                  <a:schemeClr val="dk1"/>
                </a:solidFill>
                <a:latin typeface="Arial"/>
                <a:ea typeface="Arial"/>
                <a:cs typeface="Arial"/>
                <a:sym typeface="Arial"/>
              </a:rPr>
              <a:t>Grange </a:t>
            </a:r>
            <a:r>
              <a:rPr b="0" i="0" lang="en-US" sz="2400" u="none">
                <a:solidFill>
                  <a:schemeClr val="dk1"/>
                </a:solidFill>
                <a:latin typeface="Arial"/>
                <a:ea typeface="Arial"/>
                <a:cs typeface="Arial"/>
                <a:sym typeface="Arial"/>
              </a:rPr>
              <a:t>– remember?  Farmers organization.  Demanded government control over the railroad industry.</a:t>
            </a:r>
          </a:p>
          <a:p>
            <a:pPr indent="-342900" lvl="0" marL="342900" marR="0" rtl="0" algn="l">
              <a:lnSpc>
                <a:spcPct val="90000"/>
              </a:lnSpc>
              <a:spcBef>
                <a:spcPts val="48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Farmers were angry with the railroad</a:t>
            </a:r>
          </a:p>
          <a:p>
            <a:pPr indent="-285750" lvl="1" marL="742950" marR="0" rtl="0" algn="l">
              <a:lnSpc>
                <a:spcPct val="9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Government land grants – sold to businesses</a:t>
            </a:r>
          </a:p>
          <a:p>
            <a:pPr indent="-285750" lvl="1" marL="742950" marR="0" rtl="0" algn="l">
              <a:lnSpc>
                <a:spcPct val="9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Formal fixed prices</a:t>
            </a:r>
          </a:p>
          <a:p>
            <a:pPr indent="-285750" lvl="1" marL="742950" marR="0" rtl="0" algn="l">
              <a:lnSpc>
                <a:spcPct val="9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Charges customers different rates.</a:t>
            </a:r>
          </a:p>
          <a:p>
            <a:pPr indent="-342900" lvl="0" marL="342900" marR="0" rtl="0" algn="l">
              <a:lnSpc>
                <a:spcPct val="90000"/>
              </a:lnSpc>
              <a:spcBef>
                <a:spcPts val="48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Grange took political action.  Elected legislatures and passed laws to protect their interests.  </a:t>
            </a:r>
            <a:r>
              <a:rPr b="1" i="0" lang="en-US" sz="2400" u="sng">
                <a:solidFill>
                  <a:schemeClr val="dk1"/>
                </a:solidFill>
                <a:latin typeface="Arial"/>
                <a:ea typeface="Arial"/>
                <a:cs typeface="Arial"/>
                <a:sym typeface="Arial"/>
              </a:rPr>
              <a:t>Granger Laws.</a:t>
            </a:r>
          </a:p>
        </p:txBody>
      </p:sp>
      <p:pic>
        <p:nvPicPr>
          <p:cNvPr id="208" name="Shape 208"/>
          <p:cNvPicPr preferRelativeResize="0"/>
          <p:nvPr/>
        </p:nvPicPr>
        <p:blipFill rotWithShape="1">
          <a:blip r:embed="rId3">
            <a:alphaModFix/>
          </a:blip>
          <a:srcRect b="0" l="0" r="0" t="0"/>
          <a:stretch/>
        </p:blipFill>
        <p:spPr>
          <a:xfrm>
            <a:off x="7086600" y="3657600"/>
            <a:ext cx="1690687" cy="10842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Railroads fight back….</a:t>
            </a:r>
          </a:p>
        </p:txBody>
      </p:sp>
      <p:sp>
        <p:nvSpPr>
          <p:cNvPr id="214" name="Shape 214"/>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75000"/>
              <a:buFont typeface="Noto Sans Symbols"/>
              <a:buChar char="●"/>
            </a:pPr>
            <a:r>
              <a:rPr b="1" i="0" lang="en-US" sz="2400" u="sng">
                <a:solidFill>
                  <a:schemeClr val="dk1"/>
                </a:solidFill>
                <a:latin typeface="Arial"/>
                <a:ea typeface="Arial"/>
                <a:cs typeface="Arial"/>
                <a:sym typeface="Arial"/>
              </a:rPr>
              <a:t>Munn v. Illinois</a:t>
            </a:r>
            <a:r>
              <a:rPr b="0" i="0" lang="en-US" sz="2400" u="none">
                <a:solidFill>
                  <a:schemeClr val="dk1"/>
                </a:solidFill>
                <a:latin typeface="Arial"/>
                <a:ea typeface="Arial"/>
                <a:cs typeface="Arial"/>
                <a:sym typeface="Arial"/>
              </a:rPr>
              <a:t> challenged constitutionality of some Granger laws.  States won the right to regulate the railroads for the benefit of farmers and consumers.</a:t>
            </a:r>
          </a:p>
          <a:p>
            <a:pPr indent="-342900" lvl="0" marL="342900" marR="0" rtl="0" algn="l">
              <a:lnSpc>
                <a:spcPct val="80000"/>
              </a:lnSpc>
              <a:spcBef>
                <a:spcPts val="480"/>
              </a:spcBef>
              <a:spcAft>
                <a:spcPts val="0"/>
              </a:spcAft>
              <a:buClr>
                <a:schemeClr val="dk1"/>
              </a:buClr>
              <a:buSzPct val="75000"/>
              <a:buFont typeface="Noto Sans Symbols"/>
              <a:buChar char="●"/>
            </a:pPr>
            <a:r>
              <a:rPr b="1" i="0" lang="en-US" sz="2400" u="sng">
                <a:solidFill>
                  <a:schemeClr val="dk1"/>
                </a:solidFill>
                <a:latin typeface="Arial"/>
                <a:ea typeface="Arial"/>
                <a:cs typeface="Arial"/>
                <a:sym typeface="Arial"/>
              </a:rPr>
              <a:t>Interstate Commerce Act</a:t>
            </a:r>
            <a:r>
              <a:rPr b="0" i="0" lang="en-US" sz="2400" u="none">
                <a:solidFill>
                  <a:schemeClr val="dk1"/>
                </a:solidFill>
                <a:latin typeface="Arial"/>
                <a:ea typeface="Arial"/>
                <a:cs typeface="Arial"/>
                <a:sym typeface="Arial"/>
              </a:rPr>
              <a:t> – Granger power short lived – Right of federal government to supervise railroad activities and states could not set rates. Established a </a:t>
            </a:r>
            <a:r>
              <a:rPr b="1" i="0" lang="en-US" sz="2400" u="sng">
                <a:solidFill>
                  <a:schemeClr val="dk1"/>
                </a:solidFill>
                <a:latin typeface="Arial"/>
                <a:ea typeface="Arial"/>
                <a:cs typeface="Arial"/>
                <a:sym typeface="Arial"/>
              </a:rPr>
              <a:t>Interstate Commerce Commission</a:t>
            </a:r>
            <a:r>
              <a:rPr b="1" i="0" lang="en-US" sz="2400" u="none">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 However the ICC did not have a lot of power.</a:t>
            </a:r>
          </a:p>
          <a:p>
            <a:pPr indent="-342900" lvl="0" marL="342900" marR="0" rtl="0" algn="l">
              <a:lnSpc>
                <a:spcPct val="80000"/>
              </a:lnSpc>
              <a:spcBef>
                <a:spcPts val="48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Panic! – Railroads pushed to brink of bankruptcy – (</a:t>
            </a:r>
            <a:r>
              <a:rPr lang="en-US" sz="2400">
                <a:solidFill>
                  <a:schemeClr val="dk1"/>
                </a:solidFill>
                <a:latin typeface="Arial"/>
                <a:ea typeface="Arial"/>
                <a:cs typeface="Arial"/>
                <a:sym typeface="Arial"/>
              </a:rPr>
              <a:t>it's</a:t>
            </a:r>
            <a:r>
              <a:rPr b="0" i="0" lang="en-US" sz="2400" u="none">
                <a:solidFill>
                  <a:schemeClr val="dk1"/>
                </a:solidFill>
                <a:latin typeface="Arial"/>
                <a:ea typeface="Arial"/>
                <a:cs typeface="Arial"/>
                <a:sym typeface="Arial"/>
              </a:rPr>
              <a:t> their own fault) Played a nation wide role in the </a:t>
            </a:r>
            <a:r>
              <a:rPr b="1" lang="en-US" sz="2400" u="sng">
                <a:solidFill>
                  <a:schemeClr val="dk1"/>
                </a:solidFill>
                <a:latin typeface="Arial"/>
                <a:ea typeface="Arial"/>
                <a:cs typeface="Arial"/>
                <a:sym typeface="Arial"/>
              </a:rPr>
              <a:t>P</a:t>
            </a:r>
            <a:r>
              <a:rPr b="1" i="0" lang="en-US" sz="2400" u="sng">
                <a:solidFill>
                  <a:schemeClr val="dk1"/>
                </a:solidFill>
                <a:latin typeface="Arial"/>
                <a:ea typeface="Arial"/>
                <a:cs typeface="Arial"/>
                <a:sym typeface="Arial"/>
              </a:rPr>
              <a:t>anic of 1893</a:t>
            </a:r>
            <a:r>
              <a:rPr b="1" i="0" lang="en-US" sz="2400" u="none">
                <a:solidFill>
                  <a:schemeClr val="dk1"/>
                </a:solidFill>
                <a:latin typeface="Arial"/>
                <a:ea typeface="Arial"/>
                <a:cs typeface="Arial"/>
                <a:sym typeface="Arial"/>
              </a:rPr>
              <a:t>.</a:t>
            </a:r>
          </a:p>
        </p:txBody>
      </p:sp>
      <p:pic>
        <p:nvPicPr>
          <p:cNvPr id="215" name="Shape 215"/>
          <p:cNvPicPr preferRelativeResize="0"/>
          <p:nvPr/>
        </p:nvPicPr>
        <p:blipFill rotWithShape="1">
          <a:blip r:embed="rId3">
            <a:alphaModFix/>
          </a:blip>
          <a:srcRect b="0" l="0" r="0" t="0"/>
          <a:stretch/>
        </p:blipFill>
        <p:spPr>
          <a:xfrm>
            <a:off x="6400800" y="381000"/>
            <a:ext cx="1981199" cy="14843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lang="en-US"/>
              <a:t>Warm Up:  </a:t>
            </a:r>
            <a:r>
              <a:rPr b="1" i="0" lang="en-US" sz="3600" u="none" cap="none" strike="noStrike">
                <a:solidFill>
                  <a:schemeClr val="dk2"/>
                </a:solidFill>
                <a:latin typeface="Arial"/>
                <a:ea typeface="Arial"/>
                <a:cs typeface="Arial"/>
                <a:sym typeface="Arial"/>
              </a:rPr>
              <a:t>Mountain</a:t>
            </a:r>
            <a:r>
              <a:rPr lang="en-US"/>
              <a:t>t</a:t>
            </a:r>
            <a:r>
              <a:rPr b="1" i="0" lang="en-US" sz="3600" u="none" cap="none" strike="noStrike">
                <a:solidFill>
                  <a:schemeClr val="dk2"/>
                </a:solidFill>
                <a:latin typeface="Arial"/>
                <a:ea typeface="Arial"/>
                <a:cs typeface="Arial"/>
                <a:sym typeface="Arial"/>
              </a:rPr>
              <a:t>op Removal</a:t>
            </a:r>
          </a:p>
        </p:txBody>
      </p:sp>
      <p:sp>
        <p:nvSpPr>
          <p:cNvPr id="92" name="Shape 92"/>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sng" cap="none" strike="noStrike">
                <a:solidFill>
                  <a:schemeClr val="hlink"/>
                </a:solidFill>
                <a:latin typeface="Arial"/>
                <a:ea typeface="Arial"/>
                <a:cs typeface="Arial"/>
                <a:sym typeface="Arial"/>
                <a:hlinkClick r:id="rId3"/>
              </a:rPr>
              <a:t>Democracy Now</a:t>
            </a:r>
          </a:p>
          <a:p>
            <a:pPr lvl="1" marR="0" rtl="0" algn="l">
              <a:lnSpc>
                <a:spcPct val="100000"/>
              </a:lnSpc>
              <a:spcBef>
                <a:spcPts val="560"/>
              </a:spcBef>
              <a:spcAft>
                <a:spcPts val="0"/>
              </a:spcAft>
              <a:buClr>
                <a:schemeClr val="dk1"/>
              </a:buClr>
              <a:buFont typeface="Noto Sans Symbols"/>
            </a:pPr>
            <a:r>
              <a:rPr b="0" i="0" lang="en-US" sz="1800" u="none" cap="none" strike="noStrike">
                <a:solidFill>
                  <a:schemeClr val="dk1"/>
                </a:solidFill>
                <a:latin typeface="Arial"/>
                <a:ea typeface="Arial"/>
                <a:cs typeface="Arial"/>
                <a:sym typeface="Arial"/>
              </a:rPr>
              <a:t>Black Lung- By Hazel Dickens</a:t>
            </a:r>
          </a:p>
          <a:p>
            <a:pPr lvl="1" marR="0" rtl="0" algn="l">
              <a:lnSpc>
                <a:spcPct val="100000"/>
              </a:lnSpc>
              <a:spcBef>
                <a:spcPts val="560"/>
              </a:spcBef>
              <a:spcAft>
                <a:spcPts val="0"/>
              </a:spcAft>
            </a:pPr>
            <a:r>
              <a:rPr lang="en-US" sz="1800" u="sng">
                <a:solidFill>
                  <a:schemeClr val="hlink"/>
                </a:solidFill>
                <a:hlinkClick r:id="rId4"/>
              </a:rPr>
              <a:t>Current Mountaintop Removal Legislature</a:t>
            </a:r>
          </a:p>
          <a:p>
            <a:pPr indent="0" lvl="0" marL="457200" marR="0" rtl="0" algn="l">
              <a:lnSpc>
                <a:spcPct val="100000"/>
              </a:lnSpc>
              <a:spcBef>
                <a:spcPts val="560"/>
              </a:spcBef>
              <a:spcAft>
                <a:spcPts val="0"/>
              </a:spcAft>
              <a:buNone/>
            </a:pPr>
            <a:r>
              <a:t/>
            </a:r>
            <a:endParaRPr sz="1800"/>
          </a:p>
          <a:p>
            <a:pPr indent="0" lvl="0" marL="457200" marR="0" rtl="0" algn="l">
              <a:lnSpc>
                <a:spcPct val="100000"/>
              </a:lnSpc>
              <a:spcBef>
                <a:spcPts val="560"/>
              </a:spcBef>
              <a:spcAft>
                <a:spcPts val="0"/>
              </a:spcAft>
              <a:buNone/>
            </a:pPr>
            <a:r>
              <a:rPr lang="en-US" sz="1800"/>
              <a:t>Questions:</a:t>
            </a:r>
          </a:p>
          <a:p>
            <a:pPr indent="-342900" lvl="0" marL="457200" marR="0" rtl="0" algn="l">
              <a:lnSpc>
                <a:spcPct val="100000"/>
              </a:lnSpc>
              <a:spcBef>
                <a:spcPts val="560"/>
              </a:spcBef>
              <a:spcAft>
                <a:spcPts val="0"/>
              </a:spcAft>
              <a:buSzPct val="100000"/>
            </a:pPr>
            <a:r>
              <a:rPr lang="en-US" sz="1800"/>
              <a:t>What is mountaintop removal?  Who is responsible?</a:t>
            </a:r>
          </a:p>
          <a:p>
            <a:pPr indent="-342900" lvl="0" marL="457200" marR="0" rtl="0" algn="l">
              <a:lnSpc>
                <a:spcPct val="100000"/>
              </a:lnSpc>
              <a:spcBef>
                <a:spcPts val="560"/>
              </a:spcBef>
              <a:spcAft>
                <a:spcPts val="0"/>
              </a:spcAft>
              <a:buSzPct val="100000"/>
            </a:pPr>
            <a:r>
              <a:rPr lang="en-US" sz="1800"/>
              <a:t>How is can we connect this to the Age of Industry or our theme for this unit?  The Rise in Industry</a:t>
            </a:r>
          </a:p>
          <a:p>
            <a:pPr indent="0" lvl="0" marL="0" marR="0" rtl="0" algn="l">
              <a:lnSpc>
                <a:spcPct val="100000"/>
              </a:lnSpc>
              <a:spcBef>
                <a:spcPts val="560"/>
              </a:spcBef>
              <a:spcAft>
                <a:spcPts val="0"/>
              </a:spcAft>
              <a:buNone/>
            </a:pPr>
            <a:r>
              <a:t/>
            </a:r>
            <a:endParaRPr sz="2800"/>
          </a:p>
          <a:p>
            <a:pPr indent="0" lvl="0" marL="0" marR="0" rtl="0" algn="l">
              <a:lnSpc>
                <a:spcPct val="100000"/>
              </a:lnSpc>
              <a:spcBef>
                <a:spcPts val="560"/>
              </a:spcBef>
              <a:spcAft>
                <a:spcPts val="0"/>
              </a:spcAft>
              <a:buNone/>
            </a:pPr>
            <a:r>
              <a:t/>
            </a:r>
            <a:endParaRP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lang="en-US" sz="3600">
                <a:solidFill>
                  <a:schemeClr val="dk2"/>
                </a:solidFill>
                <a:latin typeface="Arial"/>
                <a:ea typeface="Arial"/>
                <a:cs typeface="Arial"/>
                <a:sym typeface="Arial"/>
              </a:rPr>
              <a:t>P1: Proficiency Check!</a:t>
            </a:r>
          </a:p>
        </p:txBody>
      </p:sp>
      <p:sp>
        <p:nvSpPr>
          <p:cNvPr id="221" name="Shape 221"/>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560"/>
              </a:spcBef>
              <a:spcAft>
                <a:spcPts val="0"/>
              </a:spcAft>
              <a:buClr>
                <a:schemeClr val="dk1"/>
              </a:buClr>
              <a:buSzPct val="75000"/>
              <a:buFont typeface="Noto Sans Symbols"/>
              <a:buChar char="●"/>
            </a:pPr>
            <a:r>
              <a:rPr lang="en-US" sz="2800">
                <a:solidFill>
                  <a:schemeClr val="dk1"/>
                </a:solidFill>
                <a:latin typeface="Arial"/>
                <a:ea typeface="Arial"/>
                <a:cs typeface="Arial"/>
                <a:sym typeface="Arial"/>
              </a:rPr>
              <a:t>Describe the effect of new technology on business and life in the 1800s.  Use two specific examples to explain your answer.</a:t>
            </a:r>
          </a:p>
        </p:txBody>
      </p:sp>
      <p:pic>
        <p:nvPicPr>
          <p:cNvPr id="222" name="Shape 222"/>
          <p:cNvPicPr preferRelativeResize="0"/>
          <p:nvPr/>
        </p:nvPicPr>
        <p:blipFill rotWithShape="1">
          <a:blip r:embed="rId3">
            <a:alphaModFix/>
          </a:blip>
          <a:srcRect b="0" l="0" r="0" t="0"/>
          <a:stretch/>
        </p:blipFill>
        <p:spPr>
          <a:xfrm>
            <a:off x="6172200" y="4038600"/>
            <a:ext cx="2038349" cy="2098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Section 3: Big Business and Labor</a:t>
            </a:r>
          </a:p>
        </p:txBody>
      </p:sp>
      <p:sp>
        <p:nvSpPr>
          <p:cNvPr id="228" name="Shape 228"/>
          <p:cNvSpPr txBox="1"/>
          <p:nvPr>
            <p:ph idx="1" type="body"/>
          </p:nvPr>
        </p:nvSpPr>
        <p:spPr>
          <a:xfrm>
            <a:off x="234925" y="2075075"/>
            <a:ext cx="4974000" cy="41637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None/>
            </a:pPr>
            <a:r>
              <a:rPr lang="en-US" sz="1800"/>
              <a:t>P2:  Describe the development of big business</a:t>
            </a:r>
          </a:p>
          <a:p>
            <a:pPr indent="0" lvl="0" marL="0" marR="0" rtl="0" algn="l">
              <a:lnSpc>
                <a:spcPct val="90000"/>
              </a:lnSpc>
              <a:spcBef>
                <a:spcPts val="0"/>
              </a:spcBef>
              <a:spcAft>
                <a:spcPts val="0"/>
              </a:spcAft>
              <a:buNone/>
            </a:pPr>
            <a:r>
              <a:t/>
            </a:r>
            <a:endParaRPr sz="1800"/>
          </a:p>
          <a:p>
            <a:pPr indent="0" lvl="0" marL="0" marR="0" rtl="0" algn="l">
              <a:lnSpc>
                <a:spcPct val="90000"/>
              </a:lnSpc>
              <a:spcBef>
                <a:spcPts val="0"/>
              </a:spcBef>
              <a:spcAft>
                <a:spcPts val="0"/>
              </a:spcAft>
              <a:buNone/>
            </a:pPr>
            <a:r>
              <a:t/>
            </a:r>
            <a:endParaRPr sz="1800"/>
          </a:p>
          <a:p>
            <a:pPr indent="-285750" lvl="1" marL="742950" marR="0" rtl="0" algn="l">
              <a:lnSpc>
                <a:spcPct val="90000"/>
              </a:lnSpc>
              <a:spcBef>
                <a:spcPts val="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Vertical Integration</a:t>
            </a:r>
            <a:r>
              <a:rPr b="0" i="0" lang="en-US" sz="1800" u="none" cap="none" strike="noStrike">
                <a:solidFill>
                  <a:schemeClr val="dk1"/>
                </a:solidFill>
                <a:latin typeface="Arial"/>
                <a:ea typeface="Arial"/>
                <a:cs typeface="Arial"/>
                <a:sym typeface="Arial"/>
              </a:rPr>
              <a:t> – Process in which he bought out his suppliers- </a:t>
            </a:r>
            <a:r>
              <a:rPr lang="en-US" sz="1800"/>
              <a:t>coalfields</a:t>
            </a:r>
            <a:r>
              <a:rPr b="0" i="0" lang="en-US" sz="1800" u="none" cap="none" strike="noStrike">
                <a:solidFill>
                  <a:schemeClr val="dk1"/>
                </a:solidFill>
                <a:latin typeface="Arial"/>
                <a:ea typeface="Arial"/>
                <a:cs typeface="Arial"/>
                <a:sym typeface="Arial"/>
              </a:rPr>
              <a:t> and iron mines, ore freighters, and railroad lines- in order to control the raw materials and transportation systems.</a:t>
            </a:r>
          </a:p>
          <a:p>
            <a:pPr indent="-285750" lvl="1" marL="742950" marR="0" rtl="0" algn="l">
              <a:lnSpc>
                <a:spcPct val="9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Horizontal Integration-</a:t>
            </a:r>
            <a:r>
              <a:rPr b="0" i="0" lang="en-US" sz="1800" u="none" cap="none" strike="noStrike">
                <a:solidFill>
                  <a:schemeClr val="dk1"/>
                </a:solidFill>
                <a:latin typeface="Arial"/>
                <a:ea typeface="Arial"/>
                <a:cs typeface="Arial"/>
                <a:sym typeface="Arial"/>
              </a:rPr>
              <a:t> Buy out competitors.</a:t>
            </a:r>
          </a:p>
          <a:p>
            <a:pPr indent="-342900" lvl="0" marL="342900" marR="0" rtl="0" algn="l">
              <a:spcBef>
                <a:spcPts val="360"/>
              </a:spcBef>
              <a:spcAft>
                <a:spcPts val="0"/>
              </a:spcAft>
              <a:buClr>
                <a:schemeClr val="dk1"/>
              </a:buClr>
              <a:buSzPct val="75000"/>
              <a:buFont typeface="Noto Sans Symbols"/>
              <a:buNone/>
            </a:pPr>
            <a:r>
              <a:t/>
            </a:r>
            <a:endParaRPr b="0" i="0" sz="1800" u="none" cap="none" strike="noStrike">
              <a:solidFill>
                <a:schemeClr val="dk1"/>
              </a:solidFill>
              <a:latin typeface="Arial"/>
              <a:ea typeface="Arial"/>
              <a:cs typeface="Arial"/>
              <a:sym typeface="Arial"/>
            </a:endParaRPr>
          </a:p>
        </p:txBody>
      </p:sp>
      <p:pic>
        <p:nvPicPr>
          <p:cNvPr descr="download (1).jpg" id="229" name="Shape 229"/>
          <p:cNvPicPr preferRelativeResize="0"/>
          <p:nvPr>
            <p:ph idx="1" type="body"/>
          </p:nvPr>
        </p:nvPicPr>
        <p:blipFill rotWithShape="1">
          <a:blip r:embed="rId3">
            <a:alphaModFix/>
          </a:blip>
          <a:srcRect b="0" l="0" r="0" t="0"/>
          <a:stretch/>
        </p:blipFill>
        <p:spPr>
          <a:xfrm>
            <a:off x="6497175" y="2414200"/>
            <a:ext cx="1914300" cy="1257900"/>
          </a:xfrm>
          <a:prstGeom prst="rect">
            <a:avLst/>
          </a:prstGeom>
          <a:noFill/>
          <a:ln>
            <a:noFill/>
          </a:ln>
        </p:spPr>
      </p:pic>
      <p:sp>
        <p:nvSpPr>
          <p:cNvPr descr="data:image/jpeg;base64,/9j/4AAQSkZJRgABAQAAAQABAAD/2wCEAAkGBhQSERUUExMVFRUVFxoYGRgXGBwcGBgYHRsYGBgaFxcXHSYeGhojHBcXIC8gIycpLCwsFx4xNTAqNSYsLCkBCQoKDgwOGg8PGiwkHyQsLCksLCkpLCwsKSwpLCwsLCksKSksKSwsKSwsLCksKSwsKSwsLCkpLCwsKSkpLCksKf/AABEIALgBEgMBIgACEQEDEQH/xAAcAAABBQEBAQAAAAAAAAAAAAAFAgMEBgcAAQj/xABDEAABAwIEAwUFBQYDCAMAAAABAgMRACEEBRIxBkFREyJhcYEHMpGhsUJSwdHwFCMzcpLhU2LxFRckQ2NzgrIWJdL/xAAZAQADAQEBAAAAAAAAAAAAAAAAAQIDBAX/xAAjEQACAgICAgMBAQEAAAAAAAAAAQIREiEDMSJBEzJRFGEj/9oADAMBAAIRAxEAPwCgYPhHELShYS3pWARKjsasDHsmxqkhQSwQeYWaMZHiIwzM3HZp+lGcuz1bJlBkTdJ2NZuOtHN/RK6ZVB7I8bzQz/Wfyr0+yPGfdZ/rNa9lOfN4gWOlfNJ39OtESKxaaNPlbPnHPuDn8KsIWG5UmRBJtJH4VDwmQurUEgIlRAEk860z2qI/fMnq2R8FH86qOWPw62eihv51ouhfLKwmn2Q4voz/AFGvf90WK6M/1GtnTsK4IHSsS82YyPZJif8Ao/1Glj2SYn/o/wBRrZQK4roseTMaV7JMT/0viaQv2VYgabNnUYkKNvE1s5poJjymaVhkzH2PZS+oqEtSkwbn8qlH2P4j7zPxV+VaXgMMQ88smyiABysBNEiaLC2ZCPY9iPvM/FVNq9kT4IGtm4ndXKK2IGmMQib84I+NOwyZkLPspeUJSpoiYmT+VNZl7LH2myuWjHQn8q1/DsBAgVzyUkQdqLC2Ypl/s6ecSDLYkxcmpuJ9k76Uzqa+dawlpschSsSgKSRRYsmYXhuBnlqA1NjfkeVEsF7MHlk99q3nVtwzOl0g8iRRPLcehpRDi0pEW1ECRy33qyc5FFxPspfSmdbXzpWD9lTykg62vnWkZjnDLaU63EJ1iUyfeHUVIwToUkFJBBFiDYjwipHmzOkex9777Pzrh7HHv8Rr4GtXQq1KZNIeTMn/ANzT3+K18DXo9jb3+I18DWsPvBAKjsL1Ew2cJWqADTE5szIext3/ABGvgaQ77HHQP4rXwNakzmTalaAoato6+XWncR7p8qKFmzHHfZM6Bd5v+n+1I/3Tuf4yP6f7VpOMJio+LxqUDvqiNxaw8SbD1IqkS+SRlKOAVl4tl1PnpqVhfZmtSyntUi0zpqwnPMMHy52lyeQKo9EgA/1GrLi8c2ylDqW3IcSIUNF5v9pSo8oqyfln+mYPcBFKinWDBI93pavKM4vOSXFnsnLqPMdT/krqyuRpmy8ZDws0/l+FUO452KO8nnb7Sdj571Xc6yd7DHvjuzZabpP5Hzq88Er/APrsL/2U0UdANiJB3B2PmOdVGTRlKKbMqaxVwQqCOe1/CrVkvGckIf8ARf8A+vzrzOuCEKlTB7NX3T7h8uafpVUxuXuYcaXBfl0gdDzq7UiacQn7USFFhQMgpXBG26aobZhaT4in8bi1KjUokCYE2HWOlD8SvpTSpDTtmmP+1VAIQ03qi2pRifJI/OpWH9osxqQmPCbfGskw+GWT7poiltQF6WKKbpm8YHFpeQlxCpSr9fGng3VU9meKnCEXMOEfJNWsrrFo1QrT5023a3TY0ntfCh+P4gaYGp9YbMxBuT5AXIqRhRO5pyaAZXxfhsQohtySBqMpULDncUWwuNQ6JbWlY6pIP0ooB8qvSHjY+Rr2KQ6bUwB2RuKKValFRnnUrHCUKHhUTKhpkVMe2PlSADN4NFjznqTRl892oSjA92PSpSld30oApGdYpSHFlPvQdP8AMJisudzBS16lqJJMkk1rWcJHbCfAislx+GSnEOJJhKVqHoCa2iTFdl/9oqv+Ewih90Af0imOAMxUhtSgSYXEctp+dBcVxKlzDtsqQt1LXu20x/5bmk8P8TpwylJ7E6FkSNVxE7SPGmlRL2jbsDjA42FD1HQ08w5VeyXMm+wQUqBCzI6/60VYxAMwZ61DQJkfi7MNGFWRzhI8yfyBqscO5sUNvLV72g6B1MW9aD53gcUcV2C8QspWZa1KNxJAttI2p/D8IlxKkoxhK02KUkwD0NONUKXYLw+bK16lLKNJBn7U7wB1qxYj2jFdgAAeQH41nGeNusultwkqSYvUbDOqO1aqmQ4tKzQV8Zrk7H9eFU7N8zWtRClFRBNvsjxA6+O9OsYVREqUlCfvKMD4nf0moOaLZJ7iys8zpgek3+VOkRG2xDbajBEX6kD60RRmb2kJ/aCALABZgf00JWf3Q8FEfEA/hTCF0FY3snPPd4/vybm/frqCOEyfM11KjX42bpwnxW0jAYZELUQ2AYHifjU97jZCfeZdA6lNAeC89w7eCYHZgrCLkwLyeZmrW9mqXEf8tYIuntEz6hQFZVXom9jOX8U4d9WlLkKP2VWJ8psaIY3DJWkpWkKB5H9Wqov8MNuYlkpbU2i5XexIuAkgkX8D1q5mallGW8bcLpwwS42ToUY0ndJ3EHmN6oOPbJIIv+FbF7R2CcKmBJ7QfRVZvh8vIWNQTGxGtMwfXetIvQrp2B28HABkyelP9g4EawpemdMyYneCfKr5lWIw7LIK2wsEwJiPidorns/wzijh1No7LWFhaTAsDaORJtQ2wUrPfZzw8cQkuuOudmhUdmFEBRiZJmw223rUZqjcLZ1h0KUwwlckFzoLACOs0W4Z4tbxhWlKFoU3vqII3jcVk7NE7LCQKyz2wYkdoykbhCj8Vf2NXziHPUYRhTqgVaYAA5k7X5c6xziHiJvGPl1SCgQABOoDrcdfKiK2MKcAr0N4t8/8togeav8AShHDPEisPiUOalBIUNYTupP2hBsZohgMS2GHGmloh0QoTe17TsaqGJZKFEXNa4ii1J0bjifaUyhttwtOQ5MbTa3WrJgcYHmUOgEBaQoA7gHaYrDs0dnAYSLkFwED+Y1dMj41dS2UKCAhrDp7OxlS9CYBM+fTaocRWH8bxphWVlC3IULGAT9BXrXGuHW0txKlFCI1HSedYvxBm6n3S4pISokyBtv40cyNBOV4ogAnWkem+9GGin0XpHtDZdOluSY2gjzomniEBE6SY38Kx7hDSXFlxQSlKLk+JAq3q4xaDdjI90adzA3IJmngRJtOiTx0wt9ILCiCbkTE+E9az/J8sl8IcQrUTBHMHxmr7heI8O7GlcLGyVCJ8uRqDnGLTh3lOgArUlCkgie8CBtvEAVS0LJ9FoyXJtC1NjDJCU2CjusHcydvKKlZ1w2wsKToGpSSAQmYPI22+NIwXELvYJedbcTHvkJGmD0Tq1AeNPvcQ91amUdspKJ0pPM7SflG5NQwRlvD762MxaaWons3QiJsLwYHrVl4FxJTmT6FKMfvLTaQocvKao68QpeJU4EHWtZVvcKJ226mrA21jAVPoQlKkylRkKXc6TIPnzFV6Kl2XnP8/Yw+IQXGlOOCNMRYXIIm0hU0UyzOMO4o9mkaiAolIBvcd4jZQuDVOzrFJaxSFYhBcCUpRKFAKLgSCpQT93lRbC5s7joThmi22ICnFfmLE+AmpogE+0hLfZOEuMlwqT3Ep/e26q1bQZuKzzDOq0nTAjwk/Orn7S8mSMQlba9atIDiRuCLfEio3A7rLZWHkKcLiAEiARAN5kiBterh0OTWIKynh9zFKuF7TqXMUviHg5WGZDpMjVpIi3hed/Stay1hCUaW20pSeaDKfhy8qpvtWzYJbRhgDMhZP2YuAN95n4U3ImFuRnrC5aX4FJ+o/EUwg17gnPfH3kH5QfwpCT0NWXVNkZxdz517TTirnzrqDXE1PgzKHFYVpWhCpB0yOQJ3VMelG8bw8otBSWQFKVBEbePlUv2bY4fsLI6JP/sqiuIzkpXp0gtzJV3tXw6zWVs5ZJWyoYHAuYNaXdMFRKL9CJ1DpsR61cuHs6L6VBXvJ59fSqrnvEClqGlvUDsCqPDoZ50jh7FPIc7QJQhBMLlRUojoE8j4mh9DizvaJi3FYltgJUUaQoJT9tRJHyiKiuZOgJZQ9hy32i0p1dog+90TvVlxudpWUqDaSpE6VKElM2MdKqGcBS1BSlKJGxJMjmI6UkmO0H+J+B5OthIKZBLWwtaU+Y5VXs2wTakhlODcbXO5UdMxeeR9KunCPEZeBZe/ipEg/fT4/wCYfOvM9fDiMUhSSns2yUq2J7syOlTdFUijezrJMQt9vEQUtJkalGNQgiEjnV64Y4U/Y3XXA5r7QHu6Yg6tQvJkcqqOH40cTh0HQYbSE6WwBqInc/YHkDzoA5x/jVqJSdKQJ0hMiPEqkmhqTLW+iwZng8U8+cPiiYcSpaYMoVpuAmP9aE4fg5xzVoT7hgg7j0HOnGfaEtaO+k9ohSSggSAqYMSZEpKgRJBnlVj4UztKkSFKLqnFS2kXPMnwHrVK0RJUVPNOEXEYdTi2wClYQI3MgmbdI+dVBt9ba7KUnkYPLnWz5jmelcLXDKk60pWiSVbaVK5J53veqS9lKTjAt5sJbWbBPunTGoJPqKakVGSQHaxbCUCO2KucpSB6HV+FWPBZ01+zBH8JLkaisyVlFp6JHe5epom4rAz2PZwFEKC0kG4BlJ+1PeHgam4XgVns4LiR2wlAO/vJIiTvpkW60WvZHfRmmeJbLpLRJbJsTGobWMWJ8RarHw86EYR5mUlLsElSgkp8p3/tSuI+Biy4lCSCFHxgKMkJvuYE+tP5dwDqRrUtASFEEm9hubeM/Cnaop7VFawzDDalEg4hXJtJITa8rUm8Don40Z4LwWGecdOIU20jSdOpWxNhBKpMb86sa+B2mkKU1L1giygJKyEwFCybG5oRkOXtYbEFh9gLcWCgiRpSe6oKBgyI2i9K0x3rYEZyJTj0oBU2lzSFpEJO5FzbZNFc1f7VSVwO0Ry5EeIrRMbikN4clpACWwe7p06BsVlJEyJrHc9zsFRSzsN1dfLwpxd6JcXJ6LQzxBiMaW8Lr/id2wja+oxuIGw6UVzvGN4Zs4LDco7Zz7SlC8SOny2oZwCxiA0ykqCGnNS0uADWlQOi6j7qdz47TUXiBLbeIcDM6EmJJJKiLKUSepmjtifitEnKswQ1P7tBUTOsi4MzufGrXguL2ljS6ACd1AW+R2ms+RcTUDE40pISKpxTM02WziLNGm8UlZCXA4GwQBPd7yVD4WjxFWfiXjBrCsIQxZTg/d93SEJ2KtJgjwtuD0rKcViAQSSbCRBi/KD5/Sh+KzRzEuF19ZUdio84EAD0FTgbR2rLGrHalEzN5mpXDWZtYd1xTgCio90CJA33O39qpxxZgAWHLwH503lOCXiHghCoUuYPiATHrFXRC4u22bJgccH3v3Q7MQlSnCIAQb3uLnl50M40/ZcQtAEr7MKStd7/AHQDzMz4UGyPLEs4ULcWtT7hOlAXZuDpLigOfITSwkWSJ8fGpUbM3LHoq/8AsB1CwrQpTZmFJE22vGx86FraKeRmbyPpWo4RZQO6YpzEYhCx+8SlQ/zJB+oqqGuZ+zH1i5tXlW7FYRjWv90n3j16+ddSs3+VFh4W1fsbJBixjx7yvnU/G8RAEFaJXIkar+Y5A+lR+He9lrKfBUnp3jQzEYEQrtFqlMaRpkKBNyVcoHnTXRyy+zCmUZwQFhaNSkagnWBKDNr7ggzSWscrmd9+u9BkOKTrE3JmevrTv7QY32oxFkyacd3imeYPpRDDFKhMd4ExNVJOIlS6L4PF94eN6KGeY7Mi1iQtJhSYIPjVozzNO1wLmJSr+KlLenkFFSdSfTSojwVVHz1z976ChrmZr0dkFHsyrWU8pAgH4GpaNIsO8KupWtTSjvcefh6x86NYJ5CVLw6j2ZRqhQCTqSrdKgQZsd6ojWKU0pK02KTPxqw8RYwKcZeT/wA5kH1BvNJqx9bH0vtYVxxbaEqOsFuQCJG0dRO4tNr0ayfsMUlJSr9nxTaf4iSAFXMyNjc7dDuapoQXVNpUbFQkDpVp4S4TbdD7YdcbdQpWk2KVNnkUkQYO8dRSkkhxbZ5xpnuKbaU06rDkm0p/iKB6JnuzQbF5wnGpbaI7DsyOzUPdEhOrURe6hM+NLXw+W8UWXAhRblRUkk6iE2kHbcW60Lw7ZTzjp8dqaSYOVaCeP4ZcagONpPfH7xCjrc1fYRM3Pyo7kvFxSwO27VJAhGhBUnaBcKF/AihOV8Sdg6hZSlxSLDVfSOenoYtPKo+YZ4lpZcZUoa5IGyYJkT1IocRKQcwWfDFYtDWJSEpVdQUCAl0WSmSfugeqiKvWGyYJUVSQo2slCRE2Fk9I3rB38Yt9yftHvXsSfStCweY5o2lTSdLiUthQeVEpQQSDJO8AwDO1S0aFmz7PmsJobSlJUVAlAgQJkqMCATyqncTZmHMWl1llCglAHemVK6kAiwmARTP7JJJcVqcgHUs3K1AKv6QKquOxyhJJFunKqUCMm3SJXG2cPlwodWnVpTqQgnSn/LEwSLT51WAi/wCopjF4orUVEkmpDD0i24+lWo0jpqkWPKs2Uk6SqQhnQ2Dy1KJVEdCVGfKkYnEeNQcJuD/l/E16p3UbGwPxP5Cg5HthBt/SgA7m9V7MsTLlT8Q7E8ybW5UExW800a8Md2Ev2iUAfHpTWF70zsmIH40rDgFAi5i/h+dRi/pNhfn40FJdpEvEMd3UakYVoAjT9octwofqKkYYak9a9aYKVdxMTuTsPIdflTMHPVBtpyB3zv8AE1LYWSRaAPj69KHttQbb9TU9mfOqOYJFy1QcTiOVOrcoNmD3fSfGpBAx9zvK8z9a6kvL7yvM/WuqDYs/A2OjDISdu99TRXGMCL3G9tx4j8qq3DDZGHbP83/saszDhiZpkz+7BeJw4nukEVGcZgUXVh5Nh6VDxjYApiADXPxJqU0qNJn3T8jf8aglXKnEOQoJ+8I9R+jQUPZ8mFIPWgr6bii+PdBbBV9lUE/ShjmkgHx6biDUmkWIxGJsSSSTRMOleAaXzZWZ/lV+EgfGhDsKBjflNFeG1asK8g/dV8R3h8xQaOsb/wBJ2TrBdR4qBFF8RnrrGI1IISUqVHjqjVqHPkPQVUMmxcGJgtmRI5TRHG40OOqUPtGfAWvRVmTWLDeRYnU8tSpJKSVE+JuaCOuhIKuk15gceptZgyVJjyvuKhY9ZNj3QASJ5kcrfDzoElbIr2JI0ybmZ9d6exjwKJVYp2HSdgfQUNcdOobA39Pj0qYENhpZKgbQm9ysnembuKVBLg7Cdo82o9YPwNaOxjj2ScMSnW45Cx0bbQhInoVafr1rLuFcZ2TyFkkAkz0mLHwo3iM514l11AUpQA0xsFCElRI+zPLnNTJWKWpMfzXMwVvAQdS1ekQkeUBPzqrZgkxB5zc/jRV1haEhSkquTKiCASbzPOaYwmXKxLobQYUdunW5NhVeiI6lZVnLSJBjmNqcYVEEeo8K1bN/Y1rQlTT2kwO65eDGwUgQRM8qyt7D6CRO0g9PSmpJnYmpImftP2UmJ68h0868bUEmJtT6GUQk6b6R4eM+NJW0nkKDntC8YyUwIIsDfmDz8qGYtsgVPQ7G/Ko+Pc1fCkioWnQnBE6fcJHVIP1pvEkKIjeYg70jBNkmyynxAP4VOzJlaEgLUlVwQdldaop6kGMIdICZHKpDaBa3w86E4PEgiaI4bFiB5UI4ZpoJhzlb8vKnAogx0qEl2TNLLvhVGZMVieVqG5sv3T0UKW49FM4pWppQ5iCPSkxx7BrvvG/M17TLgufOuqNG1Ft4OwxVg0EbpK//AGojimy3ChdKvkagcDd3CoVtBX632jpR3GPJWlUedApryZC7SoGPAAPOpaCTTOLbsbUEFWO/pScSDYp5X/GlKFzTqFWmg062NY/EAtaxsqD5Gb0vJUB3WZgNNqdMix0iyT/MSB60IYxKULKHQpTeqSEmD/4kz4fCjGJz3DIaLTCHClcdopZAWoD3UJ07JB7x6kClI3UKRDz9DalBbadCHU6wOSTJCkg9AQRTGQ4gpQ6kHcfW1F+EczZL7CXTpCHQtJjULka0kdFCPIjxoNr/AOJdiwKj8JtRF+imvFojof0OJVy2PlRFtoEnvc6DrSI+MfOrJkWRreaC2lIcV9psKAcTfT7qombG0703oJx1aBbuK0aoMnZP68KaMhMdBTqsIrt1haSkoUUkG0HmDUtvDADU4FFJlKEpgFSvM8haTSJ0gbhS0rWXNchJKAkCCr/OVfZjpejGQ5Yh/WVPJSUJKtIQVQkRJkW570NRk5lRSdeiCREpRfZdoN7WtR3L8QppaezfSlZsslopRBnukR3k7iaGOcl6HsLwoFt68M6hYCrqUYCbbknw86s3AmUNJDiMRGpyCFpUe8mDawkSb3jlVVw2Ow6sShlYDbK1DtCkkIm/eSme7vPhUbB5mEuvhLrnZpCkzYkp1d3oLwJMUtsinVmy43BpdZLKkktxoSOSCkaQSdxBAv4XrKeEUJOLcQu6UBSlQbKCYB9OfkDTTPtLxTaeyJToKYEpBkEESSbkmZPiBVZy/NFMPhzfcKHJSVCFC3UE1KgzZRtH0lhw2pqGyAmIBSZA8txWI8e8CvYNWu7jSj74GxPJY5H5UY4X9oAZSkLGjuiCZhYFhqGxFo1DaovF3tQU8hxpk9xVpiCE3CkndKgZ33tyoSknoULuiosu6kJvsI+Fe9rAnl9aHYVd460t1GmbyP1yrWhuCuh/EYkH3bGo4J1Xk/Sm23Yp9Tkifl0FPotLHSJWTKInaD8qZzlZKpKgo+Z/GpuWYaEgnpND81VKrcqPZjB3yMXhFCDePC/xmiKH7JtyvQXCzIqew8IiR+NAckAxl+JuQalFRmhWUq7yvCjAAifxpro4pqpUMOGT5UlTgCVDnB+lIdQdU3ilKw5KSZFkm3XyigPwGkeFdXpV5V1RRsWvgYp/ZUhRmFLMdB1ozmGGCASnnQvgRycGEgiSVg7WBPxJPjU7FiBB25dR4UInk+7GGRETNKxaSRa9OYJvUm52FSjhhFqCSjqZhShSGABqBSCqfev02iYjnRDHtaXfOoKjDoPI0yrAWNVpXI605i8apQiAJ2tvF96RmyQD0OqoK31HckxTSOyEckmTTj9IBSmNjbafL8KjpxJU4VTc/rao9zTiSO7AM31SRB6Ra1t6dGigkSGQSg361LwKVBExYXBoWFQP19KkIx6gNMSNhSaJlFvofRjjCjJm5uZJNEkZ6lSZBV2oTpTqjQhMd4JHUnoJ50PxWQ4htIUplxKVRBKSBJ2vFXnhzgnCswMaol9RToZTuQb8h1kG4iodJESUasicEZe9iUqbAQGgtKnHSSkkAQlufu72Am/lVjzfAYZhxLjzgcK0lCEpkJTExpKlT6npU7/YbiUpYZToZSSonqomeV1cgNoABNUPjPiJpZDSUQGpG8kr2JUroOQFqlbZlWT0gWjEoxGIbYdIabSop1oSJHKT1mPmaE5nhFYdxxvVIkp1DZQB5fKo2JKNXc1RA97eee1O4vNXHUIQsyludNhN4mTudhv0rVKjpjGuuiOt0kAE7WHlSZrq8qjQWXCdzMCBPIdB0rxCZIHM0mncMuFp8CKBPSJD+DU2EnmN/rXoVN7QatWe5fDeoC4AO17jp61UkCDp+FSzn455q2OFpJ8Pp/auThye6kSSeVIbwpnyrXfZlw6lhlOKWmVuK0on7LexUPEn5DxqXKipSpGfLaKEQRHnQHG+9X0dn+T4bGoKFaNcGFCNaSLfCeRr5yzCyyOYJB9DFKMrZPDGnZ2EUSR4CPxvXrYv6n615l4v6Um0kE2k1bNWttBTKTdXnR1REWiq9lCt/OjuruzyFM4OZeY/l7kp8iZpeMxqdMBKTYif9KFLwWgGCbnkbQb8jXjODVpUSsKTG3P5UrIxXdkRarnfeuplZMmx3rqg3ou/s6j9lvHvq5SeVEM0942gbigfARH7PJBjWry5UezI90Hp9KLojk+7GspVMii2HwxIhIKieQEn5VV28cW1SPX9CtHy/ibBobAS6kWn3SJ8+pqZOhwVlI4j4ddbCXFIITqiTHOdxNtqrrjAUrlZJ+laxxOEv4N2PsoDgnwM/gR61lSBJJ8KcZWElXRWs0SSQPWhqWSTA36UYzBB1m8QOdBgZNaROvi+otpua8U3Cj5+lO4VUE702i6j50WXezko7vn+hSmZTC+YNqcwosRH9vKpzeAbLOpatJAVpvdRgQkJ8zRZMp0WPH8avYxk4ZZQYhQcAhSikSkFO2/PwqRwZxLhm1rxGLUe2ACW0pQTAi6uknbfrVa4ZyztXeyS3reV7pKgEI6kj7RA5T8ag5vl7mHcU06mFpJv1nYg8wd/WoxT0iUk3Rq+M9prakFLDSpWCApRAgmwISJ86qeacJIEAm6xIPibioeSZclRQpBKgnSpR5DwPTy8KtvESO4hzkiEkdZEihKjmlJ3oyXFYcoWUqEEGmqsPFaArs3RuoFJ807HxkH5VXq1WzthLKKZ7XlKCZrw0yzynUrFt7Tz+gi3zpDjRSYI5A/ESPlXrQvSA1PE4TtMOgxu2APhVCxmXHuEb7eon8q07KU6sG1/KB8v7VUsza0LUNtK5HiDf9eVZ2eZxyceitKUoCRB6joennVwy72jKbZw47P9213CkKuqJJOo7d6DHhQPiLJVoAdSO6uKF43ArQw1qSoaipQkESLbE70Un2dMakkGMXxUvE4lJI7NJVeOm8W/V6rOMUC4sp93UY8pMV4kUgpqkkjeMUnaJeWDeoz4hRqXlZsr0qNi/ep+yU/Nk7JhvR0+4aDZKBeJ9evOjMWIoOPm+47h4ilOMCLHleh+HWdVTCTBFIwapleWqCa9pxbCZP7wC+0H8q6s6Z2ZItvs2wxeSGkmCVqMnYAATtWnngxrQQoqWeptB6pA2+dZd7LMX2biVEEgLUIG5lMVrf8A8iQRZK+VtJ57elRO7FJLJmQ5vhy24pBMwSJHMdRQxwkUXzhIViYuDJ1AnYybfCKaxGDrRbMuiS3xNiHVAlehKW+zOkWUk2IIO9QVqlW3l5V7hsNYj1pTDJppUJuyqZo4e2UORMb+n40PIgkeNSsxHfJ6mmGW5ql0d8NRQsJ7ppOD96pS2oTz2+FN4BqfD9eFF6DJUxzCpufEmI9a03L+Hh+walFrswgkhNllYkAl0SbEGBt4cqz3I20l9AUsIT2l1HYX3PhRbH8UJOg+8VLUXW7pQq8pIjrNZy2YzTb0BMuxa23pT70KCVEkFJIidQpvOce88oLeJUYCQT0E1IzwAvKUEhGx0pJgdYkki9e4rFocYiDrSr4Jjn1vVplp7TSEZFmKmFJXYpUqInkN7culaThHRjGyBELTBH3SLoUB0Bt/5VkKRer/AMEYyARMFN46g2I+BokiOeNeRVc3RCSkkylcAeEGaEJFW3j/AAAbfVGyyFDoQQarTbNhRF6NON1E5DXKkuYeKnNMyPEUt5kx9aLD5NgciltDn0/XrSnm4NITyq/RsbLw2qcGj+UVXeKmdLok++kj1Fx9asfC7MYVH8vT1oXxvhzoQuNiDMctvxrB9nmocyz99hACArTa/SOYqlZm8SEtd7S2VAA7Az9mrTw28OzWnny/CpGC4aGKwuqIUVqg9IMU2ODxZnhYNRXGDR7OcsWwspV0tQZSr1SZ1Qk2SMqaMKqLjUQaK5T7pqJmDQn1p+yIy/6MdyNO9qNtNzPlQ/JmQB+vlRRDVxTObldyZAI0qIqayJ3/ALV7jcNCtx59a5kwPOhGctgh7C95VjufrXURcYEnzNdU0afIz3gxRDKiLELkHpYVZP8A5U8lOmxgQCd7HVJvc0E4DanDr2Mrj5Cib+Dnwo0yuXU2RsGS6+pajKjKj5miuJw/gKjZLhoWaKuN+dIgrzaIcPSvXxpCz0FSC3LnrUbM2tKCepj51Qim5q3tTGGatRHN08usUzh2iIt0oOyMvAUCQlQsQRckXt0O4pjK1R8ZFT1osfKomWpG34c/PeghO4sS1sqwspXmT486glBHp86msganAZ+1Hx508xgyrfaeXOKDTPEaakiVXJNNOglz+aiqcNUTFsHUDE0ERmmwWlMmrJwzi+zcSRHjNrRe8/q1CEtQZIB5QfGb2o1lmVOrEoaWsRuEmx8+f96HsrllaLB7QcOheHaeQQR7hHxKT8yPSqVhGgQAq14kefSr8vAKXgltOCCRqTNjqTcAVRkMLbgmwUdqnozhK40SUMgExcSb9fSlut2qUhABub2m4t4WpTpQRIIMfCgyt2VzGM1GYbvRTEvpUYF6uGR+yXEvIDilNtBQCkgkkkG4MJ2FPKkdcZtLZcMib0tJSBIgelReLcEP2dQ8P1MUQwrCmiEncCJ5Eiuz/DamlC0kH6RtWTezmSoy3KcVpSQT+vD5VqPB2F/4BnxBV8VH+1ZI2ghxaOd/Otd4GxZUwlCuQ/v6VT6G6TKr7RcsK9BAlR7oHUnYTWYrbg3rfs2wSVOsld0pdSbdZgfMg1jPFeA7PFPI5JcUB5SSPqKIv0bcbGsrV3DHWo2Yi/PwqVlTPc9aTmDQ6VoZp1NknJthNGVrtsL8+Yjp0mhuSs7fCjOJaG1Uc3I/JkZ5MpBpAECpaW5bPgaZWz1+VFEWQ1IV0rqklJ8a6pHZN9mTGrDuf9z4WFWHG4S8V1dUnRy/dnuAwtjb1i9Shg5mva6kyEV51Ol4zUXOVSEDqfpXV1WSVvO2e+kRvSW8PaurqDS/FC3mxB5W/C9QMuEqFdXUFR+rFBopcJ5hR+vKloxRRaAZNdXUDXl2OjMbwU7eNJfc1xCYHWeddXUCaSGX2dv1ejWC4mLadJRqtAlRttcDblXV1IffZx4r59n8/wC1Cs0zBT8mAlIOw69Zrq6nRWKjtA5aCN5H0pw4cHTEgEXnrMGPCurqDS9EtrCQqvozhlWrBYc/9FHyAH4V1dWXIQnZGzfBgK1Dz/OomOwupBNvdrq6s0DMryvLwvMNKj9qb89Jn6CaufDY0rBBIGpJ+Nj9a6urV9GT7D2dtADVzFxfeIMX8qyPjrEoexa3G1SlYSryJSNQI6gi9eV1ZwezVAzA41KE6VX6bUxiHQo9PWva6twwS2FMvzRpAGo/T86I/wC1sOQf3oB8QRXV1NuiVwxY5hs0Zgy6jbrTJzNibuo+J3rq6jJj/mj+jas1w8/xE/E17XV1Fh/NH9P/2Q==" id="230" name="Shape 230"/>
          <p:cNvSpPr txBox="1"/>
          <p:nvPr/>
        </p:nvSpPr>
        <p:spPr>
          <a:xfrm>
            <a:off x="155575" y="-152400"/>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pic>
        <p:nvPicPr>
          <p:cNvPr id="231" name="Shape 231"/>
          <p:cNvPicPr preferRelativeResize="0"/>
          <p:nvPr>
            <p:ph idx="1" type="body"/>
          </p:nvPr>
        </p:nvPicPr>
        <p:blipFill rotWithShape="1">
          <a:blip r:embed="rId4">
            <a:alphaModFix/>
          </a:blip>
          <a:srcRect b="0" l="0" r="0" t="0"/>
          <a:stretch/>
        </p:blipFill>
        <p:spPr>
          <a:xfrm>
            <a:off x="6532175" y="4181300"/>
            <a:ext cx="1966800" cy="2073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p:nvPr>
            <p:ph type="title"/>
          </p:nvPr>
        </p:nvSpPr>
        <p:spPr>
          <a:xfrm>
            <a:off x="762000" y="762000"/>
            <a:ext cx="7010400"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Social Darwinism and Business</a:t>
            </a:r>
          </a:p>
        </p:txBody>
      </p:sp>
      <p:sp>
        <p:nvSpPr>
          <p:cNvPr id="237" name="Shape 237"/>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19</a:t>
            </a:r>
            <a:r>
              <a:rPr b="0" baseline="30000" i="0" lang="en-US" sz="2800" u="none">
                <a:solidFill>
                  <a:schemeClr val="dk1"/>
                </a:solidFill>
                <a:latin typeface="Arial"/>
                <a:ea typeface="Arial"/>
                <a:cs typeface="Arial"/>
                <a:sym typeface="Arial"/>
              </a:rPr>
              <a:t>th</a:t>
            </a:r>
            <a:r>
              <a:rPr b="0" i="0" lang="en-US" sz="2800" u="none">
                <a:solidFill>
                  <a:schemeClr val="dk1"/>
                </a:solidFill>
                <a:latin typeface="Arial"/>
                <a:ea typeface="Arial"/>
                <a:cs typeface="Arial"/>
                <a:sym typeface="Arial"/>
              </a:rPr>
              <a:t> century philosophers offered an explanation for Carnegie’s success.</a:t>
            </a:r>
          </a:p>
          <a:p>
            <a:pPr indent="-285750" lvl="1" marL="742950" marR="0" rtl="0" algn="l">
              <a:lnSpc>
                <a:spcPct val="100000"/>
              </a:lnSpc>
              <a:spcBef>
                <a:spcPts val="480"/>
              </a:spcBef>
              <a:spcAft>
                <a:spcPts val="0"/>
              </a:spcAft>
              <a:buClr>
                <a:schemeClr val="dk1"/>
              </a:buClr>
              <a:buSzPct val="75000"/>
              <a:buFont typeface="Arial"/>
              <a:buChar char="–"/>
            </a:pPr>
            <a:r>
              <a:rPr b="1" i="0" lang="en-US" sz="2400" u="sng" cap="none" strike="noStrike">
                <a:solidFill>
                  <a:schemeClr val="dk1"/>
                </a:solidFill>
                <a:latin typeface="Arial"/>
                <a:ea typeface="Arial"/>
                <a:cs typeface="Arial"/>
                <a:sym typeface="Arial"/>
              </a:rPr>
              <a:t>Social Darwinism-</a:t>
            </a:r>
            <a:r>
              <a:rPr b="0" i="0" lang="en-US" sz="2400" u="none" cap="none" strike="noStrike">
                <a:solidFill>
                  <a:schemeClr val="dk1"/>
                </a:solidFill>
                <a:latin typeface="Arial"/>
                <a:ea typeface="Arial"/>
                <a:cs typeface="Arial"/>
                <a:sym typeface="Arial"/>
              </a:rPr>
              <a:t> </a:t>
            </a:r>
            <a:r>
              <a:rPr b="1" i="0" lang="en-US" sz="2400" u="sng" cap="none" strike="noStrike">
                <a:solidFill>
                  <a:schemeClr val="dk1"/>
                </a:solidFill>
                <a:latin typeface="Arial"/>
                <a:ea typeface="Arial"/>
                <a:cs typeface="Arial"/>
                <a:sym typeface="Arial"/>
              </a:rPr>
              <a:t>“Laissez Faire” </a:t>
            </a:r>
            <a:r>
              <a:rPr b="0" i="0" lang="en-US" sz="2400" u="none" cap="none" strike="noStrike">
                <a:solidFill>
                  <a:schemeClr val="dk1"/>
                </a:solidFill>
                <a:latin typeface="Arial"/>
                <a:ea typeface="Arial"/>
                <a:cs typeface="Arial"/>
                <a:sym typeface="Arial"/>
              </a:rPr>
              <a:t>hands off- the marketplace should not be regulated- </a:t>
            </a:r>
          </a:p>
          <a:p>
            <a:pPr lvl="2" marR="0" rtl="0" algn="l">
              <a:lnSpc>
                <a:spcPct val="100000"/>
              </a:lnSpc>
              <a:spcBef>
                <a:spcPts val="480"/>
              </a:spcBef>
              <a:spcAft>
                <a:spcPts val="0"/>
              </a:spcAft>
              <a:buClr>
                <a:schemeClr val="dk1"/>
              </a:buClr>
              <a:buSzPct val="75000"/>
              <a:buFont typeface="Arial"/>
            </a:pPr>
            <a:r>
              <a:rPr b="0" lang="en-US" sz="2400" u="none" cap="none" strike="noStrike">
                <a:solidFill>
                  <a:schemeClr val="dk1"/>
                </a:solidFill>
                <a:latin typeface="Arial"/>
                <a:ea typeface="Arial"/>
                <a:cs typeface="Arial"/>
                <a:sym typeface="Arial"/>
              </a:rPr>
              <a:t>success and failure in business are governed by natural law and no-one has right to intervene.</a:t>
            </a:r>
          </a:p>
          <a:p>
            <a:pPr indent="-285750" lvl="1" marL="742950" marR="0" rtl="0" algn="l">
              <a:lnSpc>
                <a:spcPct val="100000"/>
              </a:lnSpc>
              <a:spcBef>
                <a:spcPts val="480"/>
              </a:spcBef>
              <a:spcAft>
                <a:spcPts val="0"/>
              </a:spcAft>
              <a:buClr>
                <a:schemeClr val="dk1"/>
              </a:buClr>
              <a:buSzPct val="75000"/>
              <a:buFont typeface="Arial"/>
              <a:buChar char="–"/>
            </a:pPr>
            <a:r>
              <a:rPr b="0" i="1" lang="en-US" sz="2400" u="none" cap="none" strike="noStrike">
                <a:solidFill>
                  <a:schemeClr val="dk1"/>
                </a:solidFill>
                <a:latin typeface="Arial"/>
                <a:ea typeface="Arial"/>
                <a:cs typeface="Arial"/>
                <a:sym typeface="Arial"/>
              </a:rPr>
              <a:t>Riches were a sign of God’s favor, and therefore the poor must be lazy or inferior people who deserved their lot in life.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p:nvPr>
            <p:ph type="title"/>
          </p:nvPr>
        </p:nvSpPr>
        <p:spPr>
          <a:xfrm>
            <a:off x="762000" y="762000"/>
            <a:ext cx="7924800" cy="1143000"/>
          </a:xfrm>
          <a:prstGeom prst="roundRect">
            <a:avLst>
              <a:gd fmla="val 16667" name="adj"/>
            </a:avLst>
          </a:prstGeom>
        </p:spPr>
        <p:txBody>
          <a:bodyPr anchorCtr="0" anchor="b" bIns="91425" lIns="91425" rIns="91425" tIns="91425">
            <a:noAutofit/>
          </a:bodyPr>
          <a:lstStyle/>
          <a:p>
            <a:pPr lvl="0">
              <a:spcBef>
                <a:spcPts val="0"/>
              </a:spcBef>
              <a:buNone/>
            </a:pPr>
            <a:r>
              <a:rPr lang="en-US"/>
              <a:t>Industrial Leaders:  Fashion Show!</a:t>
            </a:r>
          </a:p>
        </p:txBody>
      </p:sp>
      <p:sp>
        <p:nvSpPr>
          <p:cNvPr id="244" name="Shape 244"/>
          <p:cNvSpPr txBox="1"/>
          <p:nvPr>
            <p:ph idx="1" type="body"/>
          </p:nvPr>
        </p:nvSpPr>
        <p:spPr>
          <a:xfrm>
            <a:off x="838200" y="2362200"/>
            <a:ext cx="7692900" cy="3724200"/>
          </a:xfrm>
          <a:prstGeom prst="rect">
            <a:avLst/>
          </a:prstGeom>
        </p:spPr>
        <p:txBody>
          <a:bodyPr anchorCtr="0" anchor="t" bIns="91425" lIns="91425" rIns="91425" tIns="91425">
            <a:noAutofit/>
          </a:bodyPr>
          <a:lstStyle/>
          <a:p>
            <a:pPr indent="-342900" lvl="0" marL="457200" rtl="0">
              <a:spcBef>
                <a:spcPts val="0"/>
              </a:spcBef>
              <a:buSzPct val="100000"/>
            </a:pPr>
            <a:r>
              <a:rPr lang="en-US" sz="1800"/>
              <a:t>Activity:  Research your industrial leader and take notes.</a:t>
            </a:r>
          </a:p>
          <a:p>
            <a:pPr indent="-342900" lvl="0" marL="457200" rtl="0">
              <a:spcBef>
                <a:spcPts val="0"/>
              </a:spcBef>
              <a:buSzPct val="100000"/>
            </a:pPr>
            <a:r>
              <a:rPr lang="en-US" sz="1800"/>
              <a:t>Designate roles. (x4)</a:t>
            </a:r>
          </a:p>
          <a:p>
            <a:pPr indent="-228600" lvl="1" marL="914400" rtl="0">
              <a:spcBef>
                <a:spcPts val="0"/>
              </a:spcBef>
            </a:pPr>
            <a:r>
              <a:rPr b="1" lang="en-US" sz="1800"/>
              <a:t>Designer:</a:t>
            </a:r>
            <a:r>
              <a:rPr lang="en-US" sz="1800"/>
              <a:t>  Will create 3 symbols to be worn somewhere on Industrial Leader</a:t>
            </a:r>
          </a:p>
          <a:p>
            <a:pPr indent="-228600" lvl="1" marL="914400">
              <a:spcBef>
                <a:spcPts val="0"/>
              </a:spcBef>
            </a:pPr>
            <a:r>
              <a:rPr b="1" lang="en-US" sz="1800"/>
              <a:t>Industrial Leader: </a:t>
            </a:r>
            <a:r>
              <a:rPr lang="en-US" sz="1800"/>
              <a:t>Will parade through front of class displaying at least 3 symbols of their success.  (Be creative!)</a:t>
            </a:r>
          </a:p>
          <a:p>
            <a:pPr indent="-228600" lvl="1" marL="914400" rtl="0">
              <a:spcBef>
                <a:spcPts val="0"/>
              </a:spcBef>
            </a:pPr>
            <a:r>
              <a:rPr b="1" lang="en-US" sz="1800"/>
              <a:t>Narrator:</a:t>
            </a:r>
            <a:r>
              <a:rPr lang="en-US" sz="1800"/>
              <a:t>  Will describe leader in a very enthusiastic tone bringing attention to the 3 symbols of their success, and will address topics on notes for class.</a:t>
            </a:r>
          </a:p>
          <a:p>
            <a:pPr indent="0" lvl="0" marL="0">
              <a:spcBef>
                <a:spcPts val="0"/>
              </a:spcBef>
              <a:buNone/>
            </a:pPr>
            <a:r>
              <a:rPr b="1" lang="en-US" sz="1800"/>
              <a:t>Everyone! Reporter:</a:t>
            </a:r>
            <a:r>
              <a:rPr lang="en-US" sz="1800"/>
              <a:t>  Complete section in your notes for your leader.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Industrial Leaders</a:t>
            </a:r>
          </a:p>
        </p:txBody>
      </p:sp>
      <p:sp>
        <p:nvSpPr>
          <p:cNvPr id="250" name="Shape 250"/>
          <p:cNvSpPr txBox="1"/>
          <p:nvPr>
            <p:ph idx="1" type="body"/>
          </p:nvPr>
        </p:nvSpPr>
        <p:spPr>
          <a:xfrm>
            <a:off x="838200" y="2362200"/>
            <a:ext cx="3962399"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Cornelius Vanderbilt- </a:t>
            </a:r>
            <a:r>
              <a:rPr b="0" i="0" lang="en-US" sz="2000" u="none">
                <a:solidFill>
                  <a:schemeClr val="dk1"/>
                </a:solidFill>
                <a:latin typeface="Arial"/>
                <a:ea typeface="Arial"/>
                <a:cs typeface="Arial"/>
                <a:sym typeface="Arial"/>
              </a:rPr>
              <a:t>also know as “</a:t>
            </a:r>
            <a:r>
              <a:rPr b="0" i="1" lang="en-US" sz="2000" u="none">
                <a:solidFill>
                  <a:schemeClr val="dk1"/>
                </a:solidFill>
                <a:latin typeface="Arial"/>
                <a:ea typeface="Arial"/>
                <a:cs typeface="Arial"/>
                <a:sym typeface="Arial"/>
              </a:rPr>
              <a:t>Commodore”</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Shipping Tycoon</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Railroad Empire</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Married his first cousin- had 13 children</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Later married his other cousin “Frank”</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He was 45 years her senior</a:t>
            </a:r>
          </a:p>
          <a:p>
            <a:pPr indent="-285750" lvl="1" marL="742950" marR="0" rtl="0" algn="l">
              <a:lnSpc>
                <a:spcPct val="100000"/>
              </a:lnSpc>
              <a:spcBef>
                <a:spcPts val="400"/>
              </a:spcBef>
              <a:spcAft>
                <a:spcPts val="0"/>
              </a:spcAft>
              <a:buClr>
                <a:schemeClr val="dk1"/>
              </a:buClr>
              <a:buSzPct val="75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ct val="75000"/>
              <a:buFont typeface="Noto Sans Symbols"/>
              <a:buNone/>
            </a:pPr>
            <a:r>
              <a:t/>
            </a:r>
            <a:endParaRPr b="0" i="0" sz="2000" u="none" cap="none" strike="noStrike">
              <a:solidFill>
                <a:schemeClr val="dk1"/>
              </a:solidFill>
              <a:latin typeface="Arial"/>
              <a:ea typeface="Arial"/>
              <a:cs typeface="Arial"/>
              <a:sym typeface="Arial"/>
            </a:endParaRPr>
          </a:p>
        </p:txBody>
      </p:sp>
      <p:pic>
        <p:nvPicPr>
          <p:cNvPr descr="images.jpg" id="251" name="Shape 251"/>
          <p:cNvPicPr preferRelativeResize="0"/>
          <p:nvPr/>
        </p:nvPicPr>
        <p:blipFill rotWithShape="1">
          <a:blip r:embed="rId3">
            <a:alphaModFix/>
          </a:blip>
          <a:srcRect b="0" l="0" r="0" t="0"/>
          <a:stretch/>
        </p:blipFill>
        <p:spPr>
          <a:xfrm>
            <a:off x="4876800" y="2819400"/>
            <a:ext cx="3495675" cy="3200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Industrial Leaders</a:t>
            </a:r>
          </a:p>
        </p:txBody>
      </p:sp>
      <p:sp>
        <p:nvSpPr>
          <p:cNvPr id="257" name="Shape 257"/>
          <p:cNvSpPr txBox="1"/>
          <p:nvPr>
            <p:ph idx="1" type="body"/>
          </p:nvPr>
        </p:nvSpPr>
        <p:spPr>
          <a:xfrm>
            <a:off x="838200" y="2362200"/>
            <a:ext cx="5110500" cy="3724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Andrew Carnegie</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Scottish American Industrialist</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Gospel of Wealth</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He built Pittsburgh's </a:t>
            </a:r>
            <a:r>
              <a:rPr b="0" i="0" lang="en-US" sz="1600" u="sng" cap="none" strike="noStrike">
                <a:solidFill>
                  <a:schemeClr val="hlink"/>
                </a:solidFill>
                <a:latin typeface="Arial"/>
                <a:ea typeface="Arial"/>
                <a:cs typeface="Arial"/>
                <a:sym typeface="Arial"/>
                <a:hlinkClick r:id="rId3"/>
              </a:rPr>
              <a:t>Carnegie Steel </a:t>
            </a:r>
            <a:r>
              <a:rPr lang="en-US" sz="1600" u="sng">
                <a:solidFill>
                  <a:schemeClr val="hlink"/>
                </a:solidFill>
                <a:hlinkClick r:id="rId4"/>
              </a:rPr>
              <a:t>Company </a:t>
            </a:r>
            <a:r>
              <a:rPr b="0" i="0" lang="en-US" sz="1600" u="none" cap="none" strike="noStrike">
                <a:solidFill>
                  <a:schemeClr val="dk1"/>
                </a:solidFill>
                <a:latin typeface="Arial"/>
                <a:ea typeface="Arial"/>
                <a:cs typeface="Arial"/>
                <a:sym typeface="Arial"/>
              </a:rPr>
              <a:t>which he sold to </a:t>
            </a:r>
            <a:r>
              <a:rPr b="0" i="0" lang="en-US" sz="1600" u="sng" cap="none" strike="noStrike">
                <a:solidFill>
                  <a:schemeClr val="hlink"/>
                </a:solidFill>
                <a:latin typeface="Arial"/>
                <a:ea typeface="Arial"/>
                <a:cs typeface="Arial"/>
                <a:sym typeface="Arial"/>
                <a:hlinkClick r:id="rId5"/>
              </a:rPr>
              <a:t>J.P. Morgan</a:t>
            </a:r>
            <a:r>
              <a:rPr b="0" i="0" lang="en-US" sz="1600" u="none" cap="none" strike="noStrike">
                <a:solidFill>
                  <a:schemeClr val="dk1"/>
                </a:solidFill>
                <a:latin typeface="Arial"/>
                <a:ea typeface="Arial"/>
                <a:cs typeface="Arial"/>
                <a:sym typeface="Arial"/>
              </a:rPr>
              <a:t> in 1901 for $480 million (the equivalent of approximately $13.6 billion in 2013)</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Carnegie devoted the remainder of his life to large-scale philanthropy, with special emphasis on </a:t>
            </a:r>
            <a:r>
              <a:rPr b="0" i="0" lang="en-US" sz="1600" u="sng" cap="none" strike="noStrike">
                <a:solidFill>
                  <a:schemeClr val="hlink"/>
                </a:solidFill>
                <a:latin typeface="Arial"/>
                <a:ea typeface="Arial"/>
                <a:cs typeface="Arial"/>
                <a:sym typeface="Arial"/>
                <a:hlinkClick r:id="rId6"/>
              </a:rPr>
              <a:t>local libraries</a:t>
            </a:r>
            <a:r>
              <a:rPr b="0" i="0" lang="en-US" sz="1600" u="none" cap="none" strike="noStrike">
                <a:solidFill>
                  <a:schemeClr val="dk1"/>
                </a:solidFill>
                <a:latin typeface="Arial"/>
                <a:ea typeface="Arial"/>
                <a:cs typeface="Arial"/>
                <a:sym typeface="Arial"/>
              </a:rPr>
              <a:t>, world peace, education and scientific research.</a:t>
            </a:r>
          </a:p>
          <a:p>
            <a:pPr indent="-285750" lvl="1" marL="742950" marR="0" rtl="0" algn="l">
              <a:lnSpc>
                <a:spcPct val="9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Carnegie Steel Company- 1899</a:t>
            </a:r>
          </a:p>
          <a:p>
            <a:pPr indent="-342900" lvl="0" marL="342900" marR="0" rtl="0" algn="l">
              <a:spcBef>
                <a:spcPts val="360"/>
              </a:spcBef>
              <a:spcAft>
                <a:spcPts val="0"/>
              </a:spcAft>
              <a:buClr>
                <a:schemeClr val="dk1"/>
              </a:buClr>
              <a:buSzPct val="75000"/>
              <a:buFont typeface="Noto Sans Symbols"/>
              <a:buNone/>
            </a:pPr>
            <a:r>
              <a:t/>
            </a:r>
            <a:endParaRPr b="0" i="0" sz="1800" u="none" cap="none" strike="noStrike">
              <a:solidFill>
                <a:schemeClr val="dk1"/>
              </a:solidFill>
              <a:latin typeface="Arial"/>
              <a:ea typeface="Arial"/>
              <a:cs typeface="Arial"/>
              <a:sym typeface="Arial"/>
            </a:endParaRPr>
          </a:p>
        </p:txBody>
      </p:sp>
      <p:pic>
        <p:nvPicPr>
          <p:cNvPr id="258" name="Shape 258"/>
          <p:cNvPicPr preferRelativeResize="0"/>
          <p:nvPr>
            <p:ph idx="1" type="body"/>
          </p:nvPr>
        </p:nvPicPr>
        <p:blipFill rotWithShape="1">
          <a:blip r:embed="rId7">
            <a:alphaModFix/>
          </a:blip>
          <a:srcRect b="0" l="0" r="0" t="0"/>
          <a:stretch/>
        </p:blipFill>
        <p:spPr>
          <a:xfrm>
            <a:off x="6349875" y="1878812"/>
            <a:ext cx="2408100" cy="3100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Industrial Leaders</a:t>
            </a:r>
          </a:p>
        </p:txBody>
      </p:sp>
      <p:sp>
        <p:nvSpPr>
          <p:cNvPr id="264" name="Shape 264"/>
          <p:cNvSpPr txBox="1"/>
          <p:nvPr>
            <p:ph idx="1" type="body"/>
          </p:nvPr>
        </p:nvSpPr>
        <p:spPr>
          <a:xfrm>
            <a:off x="542650" y="2369800"/>
            <a:ext cx="7982400" cy="3724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000" u="none">
                <a:solidFill>
                  <a:schemeClr val="dk1"/>
                </a:solidFill>
                <a:latin typeface="Arial"/>
                <a:ea typeface="Arial"/>
                <a:cs typeface="Arial"/>
                <a:sym typeface="Arial"/>
              </a:rPr>
              <a:t>John Pierpont Morgan (JP Morgan)</a:t>
            </a:r>
          </a:p>
          <a:p>
            <a:pPr lvl="1" marR="0" rtl="0" algn="l">
              <a:lnSpc>
                <a:spcPct val="100000"/>
              </a:lnSpc>
              <a:spcBef>
                <a:spcPts val="400"/>
              </a:spcBef>
              <a:spcAft>
                <a:spcPts val="0"/>
              </a:spcAft>
              <a:buClr>
                <a:schemeClr val="dk1"/>
              </a:buClr>
              <a:buSzPct val="75000"/>
              <a:buFont typeface="Noto Sans Symbols"/>
            </a:pPr>
            <a:r>
              <a:rPr b="0" i="0" lang="en-US" sz="2000" u="none">
                <a:solidFill>
                  <a:schemeClr val="dk1"/>
                </a:solidFill>
                <a:latin typeface="Arial"/>
                <a:ea typeface="Arial"/>
                <a:cs typeface="Arial"/>
                <a:sym typeface="Arial"/>
              </a:rPr>
              <a:t>Was an American financier, banker, philanthropist and art collector who dominated </a:t>
            </a:r>
            <a:r>
              <a:rPr lang="en-US" sz="2000" u="none">
                <a:solidFill>
                  <a:schemeClr val="dk1"/>
                </a:solidFill>
              </a:rPr>
              <a:t>c</a:t>
            </a:r>
            <a:r>
              <a:rPr lang="en-US" sz="2000"/>
              <a:t>orporate finance </a:t>
            </a:r>
            <a:r>
              <a:rPr b="0" i="0" lang="en-US" sz="2000" u="none">
                <a:solidFill>
                  <a:schemeClr val="dk1"/>
                </a:solidFill>
                <a:latin typeface="Arial"/>
                <a:ea typeface="Arial"/>
                <a:cs typeface="Arial"/>
                <a:sym typeface="Arial"/>
              </a:rPr>
              <a:t>and </a:t>
            </a:r>
            <a:r>
              <a:rPr lang="en-US" sz="2000" u="none">
                <a:solidFill>
                  <a:schemeClr val="dk1"/>
                </a:solidFill>
              </a:rPr>
              <a:t>industrial consolidation</a:t>
            </a:r>
            <a:r>
              <a:rPr b="0" i="0" lang="en-US" sz="2000" u="none">
                <a:solidFill>
                  <a:schemeClr val="dk1"/>
                </a:solidFill>
                <a:latin typeface="Arial"/>
                <a:ea typeface="Arial"/>
                <a:cs typeface="Arial"/>
                <a:sym typeface="Arial"/>
              </a:rPr>
              <a:t> during his time. </a:t>
            </a:r>
          </a:p>
          <a:p>
            <a:pPr lvl="1" marR="0" rtl="0" algn="l">
              <a:lnSpc>
                <a:spcPct val="100000"/>
              </a:lnSpc>
              <a:spcBef>
                <a:spcPts val="400"/>
              </a:spcBef>
              <a:spcAft>
                <a:spcPts val="0"/>
              </a:spcAft>
              <a:buClr>
                <a:schemeClr val="dk1"/>
              </a:buClr>
              <a:buSzPct val="75000"/>
              <a:buFont typeface="Noto Sans Symbols"/>
            </a:pPr>
            <a:r>
              <a:rPr b="0" i="0" lang="en-US" sz="2000" u="none">
                <a:solidFill>
                  <a:schemeClr val="dk1"/>
                </a:solidFill>
                <a:latin typeface="Arial"/>
                <a:ea typeface="Arial"/>
                <a:cs typeface="Arial"/>
                <a:sym typeface="Arial"/>
              </a:rPr>
              <a:t>In 1892, Morgan arranged the merger of </a:t>
            </a:r>
            <a:r>
              <a:rPr b="0" i="0" lang="en-US" sz="2000" u="sng">
                <a:solidFill>
                  <a:schemeClr val="hlink"/>
                </a:solidFill>
                <a:latin typeface="Arial"/>
                <a:ea typeface="Arial"/>
                <a:cs typeface="Arial"/>
                <a:sym typeface="Arial"/>
                <a:hlinkClick r:id="rId3"/>
              </a:rPr>
              <a:t>Edison </a:t>
            </a:r>
            <a:r>
              <a:rPr lang="en-US" sz="2000" u="sng">
                <a:solidFill>
                  <a:schemeClr val="hlink"/>
                </a:solidFill>
                <a:hlinkClick r:id="rId4"/>
              </a:rPr>
              <a:t>General Electric In</a:t>
            </a:r>
            <a:r>
              <a:rPr b="0" i="0" lang="en-US" sz="2000" u="none">
                <a:solidFill>
                  <a:schemeClr val="dk1"/>
                </a:solidFill>
                <a:latin typeface="Arial"/>
                <a:ea typeface="Arial"/>
                <a:cs typeface="Arial"/>
                <a:sym typeface="Arial"/>
              </a:rPr>
              <a:t> 1892, and </a:t>
            </a:r>
            <a:r>
              <a:rPr b="0" i="0" lang="en-US" sz="2000" u="sng">
                <a:solidFill>
                  <a:schemeClr val="hlink"/>
                </a:solidFill>
                <a:latin typeface="Arial"/>
                <a:ea typeface="Arial"/>
                <a:cs typeface="Arial"/>
                <a:sym typeface="Arial"/>
                <a:hlinkClick r:id="rId5"/>
              </a:rPr>
              <a:t>Thomson-Houston Electric </a:t>
            </a:r>
            <a:r>
              <a:rPr lang="en-US" sz="2000" u="sng">
                <a:solidFill>
                  <a:schemeClr val="hlink"/>
                </a:solidFill>
                <a:hlinkClick r:id="rId6"/>
              </a:rPr>
              <a:t>Company </a:t>
            </a:r>
            <a:r>
              <a:rPr lang="en-US"/>
              <a:t>.</a:t>
            </a:r>
          </a:p>
        </p:txBody>
      </p:sp>
      <p:pic>
        <p:nvPicPr>
          <p:cNvPr descr="download (2).jpg" id="265" name="Shape 265"/>
          <p:cNvPicPr preferRelativeResize="0"/>
          <p:nvPr>
            <p:ph idx="1" type="body"/>
          </p:nvPr>
        </p:nvPicPr>
        <p:blipFill rotWithShape="1">
          <a:blip r:embed="rId7">
            <a:alphaModFix/>
          </a:blip>
          <a:srcRect b="0" l="0" r="0" t="0"/>
          <a:stretch/>
        </p:blipFill>
        <p:spPr>
          <a:xfrm>
            <a:off x="6240375" y="522875"/>
            <a:ext cx="1599600" cy="214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Fewer Control More</a:t>
            </a:r>
          </a:p>
        </p:txBody>
      </p:sp>
      <p:sp>
        <p:nvSpPr>
          <p:cNvPr id="271" name="Shape 271"/>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800" u="sng">
                <a:solidFill>
                  <a:schemeClr val="dk1"/>
                </a:solidFill>
                <a:latin typeface="Arial"/>
                <a:ea typeface="Arial"/>
                <a:cs typeface="Arial"/>
                <a:sym typeface="Arial"/>
              </a:rPr>
              <a:t>Monopoly</a:t>
            </a:r>
            <a:r>
              <a:rPr b="0" i="0" lang="en-US" sz="2800" u="none">
                <a:solidFill>
                  <a:schemeClr val="dk1"/>
                </a:solidFill>
                <a:latin typeface="Arial"/>
                <a:ea typeface="Arial"/>
                <a:cs typeface="Arial"/>
                <a:sym typeface="Arial"/>
              </a:rPr>
              <a:t>- A firm that bought out all its competitors or had complete control over </a:t>
            </a:r>
            <a:r>
              <a:rPr lang="en-US"/>
              <a:t>its</a:t>
            </a:r>
            <a:r>
              <a:rPr b="0" i="0" lang="en-US" sz="2800" u="none">
                <a:solidFill>
                  <a:schemeClr val="dk1"/>
                </a:solidFill>
                <a:latin typeface="Arial"/>
                <a:ea typeface="Arial"/>
                <a:cs typeface="Arial"/>
                <a:sym typeface="Arial"/>
              </a:rPr>
              <a:t> industry’s production, wages, prices.</a:t>
            </a:r>
          </a:p>
          <a:p>
            <a:pPr indent="-342900" lvl="0" marL="342900" marR="0" rtl="0" algn="l">
              <a:lnSpc>
                <a:spcPct val="90000"/>
              </a:lnSpc>
              <a:spcBef>
                <a:spcPts val="560"/>
              </a:spcBef>
              <a:spcAft>
                <a:spcPts val="0"/>
              </a:spcAft>
              <a:buClr>
                <a:schemeClr val="dk1"/>
              </a:buClr>
              <a:buSzPct val="75000"/>
              <a:buFont typeface="Noto Sans Symbols"/>
              <a:buChar char="●"/>
            </a:pPr>
            <a:r>
              <a:rPr b="0" i="0" lang="en-US" sz="2800" u="sng">
                <a:solidFill>
                  <a:schemeClr val="dk1"/>
                </a:solidFill>
                <a:latin typeface="Arial"/>
                <a:ea typeface="Arial"/>
                <a:cs typeface="Arial"/>
                <a:sym typeface="Arial"/>
              </a:rPr>
              <a:t>Standard Oil- John D. Rockefeller</a:t>
            </a:r>
          </a:p>
          <a:p>
            <a:pPr indent="-285750" lvl="1" marL="742950" marR="0" rtl="0" algn="l">
              <a:lnSpc>
                <a:spcPct val="9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Joined with competing companies in </a:t>
            </a:r>
            <a:r>
              <a:rPr b="1" i="0" lang="en-US" sz="2400" u="sng" cap="none" strike="noStrike">
                <a:solidFill>
                  <a:schemeClr val="dk1"/>
                </a:solidFill>
                <a:latin typeface="Arial"/>
                <a:ea typeface="Arial"/>
                <a:cs typeface="Arial"/>
                <a:sym typeface="Arial"/>
              </a:rPr>
              <a:t>trust </a:t>
            </a:r>
            <a:r>
              <a:rPr b="0" i="0" lang="en-US" sz="2400" u="none" cap="none" strike="noStrike">
                <a:solidFill>
                  <a:schemeClr val="dk1"/>
                </a:solidFill>
                <a:latin typeface="Arial"/>
                <a:ea typeface="Arial"/>
                <a:cs typeface="Arial"/>
                <a:sym typeface="Arial"/>
              </a:rPr>
              <a:t>agreements.  Stock of company controlled by </a:t>
            </a:r>
            <a:r>
              <a:rPr b="1" i="0" lang="en-US" sz="2400" u="sng" cap="none" strike="noStrike">
                <a:solidFill>
                  <a:schemeClr val="dk1"/>
                </a:solidFill>
                <a:latin typeface="Arial"/>
                <a:ea typeface="Arial"/>
                <a:cs typeface="Arial"/>
                <a:sym typeface="Arial"/>
              </a:rPr>
              <a:t>trustees </a:t>
            </a:r>
            <a:r>
              <a:rPr b="0" i="0" lang="en-US" sz="2400" u="none" cap="none" strike="noStrike">
                <a:solidFill>
                  <a:schemeClr val="dk1"/>
                </a:solidFill>
                <a:latin typeface="Arial"/>
                <a:ea typeface="Arial"/>
                <a:cs typeface="Arial"/>
                <a:sym typeface="Arial"/>
              </a:rPr>
              <a:t>– separate companies and would create one large corp.  Gained total control over oil industry.</a:t>
            </a: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272" name="Shape 272"/>
          <p:cNvPicPr preferRelativeResize="0"/>
          <p:nvPr>
            <p:ph idx="1" type="body"/>
          </p:nvPr>
        </p:nvPicPr>
        <p:blipFill rotWithShape="1">
          <a:blip r:embed="rId3">
            <a:alphaModFix/>
          </a:blip>
          <a:srcRect b="0" l="0" r="0" t="0"/>
          <a:stretch/>
        </p:blipFill>
        <p:spPr>
          <a:xfrm>
            <a:off x="5360125" y="826000"/>
            <a:ext cx="1425900" cy="1316100"/>
          </a:xfrm>
          <a:prstGeom prst="rect">
            <a:avLst/>
          </a:prstGeom>
          <a:noFill/>
          <a:ln>
            <a:noFill/>
          </a:ln>
        </p:spPr>
      </p:pic>
      <p:pic>
        <p:nvPicPr>
          <p:cNvPr id="273" name="Shape 273"/>
          <p:cNvPicPr preferRelativeResize="0"/>
          <p:nvPr>
            <p:ph idx="4294967295" type="body"/>
          </p:nvPr>
        </p:nvPicPr>
        <p:blipFill rotWithShape="1">
          <a:blip r:embed="rId4">
            <a:alphaModFix/>
          </a:blip>
          <a:srcRect b="0" l="0" r="0" t="0"/>
          <a:stretch/>
        </p:blipFill>
        <p:spPr>
          <a:xfrm>
            <a:off x="7238175" y="826000"/>
            <a:ext cx="1096800" cy="1316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Robber Barons</a:t>
            </a:r>
          </a:p>
        </p:txBody>
      </p:sp>
      <p:sp>
        <p:nvSpPr>
          <p:cNvPr id="279" name="Shape 279"/>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61950" lvl="0" marL="342900" marR="0" rtl="0" algn="l">
              <a:lnSpc>
                <a:spcPct val="100000"/>
              </a:lnSpc>
              <a:spcBef>
                <a:spcPts val="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Within a decade of its start </a:t>
            </a:r>
            <a:r>
              <a:rPr b="1" i="0" lang="en-US" sz="2400" u="sng">
                <a:solidFill>
                  <a:schemeClr val="dk1"/>
                </a:solidFill>
                <a:latin typeface="Arial"/>
                <a:ea typeface="Arial"/>
                <a:cs typeface="Arial"/>
                <a:sym typeface="Arial"/>
              </a:rPr>
              <a:t>Standard Oil</a:t>
            </a:r>
            <a:r>
              <a:rPr b="0" i="0" lang="en-US" sz="2400" u="none">
                <a:solidFill>
                  <a:schemeClr val="dk1"/>
                </a:solidFill>
                <a:latin typeface="Arial"/>
                <a:ea typeface="Arial"/>
                <a:cs typeface="Arial"/>
                <a:sym typeface="Arial"/>
              </a:rPr>
              <a:t> controlled 90% of the refining business.</a:t>
            </a:r>
          </a:p>
          <a:p>
            <a:pPr indent="-323850" lvl="1" marL="742950" marR="0" rtl="0" algn="l">
              <a:lnSpc>
                <a:spcPct val="100000"/>
              </a:lnSpc>
              <a:spcBef>
                <a:spcPts val="480"/>
              </a:spcBef>
              <a:spcAft>
                <a:spcPts val="0"/>
              </a:spcAft>
              <a:buClr>
                <a:schemeClr val="dk1"/>
              </a:buClr>
              <a:buSzPct val="100000"/>
              <a:buFont typeface="Arial"/>
              <a:buChar char="–"/>
            </a:pPr>
            <a:r>
              <a:rPr b="0" i="0" lang="en-US" u="none" cap="none" strike="noStrike">
                <a:solidFill>
                  <a:schemeClr val="dk1"/>
                </a:solidFill>
                <a:latin typeface="Arial"/>
                <a:ea typeface="Arial"/>
                <a:cs typeface="Arial"/>
                <a:sym typeface="Arial"/>
              </a:rPr>
              <a:t>Rockefeller got rich and paid his employees extremely low wages and drove out competition by selling oil at a really cheap price.  Then in control he hiked prices.</a:t>
            </a:r>
          </a:p>
          <a:p>
            <a:pPr indent="-323850" lvl="1" marL="742950" marR="0" rtl="0" algn="l">
              <a:lnSpc>
                <a:spcPct val="100000"/>
              </a:lnSpc>
              <a:spcBef>
                <a:spcPts val="480"/>
              </a:spcBef>
              <a:spcAft>
                <a:spcPts val="0"/>
              </a:spcAft>
              <a:buClr>
                <a:schemeClr val="dk1"/>
              </a:buClr>
              <a:buSzPct val="100000"/>
              <a:buFont typeface="Arial"/>
              <a:buChar char="–"/>
            </a:pPr>
            <a:r>
              <a:rPr b="0" i="0" lang="en-US" u="none" cap="none" strike="noStrike">
                <a:solidFill>
                  <a:schemeClr val="dk1"/>
                </a:solidFill>
                <a:latin typeface="Arial"/>
                <a:ea typeface="Arial"/>
                <a:cs typeface="Arial"/>
                <a:sym typeface="Arial"/>
              </a:rPr>
              <a:t>Thus the term </a:t>
            </a:r>
            <a:r>
              <a:rPr b="0" i="0" lang="en-US" u="sng" cap="none" strike="noStrike">
                <a:solidFill>
                  <a:schemeClr val="dk1"/>
                </a:solidFill>
                <a:latin typeface="Arial"/>
                <a:ea typeface="Arial"/>
                <a:cs typeface="Arial"/>
                <a:sym typeface="Arial"/>
              </a:rPr>
              <a:t>Robber Barons</a:t>
            </a:r>
          </a:p>
        </p:txBody>
      </p:sp>
      <p:pic>
        <p:nvPicPr>
          <p:cNvPr id="280" name="Shape 280"/>
          <p:cNvPicPr preferRelativeResize="0"/>
          <p:nvPr>
            <p:ph idx="1" type="body"/>
          </p:nvPr>
        </p:nvPicPr>
        <p:blipFill rotWithShape="1">
          <a:blip r:embed="rId3">
            <a:alphaModFix/>
          </a:blip>
          <a:srcRect b="0" l="0" r="0" t="0"/>
          <a:stretch/>
        </p:blipFill>
        <p:spPr>
          <a:xfrm>
            <a:off x="4649875" y="154075"/>
            <a:ext cx="1524000" cy="2095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How do we stop the “Robber Barons”?</a:t>
            </a:r>
          </a:p>
        </p:txBody>
      </p:sp>
      <p:sp>
        <p:nvSpPr>
          <p:cNvPr id="286" name="Shape 286"/>
          <p:cNvSpPr txBox="1"/>
          <p:nvPr>
            <p:ph idx="1" type="body"/>
          </p:nvPr>
        </p:nvSpPr>
        <p:spPr>
          <a:xfrm>
            <a:off x="489600" y="2369775"/>
            <a:ext cx="4360200" cy="37242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Sherman </a:t>
            </a:r>
            <a:r>
              <a:rPr b="1" lang="en-US" sz="2000" u="sng"/>
              <a:t>Antitrust</a:t>
            </a:r>
            <a:r>
              <a:rPr b="1" i="0" lang="en-US" sz="2000" u="sng">
                <a:solidFill>
                  <a:schemeClr val="dk1"/>
                </a:solidFill>
                <a:latin typeface="Arial"/>
                <a:ea typeface="Arial"/>
                <a:cs typeface="Arial"/>
                <a:sym typeface="Arial"/>
              </a:rPr>
              <a:t> Act-</a:t>
            </a:r>
            <a:r>
              <a:rPr b="0" i="0" lang="en-US" sz="2000" u="none">
                <a:solidFill>
                  <a:schemeClr val="dk1"/>
                </a:solidFill>
                <a:latin typeface="Arial"/>
                <a:ea typeface="Arial"/>
                <a:cs typeface="Arial"/>
                <a:sym typeface="Arial"/>
              </a:rPr>
              <a:t> Made it illegal to form a trust that interfered with free trade between state or with other countries.</a:t>
            </a:r>
          </a:p>
          <a:p>
            <a:pPr indent="-342900" lvl="0" marL="342900" marR="0" rtl="0" algn="l">
              <a:lnSpc>
                <a:spcPct val="80000"/>
              </a:lnSpc>
              <a:spcBef>
                <a:spcPts val="400"/>
              </a:spcBef>
              <a:spcAft>
                <a:spcPts val="0"/>
              </a:spcAft>
              <a:buClr>
                <a:schemeClr val="dk1"/>
              </a:buClr>
              <a:buSzPct val="75000"/>
              <a:buFont typeface="Noto Sans Symbols"/>
              <a:buChar char="●"/>
            </a:pPr>
            <a:r>
              <a:rPr b="0" i="0" lang="en-US" sz="2000" u="none">
                <a:solidFill>
                  <a:schemeClr val="dk1"/>
                </a:solidFill>
                <a:latin typeface="Arial"/>
                <a:ea typeface="Arial"/>
                <a:cs typeface="Arial"/>
                <a:sym typeface="Arial"/>
              </a:rPr>
              <a:t>Labor Unions</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View- </a:t>
            </a:r>
            <a:r>
              <a:rPr i="1" lang="en-US" sz="1800"/>
              <a:t>Camella</a:t>
            </a:r>
            <a:r>
              <a:rPr b="0" i="1" lang="en-US" sz="1800" u="none" cap="none" strike="noStrike">
                <a:solidFill>
                  <a:schemeClr val="dk1"/>
                </a:solidFill>
                <a:latin typeface="Arial"/>
                <a:ea typeface="Arial"/>
                <a:cs typeface="Arial"/>
                <a:sym typeface="Arial"/>
              </a:rPr>
              <a:t> Teoli</a:t>
            </a:r>
          </a:p>
          <a:p>
            <a:pPr indent="-285750" lvl="1" marL="742950" marR="0" rtl="0" algn="l">
              <a:lnSpc>
                <a:spcPct val="8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Samuel Gompers-</a:t>
            </a:r>
            <a:r>
              <a:rPr b="0" i="0" lang="en-US" sz="1800" u="none" cap="none" strike="noStrike">
                <a:solidFill>
                  <a:schemeClr val="dk1"/>
                </a:solidFill>
                <a:latin typeface="Arial"/>
                <a:ea typeface="Arial"/>
                <a:cs typeface="Arial"/>
                <a:sym typeface="Arial"/>
              </a:rPr>
              <a:t> Joined his Cigar Makers Union with other craft unions.  Then led the </a:t>
            </a:r>
            <a:r>
              <a:rPr b="1" i="0" lang="en-US" sz="1800" u="sng" cap="none" strike="noStrike">
                <a:solidFill>
                  <a:schemeClr val="dk1"/>
                </a:solidFill>
                <a:latin typeface="Arial"/>
                <a:ea typeface="Arial"/>
                <a:cs typeface="Arial"/>
                <a:sym typeface="Arial"/>
              </a:rPr>
              <a:t>American Federation of Labor- </a:t>
            </a:r>
            <a:r>
              <a:rPr b="1"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Focused on collective bargaining or negotiation.</a:t>
            </a:r>
          </a:p>
        </p:txBody>
      </p:sp>
      <p:pic>
        <p:nvPicPr>
          <p:cNvPr id="287" name="Shape 287"/>
          <p:cNvPicPr preferRelativeResize="0"/>
          <p:nvPr>
            <p:ph idx="1" type="body"/>
          </p:nvPr>
        </p:nvPicPr>
        <p:blipFill rotWithShape="1">
          <a:blip r:embed="rId3">
            <a:alphaModFix/>
          </a:blip>
          <a:srcRect b="0" l="0" r="0" t="0"/>
          <a:stretch/>
        </p:blipFill>
        <p:spPr>
          <a:xfrm>
            <a:off x="5029200" y="3124200"/>
            <a:ext cx="3336925" cy="25034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p:nvPr>
            <p:ph type="title"/>
          </p:nvPr>
        </p:nvSpPr>
        <p:spPr>
          <a:xfrm>
            <a:off x="762000" y="762000"/>
            <a:ext cx="7924800" cy="1143000"/>
          </a:xfrm>
          <a:prstGeom prst="roundRect">
            <a:avLst>
              <a:gd fmla="val 16667" name="adj"/>
            </a:avLst>
          </a:prstGeom>
        </p:spPr>
        <p:txBody>
          <a:bodyPr anchorCtr="0" anchor="b" bIns="91425" lIns="91425" rIns="91425" tIns="91425">
            <a:noAutofit/>
          </a:bodyPr>
          <a:lstStyle/>
          <a:p>
            <a:pPr lvl="0">
              <a:spcBef>
                <a:spcPts val="0"/>
              </a:spcBef>
              <a:buNone/>
            </a:pPr>
            <a:r>
              <a:rPr lang="en-US"/>
              <a:t>Unit 2:  The Industrial Age</a:t>
            </a:r>
          </a:p>
        </p:txBody>
      </p:sp>
      <p:sp>
        <p:nvSpPr>
          <p:cNvPr id="99" name="Shape 99"/>
          <p:cNvSpPr txBox="1"/>
          <p:nvPr>
            <p:ph idx="1" type="body"/>
          </p:nvPr>
        </p:nvSpPr>
        <p:spPr>
          <a:xfrm>
            <a:off x="838200" y="2362200"/>
            <a:ext cx="7692900" cy="3724200"/>
          </a:xfrm>
          <a:prstGeom prst="rect">
            <a:avLst/>
          </a:prstGeom>
        </p:spPr>
        <p:txBody>
          <a:bodyPr anchorCtr="0" anchor="t" bIns="91425" lIns="91425" rIns="91425" tIns="91425">
            <a:noAutofit/>
          </a:bodyPr>
          <a:lstStyle/>
          <a:p>
            <a:pPr lvl="0">
              <a:spcBef>
                <a:spcPts val="0"/>
              </a:spcBef>
              <a:buNone/>
            </a:pPr>
            <a:r>
              <a:rPr lang="en-US" sz="1800"/>
              <a:t>Outcome 2:  Analyze how business changes created social and economic changes.</a:t>
            </a:r>
          </a:p>
          <a:p>
            <a:pPr lvl="0">
              <a:spcBef>
                <a:spcPts val="0"/>
              </a:spcBef>
              <a:buNone/>
            </a:pPr>
            <a:r>
              <a:t/>
            </a:r>
            <a:endParaRPr sz="1800"/>
          </a:p>
          <a:p>
            <a:pPr lvl="0">
              <a:spcBef>
                <a:spcPts val="0"/>
              </a:spcBef>
              <a:buNone/>
            </a:pPr>
            <a:r>
              <a:rPr lang="en-US" sz="1800"/>
              <a:t>P1:  Describe the effect of new technology on business life in the 1800s.</a:t>
            </a:r>
          </a:p>
          <a:p>
            <a:pPr lvl="0">
              <a:spcBef>
                <a:spcPts val="0"/>
              </a:spcBef>
              <a:buNone/>
            </a:pPr>
            <a:r>
              <a:rPr lang="en-US" sz="1800"/>
              <a:t>P2:  Describe the development of Big Business</a:t>
            </a:r>
          </a:p>
          <a:p>
            <a:pPr lvl="0">
              <a:spcBef>
                <a:spcPts val="0"/>
              </a:spcBef>
              <a:buNone/>
            </a:pPr>
            <a:r>
              <a:rPr lang="en-US" sz="1800"/>
              <a:t>P3:  Examine the reason and purpose for labor unions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p:nvPr>
            <p:ph type="title"/>
          </p:nvPr>
        </p:nvSpPr>
        <p:spPr>
          <a:xfrm>
            <a:off x="762000" y="762000"/>
            <a:ext cx="7924799" cy="1143000"/>
          </a:xfrm>
          <a:prstGeom prst="roundRect">
            <a:avLst>
              <a:gd fmla="val 16667" name="adj"/>
            </a:avLst>
          </a:prstGeom>
        </p:spPr>
        <p:txBody>
          <a:bodyPr anchorCtr="0" anchor="b" bIns="91425" lIns="91425" rIns="91425" tIns="91425">
            <a:noAutofit/>
          </a:bodyPr>
          <a:lstStyle/>
          <a:p>
            <a:pPr lvl="0">
              <a:spcBef>
                <a:spcPts val="0"/>
              </a:spcBef>
              <a:buNone/>
            </a:pPr>
            <a:r>
              <a:rPr lang="en-US"/>
              <a:t>Homestead Strike</a:t>
            </a:r>
          </a:p>
        </p:txBody>
      </p:sp>
      <p:sp>
        <p:nvSpPr>
          <p:cNvPr id="294" name="Shape 294"/>
          <p:cNvSpPr txBox="1"/>
          <p:nvPr>
            <p:ph idx="1" type="body"/>
          </p:nvPr>
        </p:nvSpPr>
        <p:spPr>
          <a:xfrm>
            <a:off x="838200" y="2362200"/>
            <a:ext cx="7692900" cy="3724200"/>
          </a:xfrm>
          <a:prstGeom prst="rect">
            <a:avLst/>
          </a:prstGeom>
        </p:spPr>
        <p:txBody>
          <a:bodyPr anchorCtr="0" anchor="t" bIns="91425" lIns="91425" rIns="91425" tIns="91425">
            <a:noAutofit/>
          </a:bodyPr>
          <a:lstStyle/>
          <a:p>
            <a:pPr indent="-228600" lvl="0" marL="457200" rtl="0">
              <a:spcBef>
                <a:spcPts val="0"/>
              </a:spcBef>
            </a:pPr>
            <a:r>
              <a:rPr lang="en-US"/>
              <a:t>Compelling Question:  Why did the Homestead Strike turn violent?</a:t>
            </a:r>
          </a:p>
          <a:p>
            <a:pPr indent="-342900" lvl="1" marL="914400" rtl="0">
              <a:spcBef>
                <a:spcPts val="0"/>
              </a:spcBef>
              <a:buSzPct val="100000"/>
            </a:pPr>
            <a:r>
              <a:rPr lang="en-US" sz="1800"/>
              <a:t>Today we are going to practice the skills of Sourcing and close reading and corroboration, while looking at different accounts of one of the most violent strikes of the time.</a:t>
            </a:r>
          </a:p>
          <a:p>
            <a:pPr indent="-342900" lvl="0" marL="457200" rtl="0">
              <a:spcBef>
                <a:spcPts val="0"/>
              </a:spcBef>
              <a:buSzPct val="100000"/>
            </a:pPr>
            <a:r>
              <a:rPr lang="en-US" sz="1800"/>
              <a:t>Read through timeline</a:t>
            </a:r>
          </a:p>
          <a:p>
            <a:pPr indent="-342900" lvl="0" marL="457200" rtl="0">
              <a:spcBef>
                <a:spcPts val="0"/>
              </a:spcBef>
              <a:buSzPct val="100000"/>
            </a:pPr>
            <a:r>
              <a:rPr lang="en-US" sz="1800"/>
              <a:t>We will look at two accounts with different perspectives on the Homestead Strike.  While looking at these documents, we are going to decide why these documents offer such different accounts of the strike and which one is more believable.</a:t>
            </a:r>
          </a:p>
          <a:p>
            <a:pPr lvl="0" rtl="0">
              <a:spcBef>
                <a:spcPts val="0"/>
              </a:spcBef>
              <a:buNone/>
            </a:pPr>
            <a:r>
              <a:t/>
            </a:r>
            <a:endParaRPr/>
          </a:p>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p:nvPr>
            <p:ph type="title"/>
          </p:nvPr>
        </p:nvSpPr>
        <p:spPr>
          <a:xfrm>
            <a:off x="762000" y="762000"/>
            <a:ext cx="7924799" cy="1143000"/>
          </a:xfrm>
          <a:prstGeom prst="roundRect">
            <a:avLst>
              <a:gd fmla="val 16667" name="adj"/>
            </a:avLst>
          </a:prstGeom>
        </p:spPr>
        <p:txBody>
          <a:bodyPr anchorCtr="0" anchor="b" bIns="91425" lIns="91425" rIns="91425" tIns="91425">
            <a:noAutofit/>
          </a:bodyPr>
          <a:lstStyle/>
          <a:p>
            <a:pPr lvl="0">
              <a:spcBef>
                <a:spcPts val="0"/>
              </a:spcBef>
              <a:buNone/>
            </a:pPr>
            <a:r>
              <a:rPr lang="en-US"/>
              <a:t>Homestead Strike</a:t>
            </a:r>
          </a:p>
        </p:txBody>
      </p:sp>
      <p:sp>
        <p:nvSpPr>
          <p:cNvPr id="301" name="Shape 301"/>
          <p:cNvSpPr txBox="1"/>
          <p:nvPr>
            <p:ph idx="1" type="body"/>
          </p:nvPr>
        </p:nvSpPr>
        <p:spPr>
          <a:xfrm>
            <a:off x="838200" y="2362200"/>
            <a:ext cx="7692900" cy="3724200"/>
          </a:xfrm>
          <a:prstGeom prst="rect">
            <a:avLst/>
          </a:prstGeom>
        </p:spPr>
        <p:txBody>
          <a:bodyPr anchorCtr="0" anchor="t" bIns="91425" lIns="91425" rIns="91425" tIns="91425">
            <a:noAutofit/>
          </a:bodyPr>
          <a:lstStyle/>
          <a:p>
            <a:pPr lvl="0" rtl="0">
              <a:spcBef>
                <a:spcPts val="0"/>
              </a:spcBef>
              <a:buNone/>
            </a:pPr>
            <a:r>
              <a:rPr lang="en-US"/>
              <a:t>Turn and Talk</a:t>
            </a:r>
          </a:p>
          <a:p>
            <a:pPr indent="-228600" lvl="0" marL="457200" rtl="0">
              <a:spcBef>
                <a:spcPts val="0"/>
              </a:spcBef>
              <a:buAutoNum type="arabicPeriod"/>
            </a:pPr>
            <a:r>
              <a:rPr lang="en-US"/>
              <a:t>Why did the Homestead Strike turn violent?</a:t>
            </a:r>
          </a:p>
          <a:p>
            <a:pPr indent="-228600" lvl="0" marL="457200" rtl="0">
              <a:spcBef>
                <a:spcPts val="0"/>
              </a:spcBef>
              <a:buAutoNum type="arabicPeriod"/>
            </a:pPr>
            <a:r>
              <a:rPr lang="en-US"/>
              <a:t>What are the differences between Goldman’s account and Frick’s account?</a:t>
            </a:r>
          </a:p>
          <a:p>
            <a:pPr indent="0" lvl="0" marL="0" rtl="0">
              <a:spcBef>
                <a:spcPts val="0"/>
              </a:spcBef>
              <a:buNone/>
            </a:pPr>
            <a:r>
              <a:rPr lang="en-US"/>
              <a:t>Follow up questions:</a:t>
            </a:r>
          </a:p>
          <a:p>
            <a:pPr indent="457200" lvl="0" marL="0" rtl="0">
              <a:spcBef>
                <a:spcPts val="0"/>
              </a:spcBef>
              <a:buNone/>
            </a:pPr>
            <a:r>
              <a:rPr lang="en-US"/>
              <a:t>On chart paper</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Growth Of Unions</a:t>
            </a:r>
          </a:p>
        </p:txBody>
      </p:sp>
      <p:sp>
        <p:nvSpPr>
          <p:cNvPr id="307" name="Shape 307"/>
          <p:cNvSpPr txBox="1"/>
          <p:nvPr>
            <p:ph idx="1" type="body"/>
          </p:nvPr>
        </p:nvSpPr>
        <p:spPr>
          <a:xfrm>
            <a:off x="838200" y="2362200"/>
            <a:ext cx="3770311"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Knights of Labor</a:t>
            </a:r>
            <a:r>
              <a:rPr b="0" i="0" lang="en-US" sz="2000" u="none">
                <a:solidFill>
                  <a:schemeClr val="dk1"/>
                </a:solidFill>
                <a:latin typeface="Arial"/>
                <a:ea typeface="Arial"/>
                <a:cs typeface="Arial"/>
                <a:sym typeface="Arial"/>
              </a:rPr>
              <a:t> used </a:t>
            </a:r>
            <a:r>
              <a:rPr b="1" i="0" lang="en-US" sz="2000" u="sng">
                <a:solidFill>
                  <a:schemeClr val="dk1"/>
                </a:solidFill>
                <a:latin typeface="Arial"/>
                <a:ea typeface="Arial"/>
                <a:cs typeface="Arial"/>
                <a:sym typeface="Arial"/>
              </a:rPr>
              <a:t>arbitration</a:t>
            </a:r>
            <a:r>
              <a:rPr b="0" i="0" lang="en-US" sz="2000" u="none">
                <a:solidFill>
                  <a:schemeClr val="dk1"/>
                </a:solidFill>
                <a:latin typeface="Arial"/>
                <a:ea typeface="Arial"/>
                <a:cs typeface="Arial"/>
                <a:sym typeface="Arial"/>
              </a:rPr>
              <a:t> – third party used to negotiate between employers and employees</a:t>
            </a:r>
          </a:p>
          <a:p>
            <a:pPr indent="-342900" lvl="0" marL="342900" marR="0" rtl="0" algn="l">
              <a:lnSpc>
                <a:spcPct val="90000"/>
              </a:lnSpc>
              <a:spcBef>
                <a:spcPts val="40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Eugene V. Debs</a:t>
            </a:r>
            <a:r>
              <a:rPr b="0" i="0" lang="en-US" sz="2000" u="none">
                <a:solidFill>
                  <a:schemeClr val="dk1"/>
                </a:solidFill>
                <a:latin typeface="Arial"/>
                <a:ea typeface="Arial"/>
                <a:cs typeface="Arial"/>
                <a:sym typeface="Arial"/>
              </a:rPr>
              <a:t> felt unions should include all skilled laborers in a specific industry.  Attempted to form the </a:t>
            </a:r>
            <a:r>
              <a:rPr b="1" i="0" lang="en-US" sz="2000" u="sng">
                <a:solidFill>
                  <a:schemeClr val="dk1"/>
                </a:solidFill>
                <a:latin typeface="Arial"/>
                <a:ea typeface="Arial"/>
                <a:cs typeface="Arial"/>
                <a:sym typeface="Arial"/>
              </a:rPr>
              <a:t>American Railway Union.</a:t>
            </a:r>
          </a:p>
          <a:p>
            <a:pPr indent="-342900" lvl="0" marL="342900" marR="0" rtl="0" algn="l">
              <a:lnSpc>
                <a:spcPct val="90000"/>
              </a:lnSpc>
              <a:spcBef>
                <a:spcPts val="40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Socialism</a:t>
            </a:r>
            <a:r>
              <a:rPr b="0" i="0" lang="en-US" sz="2000" u="none">
                <a:solidFill>
                  <a:schemeClr val="dk1"/>
                </a:solidFill>
                <a:latin typeface="Arial"/>
                <a:ea typeface="Arial"/>
                <a:cs typeface="Arial"/>
                <a:sym typeface="Arial"/>
              </a:rPr>
              <a:t>- Government Control of Business.</a:t>
            </a:r>
          </a:p>
          <a:p>
            <a:pPr indent="-285750" lvl="1" marL="742950" marR="0" rtl="0" algn="l">
              <a:lnSpc>
                <a:spcPct val="9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Industrial Workers of the World</a:t>
            </a:r>
          </a:p>
        </p:txBody>
      </p:sp>
      <p:pic>
        <p:nvPicPr>
          <p:cNvPr id="308" name="Shape 308"/>
          <p:cNvPicPr preferRelativeResize="0"/>
          <p:nvPr>
            <p:ph idx="1" type="body"/>
          </p:nvPr>
        </p:nvPicPr>
        <p:blipFill rotWithShape="1">
          <a:blip r:embed="rId3">
            <a:alphaModFix/>
          </a:blip>
          <a:srcRect b="0" l="0" r="0" t="0"/>
          <a:stretch/>
        </p:blipFill>
        <p:spPr>
          <a:xfrm>
            <a:off x="5277175" y="2037600"/>
            <a:ext cx="1489200" cy="1785900"/>
          </a:xfrm>
          <a:prstGeom prst="rect">
            <a:avLst/>
          </a:prstGeom>
          <a:noFill/>
          <a:ln>
            <a:noFill/>
          </a:ln>
        </p:spPr>
      </p:pic>
      <p:pic>
        <p:nvPicPr>
          <p:cNvPr id="309" name="Shape 309"/>
          <p:cNvPicPr preferRelativeResize="0"/>
          <p:nvPr>
            <p:ph idx="2" type="body"/>
          </p:nvPr>
        </p:nvPicPr>
        <p:blipFill rotWithShape="1">
          <a:blip r:embed="rId4">
            <a:alphaModFix/>
          </a:blip>
          <a:srcRect b="0" l="0" r="0" t="0"/>
          <a:stretch/>
        </p:blipFill>
        <p:spPr>
          <a:xfrm>
            <a:off x="6553200" y="4038600"/>
            <a:ext cx="1717675" cy="22526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Strikes Turn Violent</a:t>
            </a:r>
          </a:p>
        </p:txBody>
      </p:sp>
      <p:sp>
        <p:nvSpPr>
          <p:cNvPr id="315" name="Shape 315"/>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23850" lvl="0" marL="342900" marR="0" rtl="0" algn="l">
              <a:lnSpc>
                <a:spcPct val="90000"/>
              </a:lnSpc>
              <a:spcBef>
                <a:spcPts val="0"/>
              </a:spcBef>
              <a:spcAft>
                <a:spcPts val="0"/>
              </a:spcAft>
              <a:buClr>
                <a:schemeClr val="dk1"/>
              </a:buClr>
              <a:buSzPct val="100000"/>
              <a:buFont typeface="Noto Sans Symbols"/>
              <a:buChar char="●"/>
            </a:pPr>
            <a:r>
              <a:rPr b="1" i="0" lang="en-US" sz="1800" u="sng">
                <a:solidFill>
                  <a:schemeClr val="dk1"/>
                </a:solidFill>
                <a:latin typeface="Arial"/>
                <a:ea typeface="Arial"/>
                <a:cs typeface="Arial"/>
                <a:sym typeface="Arial"/>
              </a:rPr>
              <a:t>Great Strike of 1877</a:t>
            </a:r>
            <a:r>
              <a:rPr b="0" i="0" lang="en-US" sz="1800" u="none">
                <a:solidFill>
                  <a:schemeClr val="dk1"/>
                </a:solidFill>
                <a:latin typeface="Arial"/>
                <a:ea typeface="Arial"/>
                <a:cs typeface="Arial"/>
                <a:sym typeface="Arial"/>
              </a:rPr>
              <a:t>- workers for two major railroad companies strike and shut down rails for more than a week-</a:t>
            </a:r>
          </a:p>
          <a:p>
            <a:pPr indent="-323850" lvl="0" marL="342900" marR="0" rtl="0" algn="l">
              <a:lnSpc>
                <a:spcPct val="90000"/>
              </a:lnSpc>
              <a:spcBef>
                <a:spcPts val="560"/>
              </a:spcBef>
              <a:spcAft>
                <a:spcPts val="0"/>
              </a:spcAft>
              <a:buClr>
                <a:schemeClr val="dk1"/>
              </a:buClr>
              <a:buSzPct val="100000"/>
              <a:buFont typeface="Noto Sans Symbols"/>
              <a:buChar char="●"/>
            </a:pPr>
            <a:r>
              <a:rPr b="1" i="0" lang="en-US" sz="1800" u="sng">
                <a:solidFill>
                  <a:schemeClr val="dk1"/>
                </a:solidFill>
                <a:latin typeface="Arial"/>
                <a:ea typeface="Arial"/>
                <a:cs typeface="Arial"/>
                <a:sym typeface="Arial"/>
              </a:rPr>
              <a:t>Haymarket Affair</a:t>
            </a:r>
            <a:r>
              <a:rPr b="0" i="0" lang="en-US" sz="1800" u="none">
                <a:solidFill>
                  <a:schemeClr val="dk1"/>
                </a:solidFill>
                <a:latin typeface="Arial"/>
                <a:ea typeface="Arial"/>
                <a:cs typeface="Arial"/>
                <a:sym typeface="Arial"/>
              </a:rPr>
              <a:t>- 1886 people gathered in Chicago to protest police brutality (a striker had been killed) Someone tossed a bomb into the police line and police fired on workers.  8 protesters convicted four</a:t>
            </a:r>
            <a:r>
              <a:rPr lang="en-US" sz="1800"/>
              <a:t> were sentenced to death by hanging</a:t>
            </a:r>
            <a:r>
              <a:rPr b="0" i="0" lang="en-US" sz="1800" u="none">
                <a:solidFill>
                  <a:schemeClr val="dk1"/>
                </a:solidFill>
                <a:latin typeface="Arial"/>
                <a:ea typeface="Arial"/>
                <a:cs typeface="Arial"/>
                <a:sym typeface="Arial"/>
              </a:rPr>
              <a: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Women Organize</a:t>
            </a:r>
          </a:p>
        </p:txBody>
      </p:sp>
      <p:sp>
        <p:nvSpPr>
          <p:cNvPr id="321" name="Shape 321"/>
          <p:cNvSpPr txBox="1"/>
          <p:nvPr>
            <p:ph idx="1" type="body"/>
          </p:nvPr>
        </p:nvSpPr>
        <p:spPr>
          <a:xfrm>
            <a:off x="436550" y="2400100"/>
            <a:ext cx="5049900" cy="3724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000" u="none">
                <a:solidFill>
                  <a:schemeClr val="dk1"/>
                </a:solidFill>
                <a:latin typeface="Arial"/>
                <a:ea typeface="Arial"/>
                <a:cs typeface="Arial"/>
                <a:sym typeface="Arial"/>
              </a:rPr>
              <a:t>Women barred from many unions.</a:t>
            </a:r>
          </a:p>
          <a:p>
            <a:pPr indent="-285750" lvl="1" marL="742950" marR="0" rtl="0" algn="l">
              <a:lnSpc>
                <a:spcPct val="10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United to demand better working conditions.</a:t>
            </a:r>
          </a:p>
          <a:p>
            <a:pPr indent="-285750" lvl="1" marL="742950" marR="0" rtl="0" algn="l">
              <a:lnSpc>
                <a:spcPct val="10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Mary Harris Jones- </a:t>
            </a:r>
            <a:r>
              <a:rPr b="0" i="0" lang="en-US" sz="1800" u="none" cap="none" strike="noStrike">
                <a:solidFill>
                  <a:schemeClr val="dk1"/>
                </a:solidFill>
                <a:latin typeface="Arial"/>
                <a:ea typeface="Arial"/>
                <a:cs typeface="Arial"/>
                <a:sym typeface="Arial"/>
              </a:rPr>
              <a:t>Organized the </a:t>
            </a:r>
            <a:r>
              <a:rPr b="1" i="0" lang="en-US" sz="1800" u="sng" cap="none" strike="noStrike">
                <a:solidFill>
                  <a:schemeClr val="dk1"/>
                </a:solidFill>
                <a:latin typeface="Arial"/>
                <a:ea typeface="Arial"/>
                <a:cs typeface="Arial"/>
                <a:sym typeface="Arial"/>
              </a:rPr>
              <a:t>United Mine Workers of America.</a:t>
            </a:r>
            <a:r>
              <a:rPr b="0" i="0" lang="en-US" sz="1800" u="none" cap="none" strike="noStrike">
                <a:solidFill>
                  <a:schemeClr val="dk1"/>
                </a:solidFill>
                <a:latin typeface="Arial"/>
                <a:ea typeface="Arial"/>
                <a:cs typeface="Arial"/>
                <a:sym typeface="Arial"/>
              </a:rPr>
              <a:t> Endured death threats and jail time.  Nickname “Mother Jones”</a:t>
            </a:r>
          </a:p>
          <a:p>
            <a:pPr indent="-285750" lvl="1" marL="742950" marR="0" rtl="0" algn="l">
              <a:lnSpc>
                <a:spcPct val="10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She exposed cruelties of child labor </a:t>
            </a:r>
          </a:p>
        </p:txBody>
      </p:sp>
      <p:pic>
        <p:nvPicPr>
          <p:cNvPr id="322" name="Shape 322"/>
          <p:cNvPicPr preferRelativeResize="0"/>
          <p:nvPr>
            <p:ph idx="1" type="body"/>
          </p:nvPr>
        </p:nvPicPr>
        <p:blipFill rotWithShape="1">
          <a:blip r:embed="rId3">
            <a:alphaModFix/>
          </a:blip>
          <a:srcRect b="0" l="0" r="0" t="0"/>
          <a:stretch/>
        </p:blipFill>
        <p:spPr>
          <a:xfrm>
            <a:off x="5791200" y="2590800"/>
            <a:ext cx="2541587" cy="340518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Impact of the Triangle Fire</a:t>
            </a:r>
          </a:p>
        </p:txBody>
      </p:sp>
      <p:sp>
        <p:nvSpPr>
          <p:cNvPr id="328" name="Shape 328"/>
          <p:cNvSpPr txBox="1"/>
          <p:nvPr>
            <p:ph idx="1" type="body"/>
          </p:nvPr>
        </p:nvSpPr>
        <p:spPr>
          <a:xfrm>
            <a:off x="838200" y="2362200"/>
            <a:ext cx="3770311"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sng">
                <a:solidFill>
                  <a:schemeClr val="hlink"/>
                </a:solidFill>
                <a:latin typeface="Arial"/>
                <a:ea typeface="Arial"/>
                <a:cs typeface="Arial"/>
                <a:sym typeface="Arial"/>
                <a:hlinkClick r:id="rId3"/>
              </a:rPr>
              <a:t>NPR Remembering the Fire</a:t>
            </a: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descr="Young Laborers: Most of the garment workers in the Triangle Shirtwaist factory were young, immigrant women. On March 25, 1911, the New York City building caught fire, and 146 workers lost their lives in one the country's worst workplace tragedies." id="329" name="Shape 329"/>
          <p:cNvPicPr preferRelativeResize="0"/>
          <p:nvPr/>
        </p:nvPicPr>
        <p:blipFill rotWithShape="1">
          <a:blip r:embed="rId4">
            <a:alphaModFix/>
          </a:blip>
          <a:srcRect b="0" l="0" r="0" t="0"/>
          <a:stretch/>
        </p:blipFill>
        <p:spPr>
          <a:xfrm>
            <a:off x="3106924" y="3360400"/>
            <a:ext cx="4822800" cy="2604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Reflection Questions</a:t>
            </a:r>
          </a:p>
        </p:txBody>
      </p:sp>
      <p:sp>
        <p:nvSpPr>
          <p:cNvPr id="335" name="Shape 335"/>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61950" lvl="0" marL="342900" marR="0" rtl="0" algn="l">
              <a:lnSpc>
                <a:spcPct val="100000"/>
              </a:lnSpc>
              <a:spcBef>
                <a:spcPts val="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Why does the </a:t>
            </a:r>
            <a:r>
              <a:rPr b="1" i="0" lang="en-US" sz="2400" u="sng">
                <a:solidFill>
                  <a:schemeClr val="dk1"/>
                </a:solidFill>
                <a:latin typeface="Arial"/>
                <a:ea typeface="Arial"/>
                <a:cs typeface="Arial"/>
                <a:sym typeface="Arial"/>
              </a:rPr>
              <a:t>Triangle Shirtwaist Factory</a:t>
            </a:r>
            <a:r>
              <a:rPr b="0" i="0" lang="en-US" sz="2400" u="none">
                <a:solidFill>
                  <a:schemeClr val="dk1"/>
                </a:solidFill>
                <a:latin typeface="Arial"/>
                <a:ea typeface="Arial"/>
                <a:cs typeface="Arial"/>
                <a:sym typeface="Arial"/>
              </a:rPr>
              <a:t> fire remain one the greatest workplace tragedies in American History? (Use an example from the text)</a:t>
            </a:r>
          </a:p>
          <a:p>
            <a:pPr indent="-361950" lvl="0" marL="342900" marR="0" rtl="0" algn="l">
              <a:lnSpc>
                <a:spcPct val="100000"/>
              </a:lnSpc>
              <a:spcBef>
                <a:spcPts val="56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What connections does the story make with workplace disasters of today? (Use an example from the text.)</a:t>
            </a:r>
          </a:p>
          <a:p>
            <a:pPr indent="-361950" lvl="0" marL="342900" marR="0" rtl="0" algn="l">
              <a:lnSpc>
                <a:spcPct val="100000"/>
              </a:lnSpc>
              <a:spcBef>
                <a:spcPts val="56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How have labor laws and labor in general changed since the late 1800s?  Is it any better?  Explain.</a:t>
            </a:r>
          </a:p>
          <a:p>
            <a:pPr indent="-342900" lvl="0" marL="342900" marR="0" rtl="0" algn="l">
              <a:spcBef>
                <a:spcPts val="560"/>
              </a:spcBef>
              <a:spcAft>
                <a:spcPts val="0"/>
              </a:spcAft>
              <a:buClr>
                <a:schemeClr val="dk1"/>
              </a:buClr>
              <a:buSzPct val="87500"/>
              <a:buFont typeface="Noto Sans Symbols"/>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Main Idea</a:t>
            </a:r>
          </a:p>
        </p:txBody>
      </p:sp>
      <p:sp>
        <p:nvSpPr>
          <p:cNvPr id="341" name="Shape 341"/>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The expansion of industry resulted in the growth of big business and prompted laborers to form unions to better their lives.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Why it Matters Today?</a:t>
            </a:r>
          </a:p>
          <a:p>
            <a:pPr indent="-285750" lvl="1" marL="742950" marR="0" rtl="0" algn="l">
              <a:lnSpc>
                <a:spcPct val="10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Many of the workers rights obtained during this time continue on into today’s workforce.  Also similar strategies today are used to gain better wages and working conditions. </a:t>
            </a:r>
          </a:p>
          <a:p>
            <a:pPr indent="-228600" lvl="2" marL="1143000" marR="0" rtl="0" algn="l">
              <a:lnSpc>
                <a:spcPct val="100000"/>
              </a:lnSpc>
              <a:spcBef>
                <a:spcPts val="400"/>
              </a:spcBef>
              <a:spcAft>
                <a:spcPts val="0"/>
              </a:spcAft>
              <a:buClr>
                <a:schemeClr val="dk1"/>
              </a:buClr>
              <a:buSzPct val="75000"/>
              <a:buFont typeface="Noto Sans Symbols"/>
              <a:buChar char="●"/>
            </a:pPr>
            <a:r>
              <a:rPr b="0" i="0" lang="en-US" sz="2000" u="none" cap="none" strike="noStrike">
                <a:solidFill>
                  <a:schemeClr val="dk1"/>
                </a:solidFill>
                <a:latin typeface="Arial"/>
                <a:ea typeface="Arial"/>
                <a:cs typeface="Arial"/>
                <a:sym typeface="Arial"/>
              </a:rPr>
              <a:t>Let’s brainstorm….</a:t>
            </a:r>
          </a:p>
          <a:p>
            <a:pPr indent="-285750" lvl="1" marL="742950" marR="0" rtl="0" algn="l">
              <a:lnSpc>
                <a:spcPct val="100000"/>
              </a:lnSpc>
              <a:spcBef>
                <a:spcPts val="480"/>
              </a:spcBef>
              <a:spcAft>
                <a:spcPts val="0"/>
              </a:spcAft>
              <a:buClr>
                <a:schemeClr val="dk1"/>
              </a:buClr>
              <a:buSzPct val="25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342" name="Shape 342"/>
          <p:cNvPicPr preferRelativeResize="0"/>
          <p:nvPr/>
        </p:nvPicPr>
        <p:blipFill rotWithShape="1">
          <a:blip r:embed="rId3">
            <a:alphaModFix/>
          </a:blip>
          <a:srcRect b="0" l="0" r="0" t="0"/>
          <a:stretch/>
        </p:blipFill>
        <p:spPr>
          <a:xfrm>
            <a:off x="4648200" y="457200"/>
            <a:ext cx="1422400" cy="1409700"/>
          </a:xfrm>
          <a:prstGeom prst="rect">
            <a:avLst/>
          </a:prstGeom>
          <a:noFill/>
          <a:ln>
            <a:noFill/>
          </a:ln>
        </p:spPr>
      </p:pic>
      <p:pic>
        <p:nvPicPr>
          <p:cNvPr id="343" name="Shape 343"/>
          <p:cNvPicPr preferRelativeResize="0"/>
          <p:nvPr/>
        </p:nvPicPr>
        <p:blipFill rotWithShape="1">
          <a:blip r:embed="rId4">
            <a:alphaModFix/>
          </a:blip>
          <a:srcRect b="0" l="0" r="0" t="0"/>
          <a:stretch/>
        </p:blipFill>
        <p:spPr>
          <a:xfrm>
            <a:off x="6858000" y="5486400"/>
            <a:ext cx="1219199" cy="1085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p:nvPr>
            <p:ph type="title"/>
          </p:nvPr>
        </p:nvSpPr>
        <p:spPr>
          <a:xfrm>
            <a:off x="6096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Rise of Industry: (Section 1-3 Quiz)</a:t>
            </a:r>
          </a:p>
        </p:txBody>
      </p:sp>
      <p:sp>
        <p:nvSpPr>
          <p:cNvPr id="349" name="Shape 349"/>
          <p:cNvSpPr txBox="1"/>
          <p:nvPr>
            <p:ph idx="1" type="body"/>
          </p:nvPr>
        </p:nvSpPr>
        <p:spPr>
          <a:xfrm>
            <a:off x="5334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Answer the following questions regarding the flow map below: (At least 1 page)</a:t>
            </a:r>
          </a:p>
          <a:p>
            <a:pPr indent="-457200" lvl="1" marL="91440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dk1"/>
                </a:solidFill>
                <a:latin typeface="Arial"/>
                <a:ea typeface="Arial"/>
                <a:cs typeface="Arial"/>
                <a:sym typeface="Arial"/>
              </a:rPr>
              <a:t>What caused the rise in industry and how did this lead to “Big Business”?  </a:t>
            </a:r>
          </a:p>
          <a:p>
            <a:pPr indent="-457200" lvl="1" marL="91440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dk1"/>
                </a:solidFill>
                <a:latin typeface="Arial"/>
                <a:ea typeface="Arial"/>
                <a:cs typeface="Arial"/>
                <a:sym typeface="Arial"/>
              </a:rPr>
              <a:t>What are some examples of “Big Business” during this time and what are some examples of how this </a:t>
            </a:r>
            <a:r>
              <a:rPr lang="en-US" sz="2000"/>
              <a:t>affected</a:t>
            </a:r>
            <a:r>
              <a:rPr b="0" i="0" lang="en-US" sz="2000" u="none" cap="none" strike="noStrike">
                <a:solidFill>
                  <a:schemeClr val="dk1"/>
                </a:solidFill>
                <a:latin typeface="Arial"/>
                <a:ea typeface="Arial"/>
                <a:cs typeface="Arial"/>
                <a:sym typeface="Arial"/>
              </a:rPr>
              <a:t> working conditions?  </a:t>
            </a:r>
          </a:p>
          <a:p>
            <a:pPr indent="-457200" lvl="1" marL="91440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dk1"/>
                </a:solidFill>
                <a:latin typeface="Arial"/>
                <a:ea typeface="Arial"/>
                <a:cs typeface="Arial"/>
                <a:sym typeface="Arial"/>
              </a:rPr>
              <a:t>What was done by the people to better their conditions? What rights did they gain for the working class?</a:t>
            </a:r>
          </a:p>
          <a:p>
            <a:pPr indent="-457200" lvl="1" marL="9144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a:t>
            </a: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sp>
        <p:nvSpPr>
          <p:cNvPr id="350" name="Shape 350"/>
          <p:cNvSpPr txBox="1"/>
          <p:nvPr/>
        </p:nvSpPr>
        <p:spPr>
          <a:xfrm>
            <a:off x="304800" y="5715000"/>
            <a:ext cx="1447800" cy="914400"/>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Rise of Industry</a:t>
            </a:r>
          </a:p>
        </p:txBody>
      </p:sp>
      <p:sp>
        <p:nvSpPr>
          <p:cNvPr id="351" name="Shape 351"/>
          <p:cNvSpPr txBox="1"/>
          <p:nvPr/>
        </p:nvSpPr>
        <p:spPr>
          <a:xfrm>
            <a:off x="2590800" y="5715000"/>
            <a:ext cx="1447800" cy="990599"/>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Big Business</a:t>
            </a:r>
          </a:p>
        </p:txBody>
      </p:sp>
      <p:sp>
        <p:nvSpPr>
          <p:cNvPr id="352" name="Shape 352"/>
          <p:cNvSpPr txBox="1"/>
          <p:nvPr/>
        </p:nvSpPr>
        <p:spPr>
          <a:xfrm>
            <a:off x="4953000" y="5562600"/>
            <a:ext cx="1676399" cy="1143000"/>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Working Conditions</a:t>
            </a:r>
          </a:p>
        </p:txBody>
      </p:sp>
      <p:sp>
        <p:nvSpPr>
          <p:cNvPr id="353" name="Shape 353"/>
          <p:cNvSpPr/>
          <p:nvPr/>
        </p:nvSpPr>
        <p:spPr>
          <a:xfrm>
            <a:off x="1905000" y="5943600"/>
            <a:ext cx="533399" cy="304799"/>
          </a:xfrm>
          <a:prstGeom prst="rightArrow">
            <a:avLst>
              <a:gd fmla="val 15429" name="adj1"/>
              <a:gd fmla="val 50000" name="adj2"/>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sp>
        <p:nvSpPr>
          <p:cNvPr id="354" name="Shape 354"/>
          <p:cNvSpPr/>
          <p:nvPr/>
        </p:nvSpPr>
        <p:spPr>
          <a:xfrm>
            <a:off x="4114800" y="5943600"/>
            <a:ext cx="609599" cy="304799"/>
          </a:xfrm>
          <a:prstGeom prst="rightArrow">
            <a:avLst>
              <a:gd fmla="val 50000" name="adj1"/>
              <a:gd fmla="val 50000" name="adj2"/>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sp>
        <p:nvSpPr>
          <p:cNvPr id="355" name="Shape 355"/>
          <p:cNvSpPr/>
          <p:nvPr/>
        </p:nvSpPr>
        <p:spPr>
          <a:xfrm>
            <a:off x="6781800" y="5943600"/>
            <a:ext cx="685799" cy="304799"/>
          </a:xfrm>
          <a:prstGeom prst="rightArrow">
            <a:avLst>
              <a:gd fmla="val 16800" name="adj1"/>
              <a:gd fmla="val 50000" name="adj2"/>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sp>
        <p:nvSpPr>
          <p:cNvPr id="356" name="Shape 356"/>
          <p:cNvSpPr txBox="1"/>
          <p:nvPr/>
        </p:nvSpPr>
        <p:spPr>
          <a:xfrm>
            <a:off x="7696200" y="5562600"/>
            <a:ext cx="1219199" cy="1066799"/>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Workers Rights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Railroad Expansion</a:t>
            </a:r>
            <a:br>
              <a:rPr b="1" i="0" lang="en-US" sz="3600" u="none" cap="none" strike="noStrike">
                <a:solidFill>
                  <a:schemeClr val="dk2"/>
                </a:solidFill>
                <a:latin typeface="Arial"/>
                <a:ea typeface="Arial"/>
                <a:cs typeface="Arial"/>
                <a:sym typeface="Arial"/>
              </a:rPr>
            </a:br>
            <a:r>
              <a:rPr b="1" i="0" lang="en-US" sz="3600" u="none" cap="none" strike="noStrike">
                <a:solidFill>
                  <a:schemeClr val="dk2"/>
                </a:solidFill>
                <a:latin typeface="Arial"/>
                <a:ea typeface="Arial"/>
                <a:cs typeface="Arial"/>
                <a:sym typeface="Arial"/>
              </a:rPr>
              <a:t>Ch 14</a:t>
            </a:r>
          </a:p>
        </p:txBody>
      </p:sp>
      <p:sp>
        <p:nvSpPr>
          <p:cNvPr id="105" name="Shape 105"/>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Noto Sans Symbols"/>
              <a:buChar char="●"/>
            </a:pPr>
            <a:r>
              <a:rPr b="0" i="0" lang="en-US" sz="1800" u="none">
                <a:solidFill>
                  <a:schemeClr val="dk1"/>
                </a:solidFill>
                <a:latin typeface="Arial"/>
                <a:ea typeface="Arial"/>
                <a:cs typeface="Arial"/>
                <a:sym typeface="Arial"/>
              </a:rPr>
              <a:t>The year is 1863 and railroad construction is booming.  In six years, the U.S. will be linked by rail from coast to coast.  Central pacific railroad employs mainly Chinese immigrants to blast tunnels, lay track, and drive spikes, all for low wages.  You are a journalist assigned to describe this monumental construction project for your readers.</a:t>
            </a:r>
          </a:p>
          <a:p>
            <a:pPr indent="-342900" lvl="0" marL="342900" marR="0" rtl="0" algn="l">
              <a:lnSpc>
                <a:spcPct val="80000"/>
              </a:lnSpc>
              <a:spcBef>
                <a:spcPts val="480"/>
              </a:spcBef>
              <a:spcAft>
                <a:spcPts val="0"/>
              </a:spcAft>
              <a:buClr>
                <a:schemeClr val="dk1"/>
              </a:buClr>
              <a:buSzPct val="100000"/>
              <a:buFont typeface="Noto Sans Symbols"/>
              <a:buChar char="●"/>
            </a:pPr>
            <a:r>
              <a:rPr b="0" i="0" lang="en-US" sz="1800" u="none">
                <a:solidFill>
                  <a:schemeClr val="dk1"/>
                </a:solidFill>
                <a:latin typeface="Arial"/>
                <a:ea typeface="Arial"/>
                <a:cs typeface="Arial"/>
                <a:sym typeface="Arial"/>
              </a:rPr>
              <a:t>What dangers do the railroad workers encounter?</a:t>
            </a:r>
          </a:p>
          <a:p>
            <a:pPr indent="-342900" lvl="0" marL="342900" marR="0" rtl="0" algn="l">
              <a:lnSpc>
                <a:spcPct val="80000"/>
              </a:lnSpc>
              <a:spcBef>
                <a:spcPts val="480"/>
              </a:spcBef>
              <a:spcAft>
                <a:spcPts val="0"/>
              </a:spcAft>
              <a:buClr>
                <a:schemeClr val="dk1"/>
              </a:buClr>
              <a:buSzPct val="100000"/>
              <a:buFont typeface="Noto Sans Symbols"/>
              <a:buChar char="●"/>
            </a:pPr>
            <a:r>
              <a:rPr b="0" i="0" lang="en-US" sz="1800" u="none">
                <a:solidFill>
                  <a:schemeClr val="dk1"/>
                </a:solidFill>
                <a:latin typeface="Arial"/>
                <a:ea typeface="Arial"/>
                <a:cs typeface="Arial"/>
                <a:sym typeface="Arial"/>
              </a:rPr>
              <a:t>How will business and the general public benefit from the transcontinental railroad?</a:t>
            </a:r>
          </a:p>
          <a:p>
            <a:pPr indent="-342900" lvl="0" marL="342900" marR="0" rtl="0" algn="l">
              <a:lnSpc>
                <a:spcPct val="80000"/>
              </a:lnSpc>
              <a:spcBef>
                <a:spcPts val="480"/>
              </a:spcBef>
              <a:spcAft>
                <a:spcPts val="0"/>
              </a:spcAft>
              <a:buClr>
                <a:schemeClr val="dk1"/>
              </a:buClr>
              <a:buSzPct val="100000"/>
              <a:buFont typeface="Noto Sans Symbols"/>
              <a:buChar char="●"/>
            </a:pPr>
            <a:r>
              <a:rPr b="0" i="0" lang="en-US" sz="1800" u="none">
                <a:solidFill>
                  <a:schemeClr val="dk1"/>
                </a:solidFill>
                <a:latin typeface="Arial"/>
                <a:ea typeface="Arial"/>
                <a:cs typeface="Arial"/>
                <a:sym typeface="Arial"/>
              </a:rPr>
              <a:t>How might railroad construction affect the environment?</a:t>
            </a:r>
          </a:p>
        </p:txBody>
      </p:sp>
      <p:pic>
        <p:nvPicPr>
          <p:cNvPr id="106" name="Shape 106"/>
          <p:cNvPicPr preferRelativeResize="0"/>
          <p:nvPr/>
        </p:nvPicPr>
        <p:blipFill rotWithShape="1">
          <a:blip r:embed="rId3">
            <a:alphaModFix/>
          </a:blip>
          <a:srcRect b="0" l="0" r="0" t="0"/>
          <a:stretch/>
        </p:blipFill>
        <p:spPr>
          <a:xfrm>
            <a:off x="7239000" y="5105400"/>
            <a:ext cx="1463675" cy="1524000"/>
          </a:xfrm>
          <a:prstGeom prst="rect">
            <a:avLst/>
          </a:prstGeom>
          <a:noFill/>
          <a:ln>
            <a:noFill/>
          </a:ln>
        </p:spPr>
      </p:pic>
      <p:pic>
        <p:nvPicPr>
          <p:cNvPr id="107" name="Shape 107"/>
          <p:cNvPicPr preferRelativeResize="0"/>
          <p:nvPr/>
        </p:nvPicPr>
        <p:blipFill rotWithShape="1">
          <a:blip r:embed="rId4">
            <a:alphaModFix/>
          </a:blip>
          <a:srcRect b="0" l="0" r="0" t="0"/>
          <a:stretch/>
        </p:blipFill>
        <p:spPr>
          <a:xfrm>
            <a:off x="1066800" y="914400"/>
            <a:ext cx="952499" cy="952499"/>
          </a:xfrm>
          <a:prstGeom prst="rect">
            <a:avLst/>
          </a:prstGeom>
          <a:noFill/>
          <a:ln>
            <a:noFill/>
          </a:ln>
        </p:spPr>
      </p:pic>
      <p:pic>
        <p:nvPicPr>
          <p:cNvPr id="108" name="Shape 108"/>
          <p:cNvPicPr preferRelativeResize="0"/>
          <p:nvPr/>
        </p:nvPicPr>
        <p:blipFill rotWithShape="1">
          <a:blip r:embed="rId4">
            <a:alphaModFix/>
          </a:blip>
          <a:srcRect b="0" l="0" r="0" t="0"/>
          <a:stretch/>
        </p:blipFill>
        <p:spPr>
          <a:xfrm>
            <a:off x="7239000" y="914400"/>
            <a:ext cx="952499" cy="952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p:nvPr>
            <p:ph type="title"/>
          </p:nvPr>
        </p:nvSpPr>
        <p:spPr>
          <a:xfrm>
            <a:off x="295550" y="762000"/>
            <a:ext cx="6964200"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Section 1:  The Expansion of Industry</a:t>
            </a:r>
          </a:p>
        </p:txBody>
      </p:sp>
      <p:sp>
        <p:nvSpPr>
          <p:cNvPr id="114" name="Shape 114"/>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There are several reasons for the expansion of industry by the late 1800s.</a:t>
            </a:r>
          </a:p>
          <a:p>
            <a:pPr indent="-457200" lvl="1" marL="914400" marR="0" rtl="0" algn="l">
              <a:lnSpc>
                <a:spcPct val="90000"/>
              </a:lnSpc>
              <a:spcBef>
                <a:spcPts val="480"/>
              </a:spcBef>
              <a:spcAft>
                <a:spcPts val="0"/>
              </a:spcAft>
              <a:buClr>
                <a:schemeClr val="dk1"/>
              </a:buClr>
              <a:buSzPct val="75000"/>
              <a:buFont typeface="Arial"/>
              <a:buAutoNum type="arabicPeriod"/>
            </a:pPr>
            <a:r>
              <a:rPr b="0" i="0" lang="en-US" sz="2400" u="none" cap="none" strike="noStrike">
                <a:solidFill>
                  <a:schemeClr val="dk1"/>
                </a:solidFill>
                <a:latin typeface="Arial"/>
                <a:ea typeface="Arial"/>
                <a:cs typeface="Arial"/>
                <a:sym typeface="Arial"/>
              </a:rPr>
              <a:t>Wealth of </a:t>
            </a:r>
            <a:r>
              <a:rPr b="1" i="0" lang="en-US" sz="2400" u="sng" cap="none" strike="noStrike">
                <a:solidFill>
                  <a:schemeClr val="dk1"/>
                </a:solidFill>
                <a:latin typeface="Arial"/>
                <a:ea typeface="Arial"/>
                <a:cs typeface="Arial"/>
                <a:sym typeface="Arial"/>
              </a:rPr>
              <a:t>natural resources</a:t>
            </a:r>
            <a:r>
              <a:rPr b="0" i="0" lang="en-US" sz="2400" u="none" cap="none" strike="noStrike">
                <a:solidFill>
                  <a:schemeClr val="dk1"/>
                </a:solidFill>
                <a:latin typeface="Arial"/>
                <a:ea typeface="Arial"/>
                <a:cs typeface="Arial"/>
                <a:sym typeface="Arial"/>
              </a:rPr>
              <a:t>- such as?</a:t>
            </a:r>
          </a:p>
          <a:p>
            <a:pPr indent="-457200" lvl="1" marL="914400" marR="0" rtl="0" algn="l">
              <a:lnSpc>
                <a:spcPct val="90000"/>
              </a:lnSpc>
              <a:spcBef>
                <a:spcPts val="480"/>
              </a:spcBef>
              <a:spcAft>
                <a:spcPts val="0"/>
              </a:spcAft>
              <a:buClr>
                <a:schemeClr val="dk1"/>
              </a:buClr>
              <a:buSzPct val="75000"/>
              <a:buFont typeface="Arial"/>
              <a:buAutoNum type="arabicPeriod"/>
            </a:pPr>
            <a:r>
              <a:rPr b="0" i="0" lang="en-US" sz="2400" u="none" cap="none" strike="noStrike">
                <a:solidFill>
                  <a:schemeClr val="dk1"/>
                </a:solidFill>
                <a:latin typeface="Arial"/>
                <a:ea typeface="Arial"/>
                <a:cs typeface="Arial"/>
                <a:sym typeface="Arial"/>
              </a:rPr>
              <a:t>Government support for private business – </a:t>
            </a:r>
            <a:r>
              <a:rPr b="1" i="0" lang="en-US" sz="2400" u="sng" cap="none" strike="noStrike">
                <a:solidFill>
                  <a:schemeClr val="dk1"/>
                </a:solidFill>
                <a:latin typeface="Arial"/>
                <a:ea typeface="Arial"/>
                <a:cs typeface="Arial"/>
                <a:sym typeface="Arial"/>
              </a:rPr>
              <a:t>Capitalism</a:t>
            </a:r>
            <a:r>
              <a:rPr b="0" i="0" lang="en-US" sz="2400" u="none" cap="none" strike="noStrike">
                <a:solidFill>
                  <a:schemeClr val="dk1"/>
                </a:solidFill>
                <a:latin typeface="Arial"/>
                <a:ea typeface="Arial"/>
                <a:cs typeface="Arial"/>
                <a:sym typeface="Arial"/>
              </a:rPr>
              <a:t> Yay!</a:t>
            </a:r>
          </a:p>
          <a:p>
            <a:pPr indent="-457200" lvl="1" marL="914400" marR="0" rtl="0" algn="l">
              <a:lnSpc>
                <a:spcPct val="90000"/>
              </a:lnSpc>
              <a:spcBef>
                <a:spcPts val="480"/>
              </a:spcBef>
              <a:spcAft>
                <a:spcPts val="0"/>
              </a:spcAft>
              <a:buClr>
                <a:schemeClr val="dk1"/>
              </a:buClr>
              <a:buSzPct val="75000"/>
              <a:buFont typeface="Arial"/>
              <a:buAutoNum type="arabicPeriod"/>
            </a:pPr>
            <a:r>
              <a:rPr b="0" i="0" lang="en-US" sz="2400" u="none" cap="none" strike="noStrike">
                <a:solidFill>
                  <a:schemeClr val="dk1"/>
                </a:solidFill>
                <a:latin typeface="Arial"/>
                <a:ea typeface="Arial"/>
                <a:cs typeface="Arial"/>
                <a:sym typeface="Arial"/>
              </a:rPr>
              <a:t>Growing urban population that provided both cheap labor and markets for new products.</a:t>
            </a:r>
          </a:p>
          <a:p>
            <a:pPr indent="-457200" lvl="1" marL="914400" marR="0" rtl="0" algn="l">
              <a:lnSpc>
                <a:spcPct val="90000"/>
              </a:lnSpc>
              <a:spcBef>
                <a:spcPts val="480"/>
              </a:spcBef>
              <a:spcAft>
                <a:spcPts val="0"/>
              </a:spcAft>
              <a:buClr>
                <a:schemeClr val="dk1"/>
              </a:buClr>
              <a:buSzPct val="75000"/>
              <a:buFont typeface="Arial"/>
              <a:buNone/>
            </a:pPr>
            <a:r>
              <a:t/>
            </a:r>
            <a:endParaRPr b="0" i="0" sz="2400" u="none" cap="none" strike="noStrike">
              <a:solidFill>
                <a:schemeClr val="dk1"/>
              </a:solidFill>
              <a:latin typeface="Arial"/>
              <a:ea typeface="Arial"/>
              <a:cs typeface="Arial"/>
              <a:sym typeface="Arial"/>
            </a:endParaRPr>
          </a:p>
          <a:p>
            <a:pPr indent="-457200" lvl="1" marL="914400" marR="0" rtl="0" algn="l">
              <a:lnSpc>
                <a:spcPct val="90000"/>
              </a:lnSpc>
              <a:spcBef>
                <a:spcPts val="480"/>
              </a:spcBef>
              <a:spcAft>
                <a:spcPts val="0"/>
              </a:spcAft>
              <a:buClr>
                <a:schemeClr val="dk1"/>
              </a:buClr>
              <a:buSzPct val="75000"/>
              <a:buFont typeface="Arial"/>
              <a:buNone/>
            </a:pPr>
            <a:r>
              <a:t/>
            </a:r>
            <a:endParaRPr b="0" i="0" sz="2400" u="none" cap="none" strike="noStrike">
              <a:solidFill>
                <a:schemeClr val="dk1"/>
              </a:solidFill>
              <a:latin typeface="Arial"/>
              <a:ea typeface="Arial"/>
              <a:cs typeface="Arial"/>
              <a:sym typeface="Arial"/>
            </a:endParaRPr>
          </a:p>
          <a:p>
            <a:pPr indent="-457200" lvl="1" marL="914400" marR="0" rtl="0" algn="l">
              <a:lnSpc>
                <a:spcPct val="90000"/>
              </a:lnSpc>
              <a:spcBef>
                <a:spcPts val="480"/>
              </a:spcBef>
              <a:spcAft>
                <a:spcPts val="0"/>
              </a:spcAft>
              <a:buClr>
                <a:schemeClr val="dk1"/>
              </a:buClr>
              <a:buSzPct val="75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115" name="Shape 115"/>
          <p:cNvPicPr preferRelativeResize="0"/>
          <p:nvPr/>
        </p:nvPicPr>
        <p:blipFill rotWithShape="1">
          <a:blip r:embed="rId3">
            <a:alphaModFix/>
          </a:blip>
          <a:srcRect b="0" l="0" r="0" t="0"/>
          <a:stretch/>
        </p:blipFill>
        <p:spPr>
          <a:xfrm>
            <a:off x="7018599" y="646225"/>
            <a:ext cx="1546200" cy="1635600"/>
          </a:xfrm>
          <a:prstGeom prst="rect">
            <a:avLst/>
          </a:prstGeom>
          <a:noFill/>
          <a:ln>
            <a:noFill/>
          </a:ln>
        </p:spPr>
      </p:pic>
      <p:pic>
        <p:nvPicPr>
          <p:cNvPr id="116" name="Shape 116"/>
          <p:cNvPicPr preferRelativeResize="0"/>
          <p:nvPr>
            <p:ph idx="1" type="body"/>
          </p:nvPr>
        </p:nvPicPr>
        <p:blipFill rotWithShape="1">
          <a:blip r:embed="rId4">
            <a:alphaModFix/>
          </a:blip>
          <a:srcRect b="0" l="0" r="0" t="0"/>
          <a:stretch/>
        </p:blipFill>
        <p:spPr>
          <a:xfrm>
            <a:off x="7772400" y="5486400"/>
            <a:ext cx="1065212" cy="11382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What Natural Resources?</a:t>
            </a:r>
          </a:p>
        </p:txBody>
      </p:sp>
      <p:sp>
        <p:nvSpPr>
          <p:cNvPr id="122" name="Shape 122"/>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75000"/>
              <a:buFont typeface="Noto Sans Symbols"/>
              <a:buChar char="●"/>
            </a:pPr>
            <a:r>
              <a:rPr b="0" i="0" lang="en-US" sz="1800" u="none">
                <a:solidFill>
                  <a:schemeClr val="dk1"/>
                </a:solidFill>
                <a:latin typeface="Arial"/>
                <a:ea typeface="Arial"/>
                <a:cs typeface="Arial"/>
                <a:sym typeface="Arial"/>
              </a:rPr>
              <a:t>Oil! Also known as good ol’ Black Gold!</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Early in America’s history white settlers had little use for oil.</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Kerosene Lamps- </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1859 – </a:t>
            </a:r>
            <a:r>
              <a:rPr b="1" i="0" lang="en-US" sz="1800" u="sng" cap="none" strike="noStrike">
                <a:solidFill>
                  <a:schemeClr val="dk1"/>
                </a:solidFill>
                <a:latin typeface="Arial"/>
                <a:ea typeface="Arial"/>
                <a:cs typeface="Arial"/>
                <a:sym typeface="Arial"/>
              </a:rPr>
              <a:t>Edwin L. Drake</a:t>
            </a:r>
            <a:r>
              <a:rPr b="0" i="0" lang="en-US" sz="1800" u="none" cap="none" strike="noStrike">
                <a:solidFill>
                  <a:schemeClr val="dk1"/>
                </a:solidFill>
                <a:latin typeface="Arial"/>
                <a:ea typeface="Arial"/>
                <a:cs typeface="Arial"/>
                <a:sym typeface="Arial"/>
              </a:rPr>
              <a:t> successfully used a steam engine to drill for oil near Titusville, Pennsylvania.- Started the Boom!</a:t>
            </a:r>
          </a:p>
          <a:p>
            <a:pPr indent="-342900" lvl="0" marL="342900" marR="0" rtl="0" algn="l">
              <a:lnSpc>
                <a:spcPct val="80000"/>
              </a:lnSpc>
              <a:spcBef>
                <a:spcPts val="360"/>
              </a:spcBef>
              <a:spcAft>
                <a:spcPts val="0"/>
              </a:spcAft>
              <a:buClr>
                <a:schemeClr val="dk1"/>
              </a:buClr>
              <a:buSzPct val="75000"/>
              <a:buFont typeface="Noto Sans Symbols"/>
              <a:buNone/>
            </a:pPr>
            <a:r>
              <a:t/>
            </a:r>
            <a:endParaRPr b="0" i="0" sz="1800" u="none">
              <a:solidFill>
                <a:schemeClr val="dk1"/>
              </a:solidFill>
              <a:latin typeface="Arial"/>
              <a:ea typeface="Arial"/>
              <a:cs typeface="Arial"/>
              <a:sym typeface="Arial"/>
            </a:endParaRPr>
          </a:p>
          <a:p>
            <a:pPr indent="-342900" lvl="0" marL="342900" marR="0" rtl="0" algn="l">
              <a:lnSpc>
                <a:spcPct val="80000"/>
              </a:lnSpc>
              <a:spcBef>
                <a:spcPts val="360"/>
              </a:spcBef>
              <a:spcAft>
                <a:spcPts val="0"/>
              </a:spcAft>
              <a:buClr>
                <a:schemeClr val="dk1"/>
              </a:buClr>
              <a:buSzPct val="75000"/>
              <a:buFont typeface="Noto Sans Symbols"/>
              <a:buNone/>
            </a:pPr>
            <a:r>
              <a:t/>
            </a:r>
            <a:endParaRPr b="0" i="0" sz="1800" u="none">
              <a:solidFill>
                <a:schemeClr val="dk1"/>
              </a:solidFill>
              <a:latin typeface="Arial"/>
              <a:ea typeface="Arial"/>
              <a:cs typeface="Arial"/>
              <a:sym typeface="Arial"/>
            </a:endParaRPr>
          </a:p>
          <a:p>
            <a:pPr indent="-342900" lvl="0" marL="342900" marR="0" rtl="0" algn="l">
              <a:lnSpc>
                <a:spcPct val="80000"/>
              </a:lnSpc>
              <a:spcBef>
                <a:spcPts val="360"/>
              </a:spcBef>
              <a:spcAft>
                <a:spcPts val="0"/>
              </a:spcAft>
              <a:buClr>
                <a:schemeClr val="dk1"/>
              </a:buClr>
              <a:buSzPct val="75000"/>
              <a:buFont typeface="Noto Sans Symbols"/>
              <a:buChar char="●"/>
            </a:pPr>
            <a:r>
              <a:rPr b="0" i="0" lang="en-US" sz="1800" u="none">
                <a:solidFill>
                  <a:schemeClr val="dk1"/>
                </a:solidFill>
                <a:latin typeface="Arial"/>
                <a:ea typeface="Arial"/>
                <a:cs typeface="Arial"/>
                <a:sym typeface="Arial"/>
              </a:rPr>
              <a:t>Steel!  </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Abundant deposits of coal and iron.  </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Removing carbon from iron produces a lighter, more flexible, and rust resistant metal – steel.</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This processes for making steel is know as the </a:t>
            </a:r>
            <a:r>
              <a:rPr b="1" i="0" lang="en-US" sz="1800" u="sng" cap="none" strike="noStrike">
                <a:solidFill>
                  <a:schemeClr val="dk1"/>
                </a:solidFill>
                <a:latin typeface="Arial"/>
                <a:ea typeface="Arial"/>
                <a:cs typeface="Arial"/>
                <a:sym typeface="Arial"/>
              </a:rPr>
              <a:t>Bessemer Process</a:t>
            </a:r>
          </a:p>
          <a:p>
            <a:pPr indent="-285750" lvl="1" marL="742950" marR="0" rtl="0" algn="l">
              <a:lnSpc>
                <a:spcPct val="80000"/>
              </a:lnSpc>
              <a:spcBef>
                <a:spcPts val="320"/>
              </a:spcBef>
              <a:spcAft>
                <a:spcPts val="0"/>
              </a:spcAft>
              <a:buClr>
                <a:schemeClr val="dk1"/>
              </a:buClr>
              <a:buSzPct val="750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320"/>
              </a:spcBef>
              <a:spcAft>
                <a:spcPts val="0"/>
              </a:spcAft>
              <a:buClr>
                <a:schemeClr val="dk1"/>
              </a:buClr>
              <a:buSzPct val="75000"/>
              <a:buFont typeface="Noto Sans Symbols"/>
              <a:buNone/>
            </a:pPr>
            <a:r>
              <a:t/>
            </a:r>
            <a:endParaRPr b="0" i="0" sz="1600" u="none" cap="none" strike="noStrike">
              <a:solidFill>
                <a:schemeClr val="dk1"/>
              </a:solidFill>
              <a:latin typeface="Arial"/>
              <a:ea typeface="Arial"/>
              <a:cs typeface="Arial"/>
              <a:sym typeface="Arial"/>
            </a:endParaRPr>
          </a:p>
        </p:txBody>
      </p:sp>
      <p:pic>
        <p:nvPicPr>
          <p:cNvPr id="123" name="Shape 123"/>
          <p:cNvPicPr preferRelativeResize="0"/>
          <p:nvPr>
            <p:ph idx="1" type="body"/>
          </p:nvPr>
        </p:nvPicPr>
        <p:blipFill rotWithShape="1">
          <a:blip r:embed="rId3">
            <a:alphaModFix/>
          </a:blip>
          <a:srcRect b="0" l="0" r="0" t="0"/>
          <a:stretch/>
        </p:blipFill>
        <p:spPr>
          <a:xfrm>
            <a:off x="6629400" y="381000"/>
            <a:ext cx="2286000" cy="1535112"/>
          </a:xfrm>
          <a:prstGeom prst="rect">
            <a:avLst/>
          </a:prstGeom>
          <a:noFill/>
          <a:ln>
            <a:noFill/>
          </a:ln>
        </p:spPr>
      </p:pic>
      <p:pic>
        <p:nvPicPr>
          <p:cNvPr id="124" name="Shape 124"/>
          <p:cNvPicPr preferRelativeResize="0"/>
          <p:nvPr>
            <p:ph idx="4294967295" type="body"/>
          </p:nvPr>
        </p:nvPicPr>
        <p:blipFill rotWithShape="1">
          <a:blip r:embed="rId4">
            <a:alphaModFix/>
          </a:blip>
          <a:srcRect b="0" l="0" r="0" t="0"/>
          <a:stretch/>
        </p:blipFill>
        <p:spPr>
          <a:xfrm>
            <a:off x="7027675" y="4036075"/>
            <a:ext cx="1371600" cy="110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New Uses for Steel</a:t>
            </a:r>
          </a:p>
        </p:txBody>
      </p:sp>
      <p:sp>
        <p:nvSpPr>
          <p:cNvPr id="130" name="Shape 130"/>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Railroads- with thousands of miles of track were the biggest customers.</a:t>
            </a:r>
          </a:p>
          <a:p>
            <a:pPr indent="-342900" lvl="0" marL="342900" marR="0" rtl="0" algn="l">
              <a:lnSpc>
                <a:spcPct val="100000"/>
              </a:lnSpc>
              <a:spcBef>
                <a:spcPts val="560"/>
              </a:spcBef>
              <a:spcAft>
                <a:spcPts val="0"/>
              </a:spcAft>
              <a:buClr>
                <a:schemeClr val="dk1"/>
              </a:buClr>
              <a:buSzPct val="75000"/>
              <a:buFont typeface="Noto Sans Symbols"/>
              <a:buChar char="●"/>
            </a:pPr>
            <a:r>
              <a:rPr b="1" i="0" lang="en-US" sz="2800" u="sng">
                <a:solidFill>
                  <a:schemeClr val="dk1"/>
                </a:solidFill>
                <a:latin typeface="Arial"/>
                <a:ea typeface="Arial"/>
                <a:cs typeface="Arial"/>
                <a:sym typeface="Arial"/>
              </a:rPr>
              <a:t>John Deere </a:t>
            </a:r>
            <a:r>
              <a:rPr b="0" i="0" lang="en-US" sz="2800" u="none">
                <a:solidFill>
                  <a:schemeClr val="dk1"/>
                </a:solidFill>
                <a:latin typeface="Arial"/>
                <a:ea typeface="Arial"/>
                <a:cs typeface="Arial"/>
                <a:sym typeface="Arial"/>
              </a:rPr>
              <a:t>and </a:t>
            </a:r>
            <a:r>
              <a:rPr b="1" i="0" lang="en-US" sz="2800" u="sng">
                <a:solidFill>
                  <a:schemeClr val="dk1"/>
                </a:solidFill>
                <a:latin typeface="Arial"/>
                <a:ea typeface="Arial"/>
                <a:cs typeface="Arial"/>
                <a:sym typeface="Arial"/>
              </a:rPr>
              <a:t>Cyrus McCormick’s</a:t>
            </a:r>
            <a:r>
              <a:rPr b="0" i="0" lang="en-US" sz="2800" u="none">
                <a:solidFill>
                  <a:schemeClr val="dk1"/>
                </a:solidFill>
                <a:latin typeface="Arial"/>
                <a:ea typeface="Arial"/>
                <a:cs typeface="Arial"/>
                <a:sym typeface="Arial"/>
              </a:rPr>
              <a:t> Inventions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Brooklyn Bridge</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First Skyscraper with steel frame</a:t>
            </a:r>
          </a:p>
          <a:p>
            <a:pPr indent="-342900" lvl="0" marL="342900" marR="0" rtl="0" algn="l">
              <a:lnSpc>
                <a:spcPct val="100000"/>
              </a:lnSpc>
              <a:spcBef>
                <a:spcPts val="560"/>
              </a:spcBef>
              <a:spcAft>
                <a:spcPts val="0"/>
              </a:spcAft>
              <a:buClr>
                <a:schemeClr val="dk1"/>
              </a:buClr>
              <a:buSzPct val="75000"/>
              <a:buFont typeface="Noto Sans Symbols"/>
              <a:buChar char="●"/>
            </a:pPr>
            <a:r>
              <a:rPr b="1" i="0" lang="en-US" sz="2800" u="sng">
                <a:solidFill>
                  <a:schemeClr val="dk1"/>
                </a:solidFill>
                <a:latin typeface="Arial"/>
                <a:ea typeface="Arial"/>
                <a:cs typeface="Arial"/>
                <a:sym typeface="Arial"/>
              </a:rPr>
              <a:t>Barbed Wire</a:t>
            </a:r>
          </a:p>
          <a:p>
            <a:pPr indent="-342900" lvl="0" marL="342900" marR="0" rtl="0" algn="l">
              <a:lnSpc>
                <a:spcPct val="100000"/>
              </a:lnSpc>
              <a:spcBef>
                <a:spcPts val="560"/>
              </a:spcBef>
              <a:spcAft>
                <a:spcPts val="0"/>
              </a:spcAft>
              <a:buClr>
                <a:schemeClr val="dk1"/>
              </a:buClr>
              <a:buSzPct val="2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id="131" name="Shape 131"/>
          <p:cNvPicPr preferRelativeResize="0"/>
          <p:nvPr/>
        </p:nvPicPr>
        <p:blipFill rotWithShape="1">
          <a:blip r:embed="rId3">
            <a:alphaModFix/>
          </a:blip>
          <a:srcRect b="0" l="0" r="0" t="0"/>
          <a:stretch/>
        </p:blipFill>
        <p:spPr>
          <a:xfrm>
            <a:off x="5910350" y="418450"/>
            <a:ext cx="2133600" cy="1578000"/>
          </a:xfrm>
          <a:prstGeom prst="rect">
            <a:avLst/>
          </a:prstGeom>
          <a:noFill/>
          <a:ln>
            <a:noFill/>
          </a:ln>
        </p:spPr>
      </p:pic>
      <p:pic>
        <p:nvPicPr>
          <p:cNvPr id="132" name="Shape 132"/>
          <p:cNvPicPr preferRelativeResize="0"/>
          <p:nvPr/>
        </p:nvPicPr>
        <p:blipFill rotWithShape="1">
          <a:blip r:embed="rId4">
            <a:alphaModFix/>
          </a:blip>
          <a:srcRect b="0" l="0" r="0" t="0"/>
          <a:stretch/>
        </p:blipFill>
        <p:spPr>
          <a:xfrm>
            <a:off x="6705600" y="3962400"/>
            <a:ext cx="2066924" cy="2209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Reflection on Factory Simulation</a:t>
            </a:r>
          </a:p>
        </p:txBody>
      </p:sp>
      <p:sp>
        <p:nvSpPr>
          <p:cNvPr id="138" name="Shape 138"/>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What kind of conditions were you working in?</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What was the boss like?  Do you feel like he/she cared about your well being?  What was their primary motive?</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What do you think you could do to improve your conditions?  Would you have done this?  Why or why not.  </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What may have prevented you from going on strike?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Inventions Promote Change</a:t>
            </a:r>
          </a:p>
        </p:txBody>
      </p:sp>
      <p:sp>
        <p:nvSpPr>
          <p:cNvPr id="144" name="Shape 144"/>
          <p:cNvSpPr txBox="1"/>
          <p:nvPr>
            <p:ph idx="4294967295" type="body"/>
          </p:nvPr>
        </p:nvSpPr>
        <p:spPr>
          <a:xfrm>
            <a:off x="838200" y="2286000"/>
            <a:ext cx="7693025" cy="3724275"/>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Noto Sans Symbols"/>
              <a:buNone/>
            </a:pPr>
            <a:r>
              <a:rPr b="0" i="0" lang="en-US" sz="2400" u="none">
                <a:solidFill>
                  <a:schemeClr val="dk1"/>
                </a:solidFill>
                <a:latin typeface="Arial"/>
                <a:ea typeface="Arial"/>
                <a:cs typeface="Arial"/>
                <a:sym typeface="Arial"/>
              </a:rPr>
              <a:t>	</a:t>
            </a:r>
          </a:p>
          <a:p>
            <a:pPr indent="-342900" lvl="0" marL="342900" marR="0" rtl="0" algn="l">
              <a:lnSpc>
                <a:spcPct val="80000"/>
              </a:lnSpc>
              <a:spcBef>
                <a:spcPts val="48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In groups of three you will choose a role for the following activity and collaborate with your team to create two simple but informative posters about 2 inventor or inventions from this chapter.  You will present your findings to class.</a:t>
            </a:r>
          </a:p>
          <a:p>
            <a:pPr indent="-342900" lvl="0" marL="342900" marR="0" rtl="0" algn="l">
              <a:lnSpc>
                <a:spcPct val="80000"/>
              </a:lnSpc>
              <a:spcBef>
                <a:spcPts val="480"/>
              </a:spcBef>
              <a:spcAft>
                <a:spcPts val="0"/>
              </a:spcAft>
              <a:buClr>
                <a:schemeClr val="dk1"/>
              </a:buClr>
              <a:buSzPct val="25000"/>
              <a:buFont typeface="Noto Sans Symbols"/>
              <a:buNone/>
            </a:pPr>
            <a:r>
              <a:t/>
            </a:r>
            <a:endParaRPr b="0" i="0" sz="2400" u="none">
              <a:solidFill>
                <a:schemeClr val="dk1"/>
              </a:solidFill>
              <a:latin typeface="Arial"/>
              <a:ea typeface="Arial"/>
              <a:cs typeface="Arial"/>
              <a:sym typeface="Arial"/>
            </a:endParaRPr>
          </a:p>
          <a:p>
            <a:pPr indent="-342900" lvl="0" marL="342900" marR="0" rtl="0" algn="l">
              <a:lnSpc>
                <a:spcPct val="80000"/>
              </a:lnSpc>
              <a:spcBef>
                <a:spcPts val="480"/>
              </a:spcBef>
              <a:spcAft>
                <a:spcPts val="0"/>
              </a:spcAft>
              <a:buClr>
                <a:schemeClr val="dk1"/>
              </a:buClr>
              <a:buSzPct val="25000"/>
              <a:buFont typeface="Noto Sans Symbols"/>
              <a:buNone/>
            </a:pPr>
            <a:r>
              <a:rPr b="0" i="0" lang="en-US" sz="2400" u="none">
                <a:solidFill>
                  <a:schemeClr val="dk1"/>
                </a:solidFill>
                <a:latin typeface="Arial"/>
                <a:ea typeface="Arial"/>
                <a:cs typeface="Arial"/>
                <a:sym typeface="Arial"/>
              </a:rPr>
              <a:t>		</a:t>
            </a:r>
          </a:p>
          <a:p>
            <a:pPr indent="-342900" lvl="0" marL="342900" marR="0" rtl="0" algn="l">
              <a:lnSpc>
                <a:spcPct val="80000"/>
              </a:lnSpc>
              <a:spcBef>
                <a:spcPts val="480"/>
              </a:spcBef>
              <a:spcAft>
                <a:spcPts val="0"/>
              </a:spcAft>
              <a:buClr>
                <a:schemeClr val="dk1"/>
              </a:buClr>
              <a:buSzPct val="25000"/>
              <a:buFont typeface="Noto Sans Symbols"/>
              <a:buNone/>
            </a:pPr>
            <a:r>
              <a:t/>
            </a:r>
            <a:endParaRPr b="0" i="0" sz="2400" u="non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ct val="75000"/>
              <a:buFont typeface="Noto Sans Symbols"/>
              <a:buNone/>
            </a:pPr>
            <a:r>
              <a:t/>
            </a:r>
            <a:endParaRPr b="0" i="0" sz="2400" u="none">
              <a:solidFill>
                <a:schemeClr val="dk1"/>
              </a:solidFill>
              <a:latin typeface="Arial"/>
              <a:ea typeface="Arial"/>
              <a:cs typeface="Arial"/>
              <a:sym typeface="Arial"/>
            </a:endParaRPr>
          </a:p>
        </p:txBody>
      </p:sp>
      <p:pic>
        <p:nvPicPr>
          <p:cNvPr descr="C:\Documents and Settings\Patron95\Local Settings\Temporary Internet Files\Content.IE5\SXEFS9AN\MCj04404280000[1].wmf" id="145" name="Shape 145"/>
          <p:cNvPicPr preferRelativeResize="0"/>
          <p:nvPr/>
        </p:nvPicPr>
        <p:blipFill rotWithShape="1">
          <a:blip r:embed="rId3">
            <a:alphaModFix/>
          </a:blip>
          <a:srcRect b="0" l="0" r="0" t="0"/>
          <a:stretch/>
        </p:blipFill>
        <p:spPr>
          <a:xfrm>
            <a:off x="7391400" y="685800"/>
            <a:ext cx="939799" cy="990599"/>
          </a:xfrm>
          <a:prstGeom prst="rect">
            <a:avLst/>
          </a:prstGeom>
          <a:noFill/>
          <a:ln>
            <a:noFill/>
          </a:ln>
        </p:spPr>
      </p:pic>
      <p:pic>
        <p:nvPicPr>
          <p:cNvPr id="146" name="Shape 146"/>
          <p:cNvPicPr preferRelativeResize="0"/>
          <p:nvPr/>
        </p:nvPicPr>
        <p:blipFill rotWithShape="1">
          <a:blip r:embed="rId4">
            <a:alphaModFix/>
          </a:blip>
          <a:srcRect b="0" l="0" r="0" t="0"/>
          <a:stretch/>
        </p:blipFill>
        <p:spPr>
          <a:xfrm>
            <a:off x="6172200" y="4648200"/>
            <a:ext cx="1695450" cy="1904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