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DD66-1D3E-4583-8FD4-5DA77BE08E2A}" type="datetimeFigureOut">
              <a:rPr lang="en-US" smtClean="0"/>
              <a:pPr/>
              <a:t>3/23/2012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8F46085-F1AD-402D-A747-2DBEF10082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DD66-1D3E-4583-8FD4-5DA77BE08E2A}" type="datetimeFigureOut">
              <a:rPr lang="en-US" smtClean="0"/>
              <a:pPr/>
              <a:t>3/23/2012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6085-F1AD-402D-A747-2DBEF10082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8F46085-F1AD-402D-A747-2DBEF10082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DD66-1D3E-4583-8FD4-5DA77BE08E2A}" type="datetimeFigureOut">
              <a:rPr lang="en-US" smtClean="0"/>
              <a:pPr/>
              <a:t>3/23/2012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DD66-1D3E-4583-8FD4-5DA77BE08E2A}" type="datetimeFigureOut">
              <a:rPr lang="en-US" smtClean="0"/>
              <a:pPr/>
              <a:t>3/23/2012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8F46085-F1AD-402D-A747-2DBEF10082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DD66-1D3E-4583-8FD4-5DA77BE08E2A}" type="datetimeFigureOut">
              <a:rPr lang="en-US" smtClean="0"/>
              <a:pPr/>
              <a:t>3/23/2012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8F46085-F1AD-402D-A747-2DBEF10082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039DD66-1D3E-4583-8FD4-5DA77BE08E2A}" type="datetimeFigureOut">
              <a:rPr lang="en-US" smtClean="0"/>
              <a:pPr/>
              <a:t>3/23/2012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6085-F1AD-402D-A747-2DBEF10082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DD66-1D3E-4583-8FD4-5DA77BE08E2A}" type="datetimeFigureOut">
              <a:rPr lang="en-US" smtClean="0"/>
              <a:pPr/>
              <a:t>3/23/2012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8F46085-F1AD-402D-A747-2DBEF10082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DD66-1D3E-4583-8FD4-5DA77BE08E2A}" type="datetimeFigureOut">
              <a:rPr lang="en-US" smtClean="0"/>
              <a:pPr/>
              <a:t>3/23/2012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8F46085-F1AD-402D-A747-2DBEF10082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DD66-1D3E-4583-8FD4-5DA77BE08E2A}" type="datetimeFigureOut">
              <a:rPr lang="en-US" smtClean="0"/>
              <a:pPr/>
              <a:t>3/23/2012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8F46085-F1AD-402D-A747-2DBEF10082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8F46085-F1AD-402D-A747-2DBEF10082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DD66-1D3E-4583-8FD4-5DA77BE08E2A}" type="datetimeFigureOut">
              <a:rPr lang="en-US" smtClean="0"/>
              <a:pPr/>
              <a:t>3/23/2012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8F46085-F1AD-402D-A747-2DBEF10082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039DD66-1D3E-4583-8FD4-5DA77BE08E2A}" type="datetimeFigureOut">
              <a:rPr lang="en-US" smtClean="0"/>
              <a:pPr/>
              <a:t>3/23/2012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039DD66-1D3E-4583-8FD4-5DA77BE08E2A}" type="datetimeFigureOut">
              <a:rPr lang="en-US" smtClean="0"/>
              <a:pPr/>
              <a:t>3/23/2012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8F46085-F1AD-402D-A747-2DBEF10082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819400"/>
            <a:ext cx="7086600" cy="1752600"/>
          </a:xfrm>
        </p:spPr>
        <p:txBody>
          <a:bodyPr/>
          <a:lstStyle/>
          <a:p>
            <a:r>
              <a:rPr lang="en-US" dirty="0" smtClean="0"/>
              <a:t>AP World History</a:t>
            </a:r>
          </a:p>
          <a:p>
            <a:r>
              <a:rPr lang="en-US" dirty="0" smtClean="0"/>
              <a:t>Chapter 21</a:t>
            </a:r>
          </a:p>
          <a:p>
            <a:r>
              <a:rPr lang="en-US" dirty="0" smtClean="0"/>
              <a:t>“THE Collapse and Recovery of Europe”</a:t>
            </a:r>
          </a:p>
          <a:p>
            <a:r>
              <a:rPr lang="en-US" dirty="0" smtClean="0"/>
              <a:t>(1914-1970s)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Great Depression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Great Depression: Capitalism Challenged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14800" y="1527048"/>
            <a:ext cx="4690872" cy="479755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Some countries became interested in communism and looked twice at the Soviet Union</a:t>
            </a:r>
          </a:p>
          <a:p>
            <a:r>
              <a:rPr lang="en-US" dirty="0" smtClean="0"/>
              <a:t>Many Western European countries adopted “democratic socialism” = greater government regulation of the economy and a more equal distribution of wealth through peaceful means and electoral </a:t>
            </a:r>
            <a:r>
              <a:rPr lang="en-US" dirty="0" smtClean="0"/>
              <a:t>politics</a:t>
            </a:r>
            <a:endParaRPr lang="en-US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28800"/>
            <a:ext cx="3859481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Response to the Great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4498848" cy="4648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Franklin D. Roosevelt’s New Deal Program (1933-1942)</a:t>
            </a:r>
          </a:p>
          <a:p>
            <a:r>
              <a:rPr lang="en-US" dirty="0" smtClean="0"/>
              <a:t>Combination of reforms designed to restart economic growth and prevent problems in the future</a:t>
            </a:r>
          </a:p>
          <a:p>
            <a:r>
              <a:rPr lang="en-US" dirty="0" smtClean="0"/>
              <a:t>Government projects </a:t>
            </a:r>
            <a:r>
              <a:rPr lang="en-US" dirty="0" smtClean="0">
                <a:sym typeface="Wingdings" pitchFamily="2" charset="2"/>
              </a:rPr>
              <a:t> dams, highways, bridges, parks, etc.</a:t>
            </a:r>
          </a:p>
          <a:p>
            <a:r>
              <a:rPr lang="en-US" dirty="0" smtClean="0">
                <a:sym typeface="Wingdings" pitchFamily="2" charset="2"/>
              </a:rPr>
              <a:t>Social Security system</a:t>
            </a:r>
          </a:p>
          <a:p>
            <a:r>
              <a:rPr lang="en-US" dirty="0" smtClean="0">
                <a:sym typeface="Wingdings" pitchFamily="2" charset="2"/>
              </a:rPr>
              <a:t>Federal minimum wage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7526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Response to the Great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38600" y="1527048"/>
            <a:ext cx="4767072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ym typeface="Wingdings" pitchFamily="2" charset="2"/>
              </a:rPr>
              <a:t>Various relief and welfare </a:t>
            </a:r>
            <a:r>
              <a:rPr lang="en-US" dirty="0" smtClean="0">
                <a:sym typeface="Wingdings" pitchFamily="2" charset="2"/>
              </a:rPr>
              <a:t>programs to aid the poor, unemployed, and elderly</a:t>
            </a:r>
          </a:p>
          <a:p>
            <a:r>
              <a:rPr lang="en-US" dirty="0" smtClean="0"/>
              <a:t>Support for workers and labor unions</a:t>
            </a:r>
          </a:p>
          <a:p>
            <a:r>
              <a:rPr lang="en-US" dirty="0" smtClean="0"/>
              <a:t>Government subsidies for farmers to encourage more production</a:t>
            </a:r>
          </a:p>
          <a:p>
            <a:r>
              <a:rPr lang="en-US" dirty="0" smtClean="0"/>
              <a:t>Creation of new government agencies to help supervise the economy</a:t>
            </a:r>
            <a:endParaRPr lang="en-US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349567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Capitalism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032248" cy="4721352"/>
          </a:xfrm>
        </p:spPr>
        <p:txBody>
          <a:bodyPr>
            <a:normAutofit/>
          </a:bodyPr>
          <a:lstStyle/>
          <a:p>
            <a:r>
              <a:rPr lang="en-US" dirty="0" smtClean="0"/>
              <a:t>Benefits: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Created the most substantial economic growth in the 19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century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Provided opportunities for wealth and social advancement</a:t>
            </a:r>
          </a:p>
          <a:p>
            <a:r>
              <a:rPr lang="en-US" dirty="0" smtClean="0"/>
              <a:t>Problems: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Promoted individualistic materialism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Created vast social inequalities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Unstable system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 cycles of boom and bust, expansion and recession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905000"/>
            <a:ext cx="34575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Stock Market Crash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67200" y="1527048"/>
            <a:ext cx="4538472" cy="46451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October 1929 = the stock market crashed</a:t>
            </a:r>
          </a:p>
          <a:p>
            <a:r>
              <a:rPr lang="en-US" dirty="0" smtClean="0"/>
              <a:t>Stock prices plummeted</a:t>
            </a:r>
          </a:p>
          <a:p>
            <a:r>
              <a:rPr lang="en-US" dirty="0" smtClean="0"/>
              <a:t>“Paper” fortunes were wiped out</a:t>
            </a:r>
          </a:p>
          <a:p>
            <a:r>
              <a:rPr lang="en-US" dirty="0" smtClean="0"/>
              <a:t>Banks and businesses closed</a:t>
            </a:r>
          </a:p>
          <a:p>
            <a:r>
              <a:rPr lang="en-US" dirty="0" smtClean="0"/>
              <a:t>People lost their savings</a:t>
            </a:r>
          </a:p>
          <a:p>
            <a:r>
              <a:rPr lang="en-US" dirty="0" smtClean="0"/>
              <a:t>World trade dropped 62% in a couple of years</a:t>
            </a:r>
          </a:p>
          <a:p>
            <a:r>
              <a:rPr lang="en-US" dirty="0" smtClean="0"/>
              <a:t>People lost their jobs </a:t>
            </a:r>
            <a:r>
              <a:rPr lang="en-US" dirty="0" smtClean="0">
                <a:sym typeface="Wingdings" pitchFamily="2" charset="2"/>
              </a:rPr>
              <a:t> unemployment soared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3886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813048" cy="4572000"/>
          </a:xfrm>
        </p:spPr>
        <p:txBody>
          <a:bodyPr/>
          <a:lstStyle/>
          <a:p>
            <a:r>
              <a:rPr lang="en-US" dirty="0" smtClean="0"/>
              <a:t>Emergence of: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Vacant factories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Soup kitchens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Bread lines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Shantytowns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Homeless people and beggars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219200"/>
            <a:ext cx="36004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74235">
            <a:off x="3733800" y="3429000"/>
            <a:ext cx="22002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6476">
            <a:off x="6248400" y="4114800"/>
            <a:ext cx="2469385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0" y="1981200"/>
            <a:ext cx="4233672" cy="4117848"/>
          </a:xfrm>
        </p:spPr>
        <p:txBody>
          <a:bodyPr/>
          <a:lstStyle/>
          <a:p>
            <a:r>
              <a:rPr lang="en-US" dirty="0" smtClean="0"/>
              <a:t>Worldwide phenomenon</a:t>
            </a:r>
          </a:p>
          <a:p>
            <a:r>
              <a:rPr lang="en-US" dirty="0" smtClean="0"/>
              <a:t>Spread from America to Europe and beyond</a:t>
            </a:r>
          </a:p>
          <a:p>
            <a:r>
              <a:rPr lang="en-US" dirty="0" smtClean="0"/>
              <a:t>Lasted about 10 years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3886200" cy="3899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56388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A Run on a Bank in Berlin</a:t>
            </a:r>
            <a:endParaRPr lang="en-US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76200"/>
            <a:ext cx="85344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Leading up to the Great Depression:</a:t>
            </a:r>
            <a:br>
              <a:rPr lang="en-US" dirty="0" smtClean="0"/>
            </a:br>
            <a:r>
              <a:rPr lang="en-US" dirty="0" smtClean="0"/>
              <a:t>Problems for U.S. Factories in the 1920s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76400"/>
            <a:ext cx="4346448" cy="44226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U.S. = physically untouched by WWI</a:t>
            </a:r>
          </a:p>
          <a:p>
            <a:r>
              <a:rPr lang="en-US" dirty="0" smtClean="0"/>
              <a:t>1920s = farms and factories were producing more goods than could be sold</a:t>
            </a:r>
          </a:p>
          <a:p>
            <a:r>
              <a:rPr lang="en-US" dirty="0" smtClean="0"/>
              <a:t>Unequal income distribution in U.S. = many Americans did not have enough money to buy these </a:t>
            </a:r>
            <a:r>
              <a:rPr lang="en-US" dirty="0" smtClean="0"/>
              <a:t>products</a:t>
            </a:r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752600"/>
            <a:ext cx="3911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800600" y="54864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Line to a Soup Kitchen</a:t>
            </a:r>
            <a:endParaRPr lang="en-US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524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Leading up to the Great Depression:</a:t>
            </a:r>
            <a:br>
              <a:rPr lang="en-US" dirty="0" smtClean="0"/>
            </a:br>
            <a:r>
              <a:rPr lang="en-US" dirty="0" smtClean="0"/>
              <a:t>Problems for U.S. Factories in the 1920s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38600" y="1527048"/>
            <a:ext cx="4953000" cy="47975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Many European countries could not afford to buy these goods either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Germany and Austria = had to make reparations payments and needed U.S. loans to make them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Britain and France = in debt to the U.S. from money they borrowed during WWI</a:t>
            </a:r>
          </a:p>
          <a:p>
            <a:r>
              <a:rPr lang="en-US" dirty="0" smtClean="0"/>
              <a:t>Europeans began producing their own products again as their economies recovered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This reduced demand for American products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1676400"/>
            <a:ext cx="3581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905000"/>
            <a:ext cx="8503920" cy="4194048"/>
          </a:xfrm>
        </p:spPr>
        <p:txBody>
          <a:bodyPr/>
          <a:lstStyle/>
          <a:p>
            <a:r>
              <a:rPr lang="en-US" dirty="0" smtClean="0"/>
              <a:t>Countries and colonies dependent on 1-2 products = hit especially hard  by the Great Depression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Example: Chile = dependent on copper exports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 value of its copper cut by 80%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Cocoa farmers in Ghana = badly hurt as prices of “luxury” and “commodity” goods dropped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Great Depression: Capitalism Challenged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727448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Major result of the Great Depression = capitalist countries were challenged and criticized</a:t>
            </a:r>
          </a:p>
          <a:p>
            <a:r>
              <a:rPr lang="en-US" dirty="0" smtClean="0"/>
              <a:t>Capitalist countries = claimed the economy would regulate itself and self-correct itself if any problems arose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But this wasn’t happening during the Great Depression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6764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74</TotalTime>
  <Words>505</Words>
  <Application>Microsoft Office PowerPoint</Application>
  <PresentationFormat>On-screen Show (4:3)</PresentationFormat>
  <Paragraphs>66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Civic</vt:lpstr>
      <vt:lpstr>The Great Depression</vt:lpstr>
      <vt:lpstr>Industrial Capitalism</vt:lpstr>
      <vt:lpstr>The Stock Market Crash</vt:lpstr>
      <vt:lpstr>The Great Depression</vt:lpstr>
      <vt:lpstr>The Great Depression</vt:lpstr>
      <vt:lpstr>Leading up to the Great Depression: Problems for U.S. Factories in the 1920s</vt:lpstr>
      <vt:lpstr>Leading up to the Great Depression: Problems for U.S. Factories in the 1920s</vt:lpstr>
      <vt:lpstr>The Great Depression</vt:lpstr>
      <vt:lpstr>The Great Depression: Capitalism Challenged</vt:lpstr>
      <vt:lpstr>The Great Depression: Capitalism Challenged</vt:lpstr>
      <vt:lpstr>U.S. Response to the Great Depression</vt:lpstr>
      <vt:lpstr>U.S. Response to the Great Depression</vt:lpstr>
    </vt:vector>
  </TitlesOfParts>
  <Company>GSCS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Depression</dc:title>
  <dc:creator>GSCS</dc:creator>
  <cp:lastModifiedBy>GSCS</cp:lastModifiedBy>
  <cp:revision>10</cp:revision>
  <dcterms:created xsi:type="dcterms:W3CDTF">2012-03-23T14:22:09Z</dcterms:created>
  <dcterms:modified xsi:type="dcterms:W3CDTF">2012-03-23T16:18:48Z</dcterms:modified>
</cp:coreProperties>
</file>