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embeddedFontLst>
    <p:embeddedFont>
      <p:font typeface="Economica"/>
      <p:regular r:id="rId25"/>
      <p:bold r:id="rId26"/>
      <p:italic r:id="rId27"/>
      <p:boldItalic r:id="rId28"/>
    </p:embeddedFont>
    <p:embeddedFont>
      <p:font typeface="Garamond"/>
      <p:regular r:id="rId29"/>
      <p:bold r:id="rId30"/>
      <p:italic r:id="rId31"/>
      <p:boldItalic r:id="rId32"/>
    </p:embeddedFont>
    <p:embeddedFont>
      <p:font typeface="Cabin"/>
      <p:regular r:id="rId33"/>
      <p:bold r:id="rId34"/>
      <p:italic r:id="rId35"/>
      <p:boldItalic r:id="rId36"/>
    </p:embeddedFont>
    <p:embeddedFont>
      <p:font typeface="Libre Baskerville"/>
      <p:regular r:id="rId37"/>
      <p:bold r:id="rId38"/>
      <p:italic r:id="rId39"/>
    </p:embeddedFont>
    <p:embeddedFont>
      <p:font typeface="Old Standard TT"/>
      <p:regular r:id="rId40"/>
      <p:bold r:id="rId41"/>
      <p: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ldStandardTT-regular.fntdata"/><Relationship Id="rId20" Type="http://schemas.openxmlformats.org/officeDocument/2006/relationships/slide" Target="slides/slide16.xml"/><Relationship Id="rId42" Type="http://schemas.openxmlformats.org/officeDocument/2006/relationships/font" Target="fonts/OldStandardTT-italic.fntdata"/><Relationship Id="rId41" Type="http://schemas.openxmlformats.org/officeDocument/2006/relationships/font" Target="fonts/OldStandardTT-bold.fntdata"/><Relationship Id="rId22" Type="http://schemas.openxmlformats.org/officeDocument/2006/relationships/slide" Target="slides/slide18.xml"/><Relationship Id="rId44" Type="http://schemas.openxmlformats.org/officeDocument/2006/relationships/font" Target="fonts/OpenSans-bold.fntdata"/><Relationship Id="rId21" Type="http://schemas.openxmlformats.org/officeDocument/2006/relationships/slide" Target="slides/slide17.xml"/><Relationship Id="rId43" Type="http://schemas.openxmlformats.org/officeDocument/2006/relationships/font" Target="fonts/OpenSans-regular.fntdata"/><Relationship Id="rId24" Type="http://schemas.openxmlformats.org/officeDocument/2006/relationships/slide" Target="slides/slide20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9.xml"/><Relationship Id="rId45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aramo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aramond-italic.fntdata"/><Relationship Id="rId30" Type="http://schemas.openxmlformats.org/officeDocument/2006/relationships/font" Target="fonts/Garamond-bold.fntdata"/><Relationship Id="rId11" Type="http://schemas.openxmlformats.org/officeDocument/2006/relationships/slide" Target="slides/slide7.xml"/><Relationship Id="rId33" Type="http://schemas.openxmlformats.org/officeDocument/2006/relationships/font" Target="fonts/Cabin-regular.fntdata"/><Relationship Id="rId10" Type="http://schemas.openxmlformats.org/officeDocument/2006/relationships/slide" Target="slides/slide6.xml"/><Relationship Id="rId32" Type="http://schemas.openxmlformats.org/officeDocument/2006/relationships/font" Target="fonts/Garamond-boldItalic.fntdata"/><Relationship Id="rId13" Type="http://schemas.openxmlformats.org/officeDocument/2006/relationships/slide" Target="slides/slide9.xml"/><Relationship Id="rId35" Type="http://schemas.openxmlformats.org/officeDocument/2006/relationships/font" Target="fonts/Cabin-italic.fntdata"/><Relationship Id="rId12" Type="http://schemas.openxmlformats.org/officeDocument/2006/relationships/slide" Target="slides/slide8.xml"/><Relationship Id="rId34" Type="http://schemas.openxmlformats.org/officeDocument/2006/relationships/font" Target="fonts/Cabin-bold.fntdata"/><Relationship Id="rId15" Type="http://schemas.openxmlformats.org/officeDocument/2006/relationships/slide" Target="slides/slide11.xml"/><Relationship Id="rId37" Type="http://schemas.openxmlformats.org/officeDocument/2006/relationships/font" Target="fonts/LibreBaskerville-regular.fntdata"/><Relationship Id="rId14" Type="http://schemas.openxmlformats.org/officeDocument/2006/relationships/slide" Target="slides/slide10.xml"/><Relationship Id="rId36" Type="http://schemas.openxmlformats.org/officeDocument/2006/relationships/font" Target="fonts/Cabin-boldItalic.fntdata"/><Relationship Id="rId17" Type="http://schemas.openxmlformats.org/officeDocument/2006/relationships/slide" Target="slides/slide13.xml"/><Relationship Id="rId39" Type="http://schemas.openxmlformats.org/officeDocument/2006/relationships/font" Target="fonts/LibreBaskerville-italic.fntdata"/><Relationship Id="rId16" Type="http://schemas.openxmlformats.org/officeDocument/2006/relationships/slide" Target="slides/slide12.xml"/><Relationship Id="rId38" Type="http://schemas.openxmlformats.org/officeDocument/2006/relationships/font" Target="fonts/LibreBaskerville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8" name="Shape 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6" name="Shape 1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30" name="Shape 1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744012" y="1008933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" name="Shape 15"/>
          <p:cNvSpPr/>
          <p:nvPr/>
        </p:nvSpPr>
        <p:spPr>
          <a:xfrm rot="10800000">
            <a:off x="5318350" y="4355670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 txBox="1"/>
          <p:nvPr>
            <p:ph type="ctrTitle"/>
          </p:nvPr>
        </p:nvSpPr>
        <p:spPr>
          <a:xfrm>
            <a:off x="3044700" y="1925673"/>
            <a:ext cx="3054600" cy="204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276166"/>
            <a:ext cx="8520600" cy="283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2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2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7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3581400" y="63055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B5A788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435608" y="274319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435608" y="1524000"/>
            <a:ext cx="36576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684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93662" lvl="1" marL="639762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11125" lvl="2" marL="88582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8262" lvl="3" marL="1096962" marR="0" rtl="0" algn="l">
              <a:spcBef>
                <a:spcPts val="36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77787" lvl="4" marL="1296987" marR="0" rtl="0" algn="l">
              <a:spcBef>
                <a:spcPts val="36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5276087" y="1524000"/>
            <a:ext cx="36576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684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93662" lvl="1" marL="639762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11125" lvl="2" marL="88582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8262" lvl="3" marL="1096962" marR="0" rtl="0" algn="l">
              <a:spcBef>
                <a:spcPts val="36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77787" lvl="4" marL="1296987" marR="0" rtl="0" algn="l">
              <a:spcBef>
                <a:spcPts val="36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3581400" y="63055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B5A788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7595937" y="613633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" name="Shape 21"/>
          <p:cNvSpPr/>
          <p:nvPr/>
        </p:nvSpPr>
        <p:spPr>
          <a:xfrm flipH="1" rot="10800000">
            <a:off x="466425" y="4744470"/>
            <a:ext cx="1081625" cy="1499895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" name="Shape 22"/>
          <p:cNvSpPr txBox="1"/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865866"/>
            <a:ext cx="2808000" cy="3713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3692000"/>
            <a:ext cx="4045200" cy="2098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hyperlink" Target="http://www.google.com/imgres?imgurl=http://www.aaroads.com/west/wyoming014/us-014_us-016_us-020_wb_entering_yellowstone_072699.jpg&amp;imgrefurl=http://www.aaroads.com/west/us-014_wy.html&amp;usg=__n0vY10ZCnhjqRyQBFGxQxkfo8nY=&amp;h=480&amp;w=640&amp;sz=79&amp;hl=en&amp;start=17&amp;zoom=1&amp;um=1&amp;itbs=1&amp;tbnid=mIuoxkd5uDDOBM:&amp;tbnh=103&amp;tbnw=137&amp;prev=/images%3Fq%3Dyellowstone%26um%3D1%26hl%3Den%26safe%3Dactive%26rls%3Dcom.microsoft:en-US%26tbs%3Disch:1" TargetMode="External"/><Relationship Id="rId6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hyperlink" Target="http://www.google.com/imgres?imgurl=http://wimminwiselpts.files.wordpress.com/2008/02/susan-b-anthony-and-elizabeth-cady-stanton.jpg&amp;imgrefurl=http://wimminwiselpts.wordpress.com/2008/02/15/happy-birthday-susan-b/&amp;usg=__V-KObwtylA_SWf5JhAPgD8IdbXw=&amp;h=450&amp;w=320&amp;sz=22&amp;hl=en&amp;start=7&amp;zoom=1&amp;um=1&amp;itbs=1&amp;tbnid=KebqwSSzm3p97M:&amp;tbnh=127&amp;tbnw=90&amp;prev=/images%3Fq%3Dsusan%2Bb%2Banthony%26um%3D1%26hl%3Den%26safe%3Dactive%26rls%3Dcom.microsoft:en-US%26tbs%3Disch:1" TargetMode="External"/><Relationship Id="rId5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jpg"/><Relationship Id="rId4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nytimes.com/aponline/2010/11/17/us/politics/AP-US-Alcoholic-Energy-Drinks.html?hp" TargetMode="External"/><Relationship Id="rId4" Type="http://schemas.openxmlformats.org/officeDocument/2006/relationships/hyperlink" Target="http://www.npr.org/2010/11/15/131328327/new-airport-security-rules-cause-traveler-discomfort?ps=rs" TargetMode="External"/><Relationship Id="rId5" Type="http://schemas.openxmlformats.org/officeDocument/2006/relationships/hyperlink" Target="http://www.nytimes.com/2010/11/07/health/policy/07health.html?scp=2&amp;sq=healthcare%20plan&amp;st=cse" TargetMode="External"/><Relationship Id="rId6" Type="http://schemas.openxmlformats.org/officeDocument/2006/relationships/hyperlink" Target="http://www.nytimes.com/2010/05/18/us/politics/18court.html" TargetMode="External"/><Relationship Id="rId7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Relationship Id="rId4" Type="http://schemas.openxmlformats.org/officeDocument/2006/relationships/image" Target="../media/image05.jpg"/><Relationship Id="rId5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4294967295" type="ctrTitle"/>
          </p:nvPr>
        </p:nvSpPr>
        <p:spPr>
          <a:xfrm>
            <a:off x="990600" y="248150"/>
            <a:ext cx="6205500" cy="219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Libre Baskerville"/>
              <a:buNone/>
            </a:pPr>
            <a:r>
              <a:rPr b="1" i="1" lang="en-US" sz="4300" u="none" cap="none" strike="noStrike">
                <a:solidFill>
                  <a:srgbClr val="57231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Progressive Era:</a:t>
            </a:r>
            <a:br>
              <a:rPr b="1" i="1" lang="en-US" sz="4300" u="none" cap="none" strike="noStrike">
                <a:solidFill>
                  <a:srgbClr val="57231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1" i="1" lang="en-US">
                <a:latin typeface="Libre Baskerville"/>
                <a:ea typeface="Libre Baskerville"/>
                <a:cs typeface="Libre Baskerville"/>
                <a:sym typeface="Libre Baskerville"/>
              </a:rPr>
              <a:t>Period 7</a:t>
            </a:r>
          </a:p>
        </p:txBody>
      </p:sp>
      <p:sp>
        <p:nvSpPr>
          <p:cNvPr id="81" name="Shape 81"/>
          <p:cNvSpPr txBox="1"/>
          <p:nvPr>
            <p:ph idx="4294967295" type="subTitle"/>
          </p:nvPr>
        </p:nvSpPr>
        <p:spPr>
          <a:xfrm>
            <a:off x="1219200" y="2514600"/>
            <a:ext cx="44322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0">
            <a:noAutofit/>
          </a:bodyPr>
          <a:lstStyle/>
          <a:p>
            <a:pPr indent="-1587" lvl="0" marL="269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  <a:t>1890-1920</a:t>
            </a:r>
          </a:p>
        </p:txBody>
      </p:sp>
      <p:pic>
        <p:nvPicPr>
          <p:cNvPr descr="http://www.worldwidehippies.com/wp-content/uploads/2010/07/votes-women.jpg"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155139"/>
            <a:ext cx="2547900" cy="3467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http://www.bhagwad.com/blog/wp-content/uploads/2009/09/The-Jungle-by-Upton-Sinclair.png"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375" y="924500"/>
            <a:ext cx="2132700" cy="28785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http://t0.gstatic.com/images?q=tbn:mIuoxkd5uDDOBM:http://www.aaroads.com/west/wyoming014/us-014_us-016_us-020_wb_entering_yellowstone_072699.jpg" id="84" name="Shape 8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7402" y="3719577"/>
            <a:ext cx="2004600" cy="21009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Reforming Elections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214600" y="1295400"/>
            <a:ext cx="8719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114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17</a:t>
            </a:r>
            <a:r>
              <a:rPr b="1" baseline="30000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Amendment:  </a:t>
            </a:r>
          </a:p>
          <a:p>
            <a:pPr indent="-2587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Before 1913 each </a:t>
            </a:r>
            <a:r>
              <a:rPr lang="en-US" sz="1800"/>
              <a:t>state's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legislature had chosen its state senators now </a:t>
            </a:r>
            <a:r>
              <a:rPr lang="en-US" sz="1800"/>
              <a:t>there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would be a popular election of senators.</a:t>
            </a:r>
          </a:p>
          <a:p>
            <a:pPr indent="-263525" lvl="2" marL="885825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would this help clean up local government?</a:t>
            </a:r>
          </a:p>
          <a:p>
            <a:pPr indent="-260984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Citizens could petition to place an </a:t>
            </a: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initiative</a:t>
            </a:r>
            <a:r>
              <a:rPr b="1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–</a:t>
            </a:r>
          </a:p>
          <a:p>
            <a:pPr indent="-276225" lvl="2" marL="8858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bill originated by the people rather than 	lawmakers- on the ballot.</a:t>
            </a:r>
          </a:p>
          <a:p>
            <a:pPr indent="-260984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Referendum</a:t>
            </a: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voters could reject or accept the initiative by </a:t>
            </a: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referendum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a vote</a:t>
            </a:r>
          </a:p>
          <a:p>
            <a:pPr indent="-260984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</a:t>
            </a: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Recall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allowed voters to remove public officials from office.</a:t>
            </a:r>
          </a:p>
        </p:txBody>
      </p:sp>
      <p:pic>
        <p:nvPicPr>
          <p:cNvPr descr="C:\Documents and Settings\KellyDunbar\Local Settings\Temporary Internet Files\Content.IE5\JT39ZCVP\MC900353813[1].wmf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2514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32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Women in Public Life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225423" y="1447800"/>
            <a:ext cx="87201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114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Work Force:  </a:t>
            </a:r>
          </a:p>
          <a:p>
            <a:pPr indent="-2587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Farm women (not much changed),</a:t>
            </a:r>
          </a:p>
          <a:p>
            <a:pPr indent="-2587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Women in industry (better paying opportunities became available in cities women had new options for jobs), domestic workers (70% of women employed in 1870 were servants.</a:t>
            </a:r>
          </a:p>
          <a:p>
            <a:pPr indent="-27114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Higher Education:  Most progressive women had attended women’s colleges.  </a:t>
            </a:r>
          </a:p>
          <a:p>
            <a:pPr indent="-27114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Reform:  National Association of Colored Women (managed nurseries and reading rooms and kindergartens) 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Susan B. Anthony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woman suffrage.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National American Women’s Suffrage Association.  </a:t>
            </a: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NAWSA</a:t>
            </a:r>
          </a:p>
        </p:txBody>
      </p:sp>
      <p:pic>
        <p:nvPicPr>
          <p:cNvPr descr="http://t3.gstatic.com/images?q=tbn:IpGHIlqjHJPigM:http://www.biography.com/bio4kids/images/episode_images/susan-b-anthony-320x240.jpg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533400"/>
            <a:ext cx="11239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KebqwSSzm3p97M:http://wimminwiselpts.files.wordpress.com/2008/02/susan-b-anthony-and-elizabeth-cady-stanton.jpg" id="162" name="Shape 16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7600" y="3943125"/>
            <a:ext cx="920100" cy="122550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Women’s Suffrage Movement</a:t>
            </a:r>
          </a:p>
        </p:txBody>
      </p:sp>
      <p:pic>
        <p:nvPicPr>
          <p:cNvPr descr="Vote" id="168" name="Shape 16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698" y="1501248"/>
            <a:ext cx="4633800" cy="47379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96700" y="274625"/>
            <a:ext cx="873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29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Teddy Roosevelt’s Square Deal</a:t>
            </a:r>
            <a:br>
              <a:rPr b="0" i="0" lang="en-US" sz="29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39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(</a:t>
            </a:r>
            <a:r>
              <a:rPr b="0" i="1" lang="en-US" sz="29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Teddy Reforms)</a:t>
            </a:r>
          </a:p>
        </p:txBody>
      </p:sp>
      <p:pic>
        <p:nvPicPr>
          <p:cNvPr descr="roosevelt-muir-yosemite" id="174" name="Shape 1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750" y="1762136"/>
            <a:ext cx="3657600" cy="44259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75" name="Shape 175"/>
          <p:cNvSpPr txBox="1"/>
          <p:nvPr>
            <p:ph idx="2" type="body"/>
          </p:nvPr>
        </p:nvSpPr>
        <p:spPr>
          <a:xfrm>
            <a:off x="4390199" y="1524000"/>
            <a:ext cx="4544099" cy="4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Born into wealthy NY family in 1858.  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Became famous as a leader of the rough riders a volunteer </a:t>
            </a:r>
            <a:r>
              <a:rPr lang="en-US" sz="2000"/>
              <a:t>cavalry</a:t>
            </a: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that fought in the Battle of San Juan Hill.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Takes the presidency after the assassination of </a:t>
            </a:r>
            <a:r>
              <a:rPr b="1" i="0" lang="en-US" sz="20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William McKinley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1" i="0" lang="en-US" sz="20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Bully pulpit </a:t>
            </a: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the </a:t>
            </a:r>
            <a:r>
              <a:rPr b="1" i="0" lang="en-US" sz="20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Square Deal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Progressive reforms sponsored by the Roosevelt Administration.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Upton Sinclair and </a:t>
            </a:r>
            <a:r>
              <a:rPr b="0" i="1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The Jungle</a:t>
            </a:r>
          </a:p>
        </p:txBody>
      </p:sp>
      <p:pic>
        <p:nvPicPr>
          <p:cNvPr descr="jungle" id="181" name="Shape 1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75" y="1786025"/>
            <a:ext cx="3002700" cy="414000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2" name="Shape 182"/>
          <p:cNvSpPr txBox="1"/>
          <p:nvPr>
            <p:ph idx="1" type="body"/>
          </p:nvPr>
        </p:nvSpPr>
        <p:spPr>
          <a:xfrm>
            <a:off x="3809000" y="1524000"/>
            <a:ext cx="5125500" cy="4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1" i="0" lang="en-US" sz="20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Teddy Roosevelt</a:t>
            </a: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was nauseated by Sinclair’s account and asked the author to visit him at the White House.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Passed </a:t>
            </a:r>
            <a:r>
              <a:rPr b="1" i="0" lang="en-US" sz="20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Meat Inspection Act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Failed to address the plight of immigrant workers.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Progressivism and Taft</a:t>
            </a:r>
          </a:p>
        </p:txBody>
      </p:sp>
      <p:pic>
        <p:nvPicPr>
          <p:cNvPr descr="william_h_taft_02" id="188" name="Shape 1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025" y="1985475"/>
            <a:ext cx="3657600" cy="3902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89" name="Shape 189"/>
          <p:cNvSpPr txBox="1"/>
          <p:nvPr>
            <p:ph idx="2" type="body"/>
          </p:nvPr>
        </p:nvSpPr>
        <p:spPr>
          <a:xfrm>
            <a:off x="4425949" y="1524000"/>
            <a:ext cx="4508399" cy="4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0984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Taft (R) vs. William Jennings Bryan (D) in 1908.</a:t>
            </a:r>
          </a:p>
          <a:p>
            <a:pPr indent="-2079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Taft Wins </a:t>
            </a:r>
          </a:p>
          <a:p>
            <a:pPr indent="-2079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Cautiously progressive agenda</a:t>
            </a:r>
          </a:p>
          <a:p>
            <a:pPr indent="-2079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Busted over 90 trusts</a:t>
            </a:r>
          </a:p>
          <a:p>
            <a:pPr indent="-260984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Payne-Aldrich Tariff</a:t>
            </a:r>
          </a:p>
          <a:p>
            <a:pPr indent="-2079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Compromise that only moderated the high rates (Goods) of the Aldrich Bill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905000" y="304800"/>
            <a:ext cx="749776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Republican Party Splits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268250" y="1581925"/>
            <a:ext cx="86643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066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Republicans</a:t>
            </a: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</a:t>
            </a: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Progressives </a:t>
            </a: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split over Taft’s approach to reform.  </a:t>
            </a:r>
          </a:p>
          <a:p>
            <a:pPr indent="-24066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Teddy while retired from office decided to run for a third term after returning from Africa.  </a:t>
            </a:r>
          </a:p>
          <a:p>
            <a:pPr indent="-1825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Taft had advantage of being </a:t>
            </a:r>
            <a:r>
              <a:rPr b="0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incumbent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(holder of the office).  Many republicans split and created the </a:t>
            </a: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Bull Moose Party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which Roosevelt ran under.</a:t>
            </a:r>
          </a:p>
          <a:p>
            <a:pPr indent="-24066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Woodrow Wilson v. Roosevelt (1912)</a:t>
            </a:r>
          </a:p>
        </p:txBody>
      </p:sp>
      <p:pic>
        <p:nvPicPr>
          <p:cNvPr descr="C:\Documents and Settings\KellyDunbar\Local Settings\Temporary Internet Files\Content.IE5\6AOA7X99\MC900435205[1].wmf"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00"/>
            <a:ext cx="1841499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LKPWXSR4\MC900326494[1].wmf"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1833562" cy="1703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FTYJUMFQ\MC900151453[1].wmf" id="198" name="Shape 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7275" y="3367200"/>
            <a:ext cx="1314300" cy="18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Democrats Win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269298" y="1441450"/>
            <a:ext cx="8631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066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Woodrow Wilson</a:t>
            </a: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wins and endorses a progressive platform.  </a:t>
            </a:r>
          </a:p>
          <a:p>
            <a:pPr indent="-24066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Supports small business and free-market competition.  </a:t>
            </a:r>
          </a:p>
        </p:txBody>
      </p:sp>
      <p:pic>
        <p:nvPicPr>
          <p:cNvPr descr="http://www.thoughtsfromaconservativemom.com/wp-content/uploads/2010/02/woodrow-wilson-008.jpg"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425" y="2623750"/>
            <a:ext cx="3158100" cy="29853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Wilson’s </a:t>
            </a:r>
            <a:r>
              <a:rPr b="1" i="0" lang="en-US" sz="4300" u="sng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New Freedom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215424" y="1447800"/>
            <a:ext cx="5956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6062" lvl="1" marL="6397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825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Clayton Antitrust Act </a:t>
            </a:r>
          </a:p>
          <a:p>
            <a:pPr indent="-1825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Federal Trade Commission </a:t>
            </a:r>
          </a:p>
          <a:p>
            <a:pPr indent="-1825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Federal Reserve</a:t>
            </a:r>
          </a:p>
          <a:p>
            <a:pPr indent="-1825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Nineteenth Amendment </a:t>
            </a:r>
          </a:p>
          <a:p>
            <a:pPr indent="-1825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Federal “Graduated” income tax</a:t>
            </a:r>
          </a:p>
        </p:txBody>
      </p:sp>
      <p:pic>
        <p:nvPicPr>
          <p:cNvPr descr="http://ecx.images-amazon.com/images/I/51N0ZGmaqFL._SL500_AA240_.jpg"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3900" y="1973400"/>
            <a:ext cx="2911200" cy="29112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http://t1.gstatic.com/images?q=tbn:VurJcEmPw1wUSM:http://onaired.com/wp-content/uploads/2010/08/19th-amendment.jpg"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1325" y="2351162"/>
            <a:ext cx="1095300" cy="11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1066800" y="1905000"/>
            <a:ext cx="1524000" cy="1371599"/>
          </a:xfrm>
          <a:prstGeom prst="rect">
            <a:avLst/>
          </a:prstGeom>
          <a:solidFill>
            <a:srgbClr val="B7B7B7"/>
          </a:solidFill>
          <a:ln cap="flat" cmpd="sng" w="25400">
            <a:solidFill>
              <a:srgbClr val="26697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" name="Shape 219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Complete the Visual Summary</a:t>
            </a:r>
            <a:b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20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Add at least two points for each square… </a:t>
            </a:r>
          </a:p>
        </p:txBody>
      </p:sp>
      <p:sp>
        <p:nvSpPr>
          <p:cNvPr id="220" name="Shape 220"/>
          <p:cNvSpPr/>
          <p:nvPr/>
        </p:nvSpPr>
        <p:spPr>
          <a:xfrm>
            <a:off x="3429000" y="2438400"/>
            <a:ext cx="2590800" cy="2590800"/>
          </a:xfrm>
          <a:prstGeom prst="ellipse">
            <a:avLst/>
          </a:prstGeom>
          <a:solidFill>
            <a:srgbClr val="B7B7B7"/>
          </a:solidFill>
          <a:ln cap="flat" cmpd="sng" w="25400">
            <a:solidFill>
              <a:srgbClr val="26697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Progressivism</a:t>
            </a:r>
          </a:p>
        </p:txBody>
      </p:sp>
      <p:cxnSp>
        <p:nvCxnSpPr>
          <p:cNvPr id="221" name="Shape 221"/>
          <p:cNvCxnSpPr/>
          <p:nvPr/>
        </p:nvCxnSpPr>
        <p:spPr>
          <a:xfrm>
            <a:off x="1981200" y="2667000"/>
            <a:ext cx="1752600" cy="6857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lg" w="lg" type="stealth"/>
            <a:tailEnd len="lg" w="lg" type="stealth"/>
          </a:ln>
        </p:spPr>
      </p:cxnSp>
      <p:cxnSp>
        <p:nvCxnSpPr>
          <p:cNvPr id="222" name="Shape 222"/>
          <p:cNvCxnSpPr/>
          <p:nvPr/>
        </p:nvCxnSpPr>
        <p:spPr>
          <a:xfrm flipH="1">
            <a:off x="5410199" y="1828800"/>
            <a:ext cx="1447800" cy="114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lg" w="lg" type="stealth"/>
            <a:tailEnd len="lg" w="lg" type="stealth"/>
          </a:ln>
        </p:spPr>
      </p:cxnSp>
      <p:cxnSp>
        <p:nvCxnSpPr>
          <p:cNvPr id="223" name="Shape 223"/>
          <p:cNvCxnSpPr/>
          <p:nvPr/>
        </p:nvCxnSpPr>
        <p:spPr>
          <a:xfrm rot="5400000">
            <a:off x="2438399" y="4343399"/>
            <a:ext cx="1295400" cy="114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lg" w="lg" type="stealth"/>
            <a:tailEnd len="lg" w="lg" type="stealth"/>
          </a:ln>
        </p:spPr>
      </p:cxnSp>
      <p:cxnSp>
        <p:nvCxnSpPr>
          <p:cNvPr id="224" name="Shape 224"/>
          <p:cNvCxnSpPr/>
          <p:nvPr/>
        </p:nvCxnSpPr>
        <p:spPr>
          <a:xfrm>
            <a:off x="5257800" y="4572000"/>
            <a:ext cx="1524000" cy="10667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lg" w="lg" type="stealth"/>
            <a:tailEnd len="lg" w="lg" type="stealth"/>
          </a:ln>
        </p:spPr>
      </p:cxnSp>
      <p:cxnSp>
        <p:nvCxnSpPr>
          <p:cNvPr id="225" name="Shape 225"/>
          <p:cNvCxnSpPr/>
          <p:nvPr/>
        </p:nvCxnSpPr>
        <p:spPr>
          <a:xfrm flipH="1" rot="10800000">
            <a:off x="5638800" y="3657600"/>
            <a:ext cx="2133599" cy="7619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lg" w="lg" type="stealth"/>
            <a:tailEnd len="lg" w="lg" type="stealth"/>
          </a:ln>
        </p:spPr>
      </p:cxnSp>
      <p:sp>
        <p:nvSpPr>
          <p:cNvPr id="226" name="Shape 226"/>
          <p:cNvSpPr txBox="1"/>
          <p:nvPr/>
        </p:nvSpPr>
        <p:spPr>
          <a:xfrm>
            <a:off x="1219200" y="2362200"/>
            <a:ext cx="2057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1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Economic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1295400" y="4800600"/>
            <a:ext cx="1676399" cy="1600199"/>
          </a:xfrm>
          <a:prstGeom prst="rect">
            <a:avLst/>
          </a:prstGeom>
          <a:solidFill>
            <a:srgbClr val="B7B7B7"/>
          </a:solidFill>
          <a:ln cap="flat" cmpd="sng" w="25400">
            <a:solidFill>
              <a:srgbClr val="26697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Political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553200" y="1371600"/>
            <a:ext cx="1676399" cy="1295400"/>
          </a:xfrm>
          <a:prstGeom prst="rect">
            <a:avLst/>
          </a:prstGeom>
          <a:solidFill>
            <a:srgbClr val="B7B7B7"/>
          </a:solidFill>
          <a:ln cap="flat" cmpd="sng" w="25400">
            <a:solidFill>
              <a:srgbClr val="26697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Social and Moral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553200" y="5181600"/>
            <a:ext cx="1676399" cy="1295400"/>
          </a:xfrm>
          <a:prstGeom prst="rect">
            <a:avLst/>
          </a:prstGeom>
          <a:solidFill>
            <a:srgbClr val="B7B7B7"/>
          </a:solidFill>
          <a:ln cap="flat" cmpd="sng" w="25400">
            <a:solidFill>
              <a:srgbClr val="26697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Industry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7391400" y="2971800"/>
            <a:ext cx="1524000" cy="1219199"/>
          </a:xfrm>
          <a:prstGeom prst="rect">
            <a:avLst/>
          </a:prstGeom>
          <a:solidFill>
            <a:srgbClr val="B7B7B7"/>
          </a:solidFill>
          <a:ln cap="flat" cmpd="sng" w="25400">
            <a:solidFill>
              <a:srgbClr val="26697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Health and Safety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4294967295"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latin typeface="Old Standard TT"/>
                <a:ea typeface="Old Standard TT"/>
                <a:cs typeface="Old Standard TT"/>
                <a:sym typeface="Old Standard TT"/>
              </a:rPr>
              <a:t>P1:  Describe the different social, political, and environmental problems in 1900</a:t>
            </a:r>
          </a:p>
        </p:txBody>
      </p:sp>
      <p:pic>
        <p:nvPicPr>
          <p:cNvPr descr="images.jpg"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00" y="2681400"/>
            <a:ext cx="4259400" cy="29607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KeatingOwenChildLaborActPhoto" id="92" name="Shape 92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9810" y="2636248"/>
            <a:ext cx="3603300" cy="30509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93" name="Shape 93"/>
          <p:cNvSpPr txBox="1"/>
          <p:nvPr/>
        </p:nvSpPr>
        <p:spPr>
          <a:xfrm>
            <a:off x="456000" y="2119100"/>
            <a:ext cx="13860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#1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219200" y="609600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/>
              <a:t>Progressives</a:t>
            </a:r>
            <a:r>
              <a:rPr b="0" i="0" lang="en-US" sz="39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 Today?</a:t>
            </a:r>
            <a:br>
              <a:rPr b="0" i="0" lang="en-US" sz="39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0" i="0" lang="en-US" sz="20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Remember progressivism means: the political orientation of those who favor progress toward better conditions in government and society, (often encouraging more government control) 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1219200" y="22860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banning energy drinks FDA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airport security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health care act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0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6"/>
              </a:rPr>
              <a:t>juveniles life sentence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http://acandidworld.files.wordpress.com/2009/06/oldmanyellsatcloud.jpg" id="237" name="Shape 2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5087" y="3071811"/>
            <a:ext cx="3279775" cy="348138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wnload.jpg" id="99" name="Shape 9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25" y="846725"/>
            <a:ext cx="3485100" cy="2613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prohibition.jpg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025" y="3714700"/>
            <a:ext cx="2032800" cy="26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douspart.jpg"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1849" y="996524"/>
            <a:ext cx="3232749" cy="49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64950" y="214600"/>
            <a:ext cx="8226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#2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ffrage2" id="108" name="Shape 1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50" y="1451125"/>
            <a:ext cx="3283800" cy="27645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ADa Wright.jpg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425" y="241422"/>
            <a:ext cx="3929125" cy="48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36475" y="447075"/>
            <a:ext cx="6795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#3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84475" y="366600"/>
            <a:ext cx="7065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#4</a:t>
            </a:r>
          </a:p>
        </p:txBody>
      </p:sp>
      <p:pic>
        <p:nvPicPr>
          <p:cNvPr descr="crane4.pn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25" y="2128074"/>
            <a:ext cx="3700250" cy="2989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_officials_of_the_new_york_city_tenement_house_department_inspect_a_cluttered_basement_living_room_ca-_1900_-_nara_-_535469.jpg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548" y="1808649"/>
            <a:ext cx="4613497" cy="35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77175" y="286125"/>
            <a:ext cx="6975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#5</a:t>
            </a:r>
          </a:p>
        </p:txBody>
      </p:sp>
      <p:pic>
        <p:nvPicPr>
          <p:cNvPr descr="Bosses_of_The_Senate-Keppl.jpg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50" y="1602601"/>
            <a:ext cx="3898574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g bosses.jpg"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524" y="1602600"/>
            <a:ext cx="4374399" cy="28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143000" y="304800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36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Origins of the Progressive Movement</a:t>
            </a:r>
            <a:br>
              <a:rPr b="0" i="0" lang="en-US" sz="36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219200" y="1447800"/>
            <a:ext cx="771524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the dawn of the 20</a:t>
            </a:r>
            <a:r>
              <a:rPr b="0" baseline="3000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century and the </a:t>
            </a: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reform</a:t>
            </a: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movement is growing.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/>
              <a:t>What is a progressive?</a:t>
            </a: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Moral reformers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are trying to ban alcoholic beverages.  </a:t>
            </a:r>
          </a:p>
          <a:p>
            <a:pPr indent="-2714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Political reformers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work toward fair government and business practices.  </a:t>
            </a:r>
          </a:p>
          <a:p>
            <a:pPr indent="-2714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Women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fight for equal wages and the right to vote.  Throughout society, social and economic issues take center stage.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en-US" sz="1800"/>
              <a:t>What actions do progressives take against:</a:t>
            </a:r>
          </a:p>
          <a:p>
            <a:pPr indent="393700"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</a:pPr>
            <a:r>
              <a:rPr lang="en-US" sz="1800"/>
              <a:t>Big Business </a:t>
            </a:r>
          </a:p>
          <a:p>
            <a:pPr indent="393700"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</a:pPr>
            <a:r>
              <a:rPr lang="en-US" sz="1800"/>
              <a:t>Government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Origins of Progressivism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268250" y="1447800"/>
            <a:ext cx="86661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reform efforts put into place to address these issues made up the </a:t>
            </a: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progressive movement.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sz="1800" u="sng"/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Four </a:t>
            </a:r>
            <a:r>
              <a:rPr b="1" lang="en-US" sz="1800" u="sng"/>
              <a:t>G</a:t>
            </a: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oals of </a:t>
            </a:r>
            <a:r>
              <a:rPr b="1" lang="en-US" sz="1800" u="sng"/>
              <a:t>P</a:t>
            </a:r>
            <a:r>
              <a:rPr b="1" i="0" lang="en-US" sz="1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rogressivism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bin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Protecting social welfare</a:t>
            </a:r>
          </a:p>
          <a:p>
            <a:pPr indent="-469900" lvl="2" marL="1104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bin"/>
            </a:pP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YMCA, Salvation Army</a:t>
            </a:r>
          </a:p>
          <a:p>
            <a:pPr indent="-469900" lvl="2" marL="1104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bin"/>
            </a:pP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Florence Kelley- chief inspector of factories- prohibited child labor in Illinois</a:t>
            </a: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800"/>
              <a:t>2.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Promoting moral improvement</a:t>
            </a:r>
          </a:p>
          <a:p>
            <a:pPr indent="-469900" lvl="2" marL="1104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bin"/>
            </a:pP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Prohibition</a:t>
            </a:r>
          </a:p>
          <a:p>
            <a:pPr indent="-469900" lvl="2" marL="1104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bin"/>
            </a:pP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Carrie Nation- Women’s Temperance Movement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/>
              <a:t>3.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Creating economic reform</a:t>
            </a:r>
          </a:p>
          <a:p>
            <a:pPr indent="-469900" lvl="2" marL="1104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bin"/>
            </a:pP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Muckrakers- Ida Tarbell, Upton Sinclair, Lincoln Steffens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/>
              <a:t>4.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Fostering efficiency</a:t>
            </a:r>
          </a:p>
          <a:p>
            <a:pPr indent="-469900" lvl="2" marL="1104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bin"/>
            </a:pPr>
            <a:r>
              <a:rPr b="1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Scientific Management- Henry Ford</a:t>
            </a:r>
          </a:p>
          <a:p>
            <a:pPr indent="-466725" lvl="1" marL="860425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C:\Documents and Settings\KellyDunbar\Local Settings\Temporary Internet Files\Content.IE5\JT39ZCVP\MC900318622[1].wmf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304800"/>
            <a:ext cx="1090612" cy="105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b="0" i="0" lang="en-US" sz="32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Cleaning Up Local Government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214600" y="1371600"/>
            <a:ext cx="8807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0984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Mayors 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Began to focus on dismissing corrupt and greedy private owners of utilities and converting them to publicly owned enterprises.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Citizens paid more active role in city government.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Driving corporations out of politics</a:t>
            </a:r>
          </a:p>
          <a:p>
            <a:pPr indent="-260984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Protecting working children. 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Camilla Teoli?  </a:t>
            </a:r>
          </a:p>
          <a:p>
            <a:pPr indent="-276225" lvl="2" marL="8858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1904 Child Labor Committee</a:t>
            </a:r>
            <a:r>
              <a:rPr b="0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sent investigators to gather evidence of working conditions.  </a:t>
            </a:r>
          </a:p>
          <a:p>
            <a:pPr indent="-276225" lvl="2" marL="8858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1" i="0" lang="en-US" sz="18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Keating-Owen Act in 1916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prohibited the transportation across state lines of goods produced with child labor.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Efforts to limit working hours</a:t>
            </a:r>
          </a:p>
        </p:txBody>
      </p:sp>
      <p:pic>
        <p:nvPicPr>
          <p:cNvPr descr="C:\Documents and Settings\KellyDunbar\Local Settings\Temporary Internet Files\Content.IE5\FTYJUMFQ\MC900352384[1].wmf"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228600"/>
            <a:ext cx="990599" cy="119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